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8"/>
  </p:notesMasterIdLst>
  <p:handoutMasterIdLst>
    <p:handoutMasterId r:id="rId29"/>
  </p:handoutMasterIdLst>
  <p:sldIdLst>
    <p:sldId id="413" r:id="rId6"/>
    <p:sldId id="357" r:id="rId7"/>
    <p:sldId id="311" r:id="rId8"/>
    <p:sldId id="41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0" r:id="rId23"/>
    <p:sldId id="421" r:id="rId24"/>
    <p:sldId id="422" r:id="rId25"/>
    <p:sldId id="424" r:id="rId26"/>
    <p:sldId id="42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455" autoAdjust="0"/>
  </p:normalViewPr>
  <p:slideViewPr>
    <p:cSldViewPr>
      <p:cViewPr varScale="1">
        <p:scale>
          <a:sx n="110" d="100"/>
          <a:sy n="110" d="100"/>
        </p:scale>
        <p:origin x="-870" y="-78"/>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74"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March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March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March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21-12-0022-00-0000-Session#49-Opening_Plenary_Notes.ppt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March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#49</a:t>
            </a:r>
            <a:br>
              <a:rPr lang="en-US" b="1" dirty="0" smtClean="0">
                <a:latin typeface="Arial" charset="0"/>
              </a:rPr>
            </a:br>
            <a:r>
              <a:rPr lang="en-US" b="1" dirty="0" smtClean="0">
                <a:latin typeface="Arial" charset="0"/>
              </a:rPr>
              <a:t>Big island, Hawaii </a:t>
            </a:r>
            <a:br>
              <a:rPr lang="en-US" b="1" dirty="0" smtClean="0">
                <a:latin typeface="Arial" charset="0"/>
              </a:rPr>
            </a:b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smtClean="0"/>
              <a:t>March 2012</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smtClean="0"/>
              <a:t>March 2012</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smtClean="0"/>
              <a:t>March 2012</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smtClean="0"/>
              <a:t>March 2012</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smtClean="0"/>
              <a:t>March 2012</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smtClean="0"/>
              <a:t>March 2012</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smtClean="0"/>
              <a:t>March 2012</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990600" cy="180975"/>
          </a:xfrm>
        </p:spPr>
        <p:txBody>
          <a:bodyPr/>
          <a:lstStyle/>
          <a:p>
            <a:pPr>
              <a:defRPr/>
            </a:pPr>
            <a:r>
              <a:rPr lang="en-US" dirty="0" smtClean="0"/>
              <a:t>Slide </a:t>
            </a:r>
            <a:fld id="{F3D7A4F0-0FCF-4224-B81A-51E9E7009AFE}" type="slidenum">
              <a:rPr lang="en-US" smtClean="0"/>
              <a:pPr>
                <a:defRPr/>
              </a:pPr>
              <a:t>16</a:t>
            </a:fld>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838200" cy="180975"/>
          </a:xfrm>
        </p:spPr>
        <p:txBody>
          <a:bodyPr/>
          <a:lstStyle/>
          <a:p>
            <a:pPr>
              <a:defRPr/>
            </a:pPr>
            <a:r>
              <a:rPr lang="en-US" dirty="0" smtClean="0"/>
              <a:t>Slide </a:t>
            </a:r>
            <a:fld id="{F3D7A4F0-0FCF-4224-B81A-51E9E7009AFE}" type="slidenum">
              <a:rPr lang="en-US" smtClean="0"/>
              <a:pPr>
                <a:defRPr/>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371600"/>
            <a:ext cx="8686800" cy="4648200"/>
          </a:xfrm>
        </p:spPr>
        <p:txBody>
          <a:bodyPr/>
          <a:lstStyle/>
          <a:p>
            <a:pPr>
              <a:lnSpc>
                <a:spcPct val="80000"/>
              </a:lnSpc>
              <a:buNone/>
            </a:pPr>
            <a:endParaRPr lang="en-US" sz="2000" dirty="0" smtClean="0">
              <a:latin typeface="Arial" charset="0"/>
            </a:endParaRPr>
          </a:p>
          <a:p>
            <a:pPr>
              <a:lnSpc>
                <a:spcPct val="80000"/>
              </a:lnSpc>
            </a:pPr>
            <a:r>
              <a:rPr lang="en-US" sz="2000" dirty="0" smtClean="0">
                <a:latin typeface="Arial" charset="0"/>
              </a:rPr>
              <a:t>Working Group</a:t>
            </a:r>
          </a:p>
          <a:p>
            <a:pPr lvl="1">
              <a:lnSpc>
                <a:spcPct val="80000"/>
              </a:lnSpc>
            </a:pPr>
            <a:r>
              <a:rPr lang="en-US" sz="1600" dirty="0" smtClean="0">
                <a:latin typeface="Arial" charset="0"/>
              </a:rPr>
              <a:t>Completed  IEEE 802.21a  and IEEE 802.21b draft specifications </a:t>
            </a:r>
          </a:p>
          <a:p>
            <a:pPr lvl="1">
              <a:lnSpc>
                <a:spcPct val="80000"/>
              </a:lnSpc>
            </a:pPr>
            <a:r>
              <a:rPr lang="en-US" sz="1600" dirty="0" smtClean="0">
                <a:latin typeface="Arial" charset="0"/>
              </a:rPr>
              <a:t>Submitted to </a:t>
            </a:r>
            <a:r>
              <a:rPr lang="en-US" sz="1600" dirty="0" err="1" smtClean="0">
                <a:latin typeface="Arial" charset="0"/>
              </a:rPr>
              <a:t>RevCom</a:t>
            </a:r>
            <a:r>
              <a:rPr lang="en-US" sz="1600" dirty="0" smtClean="0">
                <a:latin typeface="Arial" charset="0"/>
              </a:rPr>
              <a:t> for consideration </a:t>
            </a:r>
          </a:p>
          <a:p>
            <a:pPr>
              <a:lnSpc>
                <a:spcPct val="80000"/>
              </a:lnSpc>
            </a:pPr>
            <a:endParaRPr lang="en-US" sz="2000" dirty="0" smtClean="0">
              <a:latin typeface="Arial" charset="0"/>
            </a:endParaRPr>
          </a:p>
          <a:p>
            <a:pPr>
              <a:lnSpc>
                <a:spcPct val="80000"/>
              </a:lnSpc>
            </a:pPr>
            <a:r>
              <a:rPr lang="en-US" sz="2000" dirty="0" smtClean="0">
                <a:latin typeface="Arial" charset="0"/>
              </a:rPr>
              <a:t>Task Group Status</a:t>
            </a:r>
          </a:p>
          <a:p>
            <a:pPr lvl="1">
              <a:lnSpc>
                <a:spcPct val="80000"/>
              </a:lnSpc>
            </a:pPr>
            <a:r>
              <a:rPr lang="en-US" sz="1600" dirty="0" smtClean="0">
                <a:latin typeface="Arial" charset="0"/>
              </a:rPr>
              <a:t>802.21a Security TG: work  completed </a:t>
            </a:r>
            <a:endParaRPr lang="en-US" sz="1200" dirty="0" smtClean="0">
              <a:latin typeface="Arial" charset="0"/>
            </a:endParaRP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802.21b Handover with Broadcast Services TG; Work completed</a:t>
            </a: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802.21c Single Radio Handovers: Proposals updated; Draft specification is underway</a:t>
            </a:r>
          </a:p>
          <a:p>
            <a:pPr lvl="1">
              <a:lnSpc>
                <a:spcPct val="80000"/>
              </a:lnSpc>
            </a:pPr>
            <a:endParaRPr lang="en-US" sz="1600" dirty="0" smtClean="0">
              <a:latin typeface="Arial" charset="0"/>
            </a:endParaRPr>
          </a:p>
          <a:p>
            <a:pPr>
              <a:lnSpc>
                <a:spcPct val="80000"/>
              </a:lnSpc>
            </a:pPr>
            <a:r>
              <a:rPr lang="en-US" sz="2000" dirty="0" smtClean="0">
                <a:latin typeface="Arial" charset="0"/>
              </a:rPr>
              <a:t>New PAR proposed </a:t>
            </a:r>
          </a:p>
          <a:p>
            <a:pPr lvl="1">
              <a:lnSpc>
                <a:spcPct val="80000"/>
              </a:lnSpc>
            </a:pPr>
            <a:r>
              <a:rPr lang="en-US" sz="1600" dirty="0" smtClean="0">
                <a:latin typeface="Arial" charset="0"/>
              </a:rPr>
              <a:t>802.21d  Multicast Group Management </a:t>
            </a: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1" name="Slide Number Placeholder 10"/>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March  Meeting</a:t>
            </a:r>
          </a:p>
        </p:txBody>
      </p:sp>
      <p:sp>
        <p:nvSpPr>
          <p:cNvPr id="34822" name="Rectangle 3"/>
          <p:cNvSpPr>
            <a:spLocks noGrp="1" noChangeArrowheads="1"/>
          </p:cNvSpPr>
          <p:nvPr>
            <p:ph type="body" idx="1"/>
          </p:nvPr>
        </p:nvSpPr>
        <p:spPr>
          <a:xfrm>
            <a:off x="381000" y="15240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Proposed PAR discussion</a:t>
            </a:r>
          </a:p>
          <a:p>
            <a:pPr>
              <a:lnSpc>
                <a:spcPct val="90000"/>
              </a:lnSpc>
              <a:buNone/>
            </a:pPr>
            <a:endParaRPr lang="en-US" sz="2600" dirty="0" smtClean="0">
              <a:latin typeface="Arial" charset="0"/>
              <a:cs typeface="Arial" charset="0"/>
            </a:endParaRPr>
          </a:p>
          <a:p>
            <a:pPr>
              <a:lnSpc>
                <a:spcPct val="90000"/>
              </a:lnSpc>
            </a:pPr>
            <a:r>
              <a:rPr lang="en-US" sz="2600" dirty="0" smtClean="0">
                <a:latin typeface="Arial" charset="0"/>
                <a:cs typeface="Arial" charset="0"/>
              </a:rPr>
              <a:t>Future Project Planning Discussion</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1" name="Slide Number Placeholder 10"/>
          <p:cNvSpPr>
            <a:spLocks noGrp="1"/>
          </p:cNvSpPr>
          <p:nvPr>
            <p:ph type="sldNum" sz="quarter" idx="12"/>
          </p:nvPr>
        </p:nvSpPr>
        <p:spPr/>
        <p:txBody>
          <a:bodyPr/>
          <a:lstStyle/>
          <a:p>
            <a:pPr>
              <a:defRPr/>
            </a:pPr>
            <a:r>
              <a:rPr lang="en-US" smtClean="0"/>
              <a:t>Slide </a:t>
            </a:r>
            <a:fld id="{55EAE60E-B8AB-4C07-8727-0B4A640A876B}" type="slidenum">
              <a:rPr lang="en-US" smtClean="0"/>
              <a:pPr>
                <a:defRPr/>
              </a:pPr>
              <a:t>19</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dirty="0" smtClean="0"/>
              <a:t>March 2012</a:t>
            </a:r>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Juan Carlos Zuniga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28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18"/>
          <p:cNvSpPr>
            <a:spLocks noGrp="1"/>
          </p:cNvSpPr>
          <p:nvPr>
            <p:ph type="sldNum" sz="quarter" idx="10"/>
          </p:nvPr>
        </p:nvSpPr>
        <p:spPr>
          <a:xfrm>
            <a:off x="4344988" y="6475413"/>
            <a:ext cx="528637" cy="182562"/>
          </a:xfrm>
        </p:spPr>
        <p:txBody>
          <a:bodyPr/>
          <a:lstStyle/>
          <a:p>
            <a:pPr>
              <a:defRPr/>
            </a:pPr>
            <a:r>
              <a:rPr lang="en-US" dirty="0" smtClean="0"/>
              <a:t>Slide </a:t>
            </a:r>
            <a:fld id="{F3D7A4F0-0FCF-4224-B81A-51E9E7009AFE}"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May 2012 Session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4953000"/>
          </a:xfrm>
        </p:spPr>
        <p:txBody>
          <a:bodyPr/>
          <a:lstStyle/>
          <a:p>
            <a:pPr>
              <a:lnSpc>
                <a:spcPct val="90000"/>
              </a:lnSpc>
            </a:pPr>
            <a:r>
              <a:rPr lang="en-US" sz="2400" b="1" dirty="0" smtClean="0">
                <a:solidFill>
                  <a:srgbClr val="0000FF"/>
                </a:solidFill>
              </a:rPr>
              <a:t>Interim: 13-18 May 2012, Hyatt Regency, Atlanta, GA, USA   </a:t>
            </a:r>
          </a:p>
          <a:p>
            <a:pPr lvl="1">
              <a:lnSpc>
                <a:spcPct val="90000"/>
              </a:lnSpc>
            </a:pPr>
            <a:r>
              <a:rPr lang="en-US" sz="2000" dirty="0" smtClean="0">
                <a:solidFill>
                  <a:srgbClr val="0000FF"/>
                </a:solidFill>
              </a:rPr>
              <a:t>Co-located with all wireless groups </a:t>
            </a:r>
          </a:p>
          <a:p>
            <a:r>
              <a:rPr lang="en-US" sz="1800" b="1" dirty="0" smtClean="0"/>
              <a:t>EVENT WEBSITE:  http://802world.org/wireless</a:t>
            </a:r>
          </a:p>
          <a:p>
            <a:r>
              <a:rPr lang="en-US" sz="1800" b="1" dirty="0" smtClean="0"/>
              <a:t>HYATT REGENCY ATLANTA: </a:t>
            </a:r>
            <a:r>
              <a:rPr lang="en-US" sz="1800" dirty="0" smtClean="0"/>
              <a:t>265 Peachtree Street NE, Atlanta, Georgia, USA 30303; </a:t>
            </a:r>
            <a:r>
              <a:rPr lang="de-DE" sz="1800" dirty="0" smtClean="0"/>
              <a:t>Tel: +1 404 577 1234</a:t>
            </a:r>
          </a:p>
          <a:p>
            <a:r>
              <a:rPr lang="en-US" sz="1800" dirty="0" smtClean="0"/>
              <a:t>Hotel Website: http://www.hyattregencyatlanta.com</a:t>
            </a:r>
          </a:p>
          <a:p>
            <a:r>
              <a:rPr lang="en-US" sz="1800" b="1" dirty="0" smtClean="0"/>
              <a:t>REGISTRATION RATES &amp; DATES</a:t>
            </a:r>
          </a:p>
          <a:p>
            <a:pPr lvl="1"/>
            <a:r>
              <a:rPr lang="en-US" sz="1200" b="1" dirty="0" smtClean="0"/>
              <a:t>EARLY ($600/$900* US);  </a:t>
            </a:r>
            <a:r>
              <a:rPr lang="en-US" sz="1200" dirty="0" smtClean="0"/>
              <a:t>BEFORE 6 PM PT APRIL 13, 2012, </a:t>
            </a:r>
            <a:endParaRPr lang="de-DE" sz="1400" dirty="0" smtClean="0"/>
          </a:p>
          <a:p>
            <a:pPr lvl="1"/>
            <a:r>
              <a:rPr lang="en-US" sz="1200" b="1" dirty="0" smtClean="0"/>
              <a:t>STANDARD ($750/$1150* US): </a:t>
            </a:r>
            <a:r>
              <a:rPr lang="en-US" sz="1200" dirty="0" smtClean="0"/>
              <a:t>AFTER 6 PM PT APRIL 13, 2012 and BEFORE 6 PM PT MAY 4, 2012</a:t>
            </a:r>
          </a:p>
          <a:p>
            <a:pPr lvl="1"/>
            <a:r>
              <a:rPr lang="en-US" sz="1200" b="1" dirty="0" smtClean="0"/>
              <a:t>ONSITE ($900/$1200* US): </a:t>
            </a:r>
            <a:r>
              <a:rPr lang="en-US" sz="1200" dirty="0" smtClean="0"/>
              <a:t>AFTER 6 PM PT MAY 4, 2012</a:t>
            </a:r>
          </a:p>
          <a:p>
            <a:r>
              <a:rPr lang="en-US" sz="1800" dirty="0" smtClean="0"/>
              <a:t>The Registration Fee will be discounted by $300 US for attendees staying 2 or more nights at the: IEEE 802W Group Hotel: Hyatt Regency Atlanta.</a:t>
            </a:r>
            <a:endParaRPr lang="en-US" sz="1800" dirty="0" smtClean="0">
              <a:solidFill>
                <a:srgbClr val="0000FF"/>
              </a:solidFill>
            </a:endParaRPr>
          </a:p>
          <a:p>
            <a:r>
              <a:rPr lang="en-US" sz="1800" b="1" dirty="0" smtClean="0"/>
              <a:t>CANCELLATION DEADLINES</a:t>
            </a:r>
          </a:p>
          <a:p>
            <a:pPr lvl="1"/>
            <a:r>
              <a:rPr lang="en-US" sz="1400" dirty="0" smtClean="0"/>
              <a:t>EARLY (Full Refund) – April 13, 2012</a:t>
            </a:r>
          </a:p>
          <a:p>
            <a:pPr lvl="1"/>
            <a:r>
              <a:rPr lang="en-US" sz="1400" dirty="0" smtClean="0"/>
              <a:t>LATE ($150 Cancellation Fee) – May 4, 2012</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20</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600200"/>
            <a:ext cx="8305800" cy="4724400"/>
          </a:xfrm>
        </p:spPr>
        <p:txBody>
          <a:bodyPr/>
          <a:lstStyle/>
          <a:p>
            <a:pPr>
              <a:lnSpc>
                <a:spcPct val="90000"/>
              </a:lnSpc>
              <a:buNone/>
            </a:pPr>
            <a:endParaRPr lang="en-US" sz="2000" dirty="0" smtClean="0">
              <a:solidFill>
                <a:srgbClr val="0000FF"/>
              </a:solidFill>
            </a:endParaRPr>
          </a:p>
          <a:p>
            <a:pPr>
              <a:lnSpc>
                <a:spcPct val="90000"/>
              </a:lnSpc>
            </a:pPr>
            <a:r>
              <a:rPr lang="en-US" sz="2400" b="1" dirty="0" smtClean="0">
                <a:solidFill>
                  <a:srgbClr val="FF0000"/>
                </a:solidFill>
              </a:rPr>
              <a:t>Plenary: 15-20 July 2012, </a:t>
            </a:r>
            <a:r>
              <a:rPr lang="it-IT" sz="2400" b="1" dirty="0" smtClean="0">
                <a:solidFill>
                  <a:srgbClr val="FF0000"/>
                </a:solidFill>
              </a:rPr>
              <a:t>Grand Hyatt, San Diego, CA, USA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16-21 September, 2012, </a:t>
            </a:r>
            <a:r>
              <a:rPr lang="en-US" sz="2400" b="1" dirty="0" smtClean="0">
                <a:solidFill>
                  <a:schemeClr val="accent2"/>
                </a:solidFill>
              </a:rPr>
              <a:t>Hyatt Grand Champions, Palm Springs, CA, </a:t>
            </a:r>
            <a:r>
              <a:rPr lang="en-US" sz="2400" b="1" i="1" dirty="0" smtClean="0">
                <a:solidFill>
                  <a:schemeClr val="accent2"/>
                </a:solidFill>
              </a:rPr>
              <a:t>USA</a:t>
            </a:r>
            <a:endParaRPr lang="en-US" sz="2400" b="1" dirty="0" smtClean="0">
              <a:solidFill>
                <a:schemeClr val="accent2"/>
              </a:solidFill>
            </a:endParaRPr>
          </a:p>
          <a:p>
            <a:pPr lvl="1">
              <a:lnSpc>
                <a:spcPct val="90000"/>
              </a:lnSpc>
            </a:pPr>
            <a:r>
              <a:rPr lang="en-US" sz="2000" dirty="0" smtClean="0">
                <a:solidFill>
                  <a:srgbClr val="0000FF"/>
                </a:solidFill>
              </a:rPr>
              <a:t>Co-located with 802 wireless groups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21</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 13-18 January, 2013, Hyatt Regency, Vancouver, BC, Canada</a:t>
            </a:r>
            <a:endParaRPr lang="en-US" sz="2400" b="1" dirty="0" smtClean="0">
              <a:solidFill>
                <a:srgbClr val="FF0000"/>
              </a:solidFill>
            </a:endParaRPr>
          </a:p>
          <a:p>
            <a:pPr>
              <a:lnSpc>
                <a:spcPct val="90000"/>
              </a:lnSpc>
            </a:pPr>
            <a:r>
              <a:rPr lang="en-US" sz="2400" b="1" dirty="0" smtClean="0">
                <a:solidFill>
                  <a:srgbClr val="FF0000"/>
                </a:solidFill>
              </a:rPr>
              <a:t>Plenary: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12-17 May 2013, Hilton Waikoloa Village, 2013</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September 2013, </a:t>
            </a:r>
            <a:r>
              <a:rPr lang="en-US" sz="2400" b="1" dirty="0" smtClean="0">
                <a:solidFill>
                  <a:schemeClr val="accent2"/>
                </a:solidFill>
              </a:rPr>
              <a:t>Nanjing (tentative), China</a:t>
            </a:r>
          </a:p>
          <a:p>
            <a:pPr lvl="1">
              <a:lnSpc>
                <a:spcPct val="90000"/>
              </a:lnSpc>
            </a:pPr>
            <a:r>
              <a:rPr lang="en-US" sz="2000" dirty="0" smtClean="0">
                <a:solidFill>
                  <a:srgbClr val="0000FF"/>
                </a:solidFill>
              </a:rPr>
              <a:t>Co-located with 802.16 or with other wireless groups (possibility)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22</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dirty="0" smtClean="0"/>
              <a:t>March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Date Placeholder 3"/>
          <p:cNvSpPr txBox="1">
            <a:spLocks/>
          </p:cNvSpPr>
          <p:nvPr/>
        </p:nvSpPr>
        <p:spPr>
          <a:xfrm>
            <a:off x="685800" y="6477000"/>
            <a:ext cx="1447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867400"/>
            <a:ext cx="7315200" cy="523220"/>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Palm Terrace B (Ocean Tower);   802.15 WNG – </a:t>
            </a:r>
            <a:r>
              <a:rPr lang="en-US" sz="1400" dirty="0" err="1" smtClean="0"/>
              <a:t>Kohala</a:t>
            </a:r>
            <a:r>
              <a:rPr lang="en-US" sz="1400" dirty="0" smtClean="0"/>
              <a:t> 1;   </a:t>
            </a:r>
          </a:p>
          <a:p>
            <a:pPr eaLnBrk="1" hangingPunct="1"/>
            <a:r>
              <a:rPr lang="en-US" sz="1400" dirty="0" smtClean="0"/>
              <a:t>SRHO</a:t>
            </a:r>
            <a:r>
              <a:rPr lang="en-US" sz="1400" dirty="0"/>
              <a:t>: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9" name="Slide Number Placeholder 18"/>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12" name="Date Placeholder 3"/>
          <p:cNvSpPr txBox="1">
            <a:spLocks/>
          </p:cNvSpPr>
          <p:nvPr/>
        </p:nvSpPr>
        <p:spPr>
          <a:xfrm>
            <a:off x="685800" y="6477000"/>
            <a:ext cx="1447800" cy="2159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March 2012</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graphicFrame>
        <p:nvGraphicFramePr>
          <p:cNvPr id="13" name="Table 12"/>
          <p:cNvGraphicFramePr>
            <a:graphicFrameLocks noGrp="1"/>
          </p:cNvGraphicFramePr>
          <p:nvPr/>
        </p:nvGraphicFramePr>
        <p:xfrm>
          <a:off x="1219200" y="1676399"/>
          <a:ext cx="6629400" cy="3733800"/>
        </p:xfrm>
        <a:graphic>
          <a:graphicData uri="http://schemas.openxmlformats.org/drawingml/2006/table">
            <a:tbl>
              <a:tblPr/>
              <a:tblGrid>
                <a:gridCol w="1104900"/>
                <a:gridCol w="1104900"/>
                <a:gridCol w="1450181"/>
                <a:gridCol w="1381125"/>
                <a:gridCol w="1588294"/>
              </a:tblGrid>
              <a:tr h="630763">
                <a:tc>
                  <a:txBody>
                    <a:bodyPr/>
                    <a:lstStyle/>
                    <a:p>
                      <a:pPr marL="0" marR="0" algn="ctr">
                        <a:spcBef>
                          <a:spcPts val="0"/>
                        </a:spcBef>
                        <a:spcAft>
                          <a:spcPts val="0"/>
                        </a:spcAft>
                      </a:pP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kern="100">
                          <a:latin typeface="Times New Roman"/>
                          <a:ea typeface="Times New Roman"/>
                        </a:rPr>
                        <a:t>Monday</a:t>
                      </a:r>
                      <a:endParaRPr lang="en-US" sz="1200" kern="100">
                        <a:latin typeface="Times New Roman"/>
                        <a:ea typeface="Times New Roman"/>
                      </a:endParaRPr>
                    </a:p>
                    <a:p>
                      <a:pPr marL="0" marR="0" algn="ctr">
                        <a:spcBef>
                          <a:spcPts val="0"/>
                        </a:spcBef>
                        <a:spcAft>
                          <a:spcPts val="0"/>
                        </a:spcAft>
                      </a:pPr>
                      <a:r>
                        <a:rPr lang="en-US" sz="1200" b="1" kern="100">
                          <a:latin typeface="Times New Roman"/>
                          <a:ea typeface="Times New Roman"/>
                        </a:rPr>
                        <a:t>(Mar 12)</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kern="100">
                          <a:latin typeface="Times New Roman"/>
                          <a:ea typeface="Times New Roman"/>
                        </a:rPr>
                        <a:t>Tuesday</a:t>
                      </a:r>
                      <a:endParaRPr lang="en-US" sz="1200" kern="100">
                        <a:latin typeface="Times New Roman"/>
                        <a:ea typeface="Times New Roman"/>
                      </a:endParaRPr>
                    </a:p>
                    <a:p>
                      <a:pPr marL="0" marR="0" algn="ctr">
                        <a:spcBef>
                          <a:spcPts val="0"/>
                        </a:spcBef>
                        <a:spcAft>
                          <a:spcPts val="0"/>
                        </a:spcAft>
                      </a:pPr>
                      <a:r>
                        <a:rPr lang="en-US" sz="1200" b="1" kern="100">
                          <a:latin typeface="Times New Roman"/>
                          <a:ea typeface="Times New Roman"/>
                        </a:rPr>
                        <a:t>(Mar 13)</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kern="100">
                          <a:latin typeface="Times New Roman"/>
                          <a:ea typeface="Times New Roman"/>
                        </a:rPr>
                        <a:t>Wednesday</a:t>
                      </a:r>
                      <a:endParaRPr lang="en-US" sz="1200" kern="100">
                        <a:latin typeface="Times New Roman"/>
                        <a:ea typeface="Times New Roman"/>
                      </a:endParaRPr>
                    </a:p>
                    <a:p>
                      <a:pPr marL="0" marR="0" algn="ctr">
                        <a:spcBef>
                          <a:spcPts val="0"/>
                        </a:spcBef>
                        <a:spcAft>
                          <a:spcPts val="0"/>
                        </a:spcAft>
                      </a:pPr>
                      <a:r>
                        <a:rPr lang="en-US" sz="1200" b="1" kern="100">
                          <a:latin typeface="Times New Roman"/>
                          <a:ea typeface="Times New Roman"/>
                        </a:rPr>
                        <a:t>(Mar 14)</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kern="100">
                          <a:latin typeface="Times New Roman"/>
                          <a:ea typeface="Times New Roman"/>
                        </a:rPr>
                        <a:t>Thursday</a:t>
                      </a:r>
                      <a:endParaRPr lang="en-US" sz="1200" kern="100">
                        <a:latin typeface="Times New Roman"/>
                        <a:ea typeface="Times New Roman"/>
                      </a:endParaRPr>
                    </a:p>
                    <a:p>
                      <a:pPr marL="0" marR="0" algn="ctr">
                        <a:spcBef>
                          <a:spcPts val="0"/>
                        </a:spcBef>
                        <a:spcAft>
                          <a:spcPts val="0"/>
                        </a:spcAft>
                      </a:pPr>
                      <a:r>
                        <a:rPr lang="en-US" sz="1200" b="1" kern="100">
                          <a:latin typeface="Times New Roman"/>
                          <a:ea typeface="Times New Roman"/>
                        </a:rPr>
                        <a:t>(Mar15)</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752">
                <a:tc>
                  <a:txBody>
                    <a:bodyPr/>
                    <a:lstStyle/>
                    <a:p>
                      <a:pPr marL="0" marR="0">
                        <a:spcBef>
                          <a:spcPts val="0"/>
                        </a:spcBef>
                        <a:spcAft>
                          <a:spcPts val="0"/>
                        </a:spcAft>
                      </a:pPr>
                      <a:r>
                        <a:rPr lang="en-US" sz="1200" b="1" kern="100">
                          <a:latin typeface="Times New Roman"/>
                          <a:ea typeface="Times New Roman"/>
                        </a:rPr>
                        <a:t>AM-1</a:t>
                      </a:r>
                      <a:endParaRPr lang="en-US" sz="1200" kern="100">
                        <a:latin typeface="Times New Roman"/>
                        <a:ea typeface="Times New Roman"/>
                      </a:endParaRPr>
                    </a:p>
                    <a:p>
                      <a:pPr marL="0" marR="0">
                        <a:spcBef>
                          <a:spcPts val="0"/>
                        </a:spcBef>
                        <a:spcAft>
                          <a:spcPts val="0"/>
                        </a:spcAft>
                      </a:pPr>
                      <a:r>
                        <a:rPr lang="en-US" sz="1200" b="1" kern="100">
                          <a:latin typeface="Times New Roman"/>
                          <a:ea typeface="Times New Roman"/>
                        </a:rPr>
                        <a:t>8:30-10:00a</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NA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PAR Comment Discussion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553">
                <a:tc>
                  <a:txBody>
                    <a:bodyPr/>
                    <a:lstStyle/>
                    <a:p>
                      <a:pPr marL="0" marR="0">
                        <a:spcBef>
                          <a:spcPts val="0"/>
                        </a:spcBef>
                        <a:spcAft>
                          <a:spcPts val="0"/>
                        </a:spcAft>
                      </a:pPr>
                      <a:r>
                        <a:rPr lang="en-US" sz="1200" b="1" kern="100">
                          <a:latin typeface="Times New Roman"/>
                          <a:ea typeface="Times New Roman"/>
                        </a:rPr>
                        <a:t>AM-2</a:t>
                      </a:r>
                      <a:endParaRPr lang="en-US" sz="1200" kern="100">
                        <a:latin typeface="Times New Roman"/>
                        <a:ea typeface="Times New Roman"/>
                      </a:endParaRPr>
                    </a:p>
                    <a:p>
                      <a:pPr marL="0" marR="0">
                        <a:spcBef>
                          <a:spcPts val="0"/>
                        </a:spcBef>
                        <a:spcAft>
                          <a:spcPts val="0"/>
                        </a:spcAft>
                      </a:pPr>
                      <a:r>
                        <a:rPr lang="en-US" sz="1200" b="1" kern="100">
                          <a:latin typeface="Times New Roman"/>
                          <a:ea typeface="Times New Roman"/>
                        </a:rPr>
                        <a:t>10:30-12:30</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802.15 WNG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4715">
                <a:tc>
                  <a:txBody>
                    <a:bodyPr/>
                    <a:lstStyle/>
                    <a:p>
                      <a:pPr marL="0" marR="0">
                        <a:spcBef>
                          <a:spcPts val="0"/>
                        </a:spcBef>
                        <a:spcAft>
                          <a:spcPts val="0"/>
                        </a:spcAft>
                      </a:pPr>
                      <a:r>
                        <a:rPr lang="en-US" sz="1200" b="1" kern="100">
                          <a:latin typeface="Times New Roman"/>
                          <a:ea typeface="Times New Roman"/>
                        </a:rPr>
                        <a:t>PM-1</a:t>
                      </a:r>
                      <a:endParaRPr lang="en-US" sz="1200" kern="100">
                        <a:latin typeface="Times New Roman"/>
                        <a:ea typeface="Times New Roman"/>
                      </a:endParaRPr>
                    </a:p>
                    <a:p>
                      <a:pPr marL="0" marR="0">
                        <a:spcBef>
                          <a:spcPts val="0"/>
                        </a:spcBef>
                        <a:spcAft>
                          <a:spcPts val="0"/>
                        </a:spcAft>
                      </a:pPr>
                      <a:r>
                        <a:rPr lang="en-US" sz="1200" b="1" kern="100">
                          <a:latin typeface="Times New Roman"/>
                          <a:ea typeface="Times New Roman"/>
                        </a:rPr>
                        <a:t>1:30 – 3:30p</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ISD SG (802.11)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PAR Comment discussion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 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011">
                <a:tc>
                  <a:txBody>
                    <a:bodyPr/>
                    <a:lstStyle/>
                    <a:p>
                      <a:pPr marL="0" marR="0">
                        <a:spcBef>
                          <a:spcPts val="0"/>
                        </a:spcBef>
                        <a:spcAft>
                          <a:spcPts val="0"/>
                        </a:spcAft>
                      </a:pPr>
                      <a:r>
                        <a:rPr lang="en-US" sz="1200" b="1" kern="100">
                          <a:latin typeface="Times New Roman"/>
                          <a:ea typeface="Times New Roman"/>
                        </a:rPr>
                        <a:t>PM-2</a:t>
                      </a:r>
                      <a:endParaRPr lang="en-US" sz="1200" kern="100">
                        <a:latin typeface="Times New Roman"/>
                        <a:ea typeface="Times New Roman"/>
                      </a:endParaRPr>
                    </a:p>
                    <a:p>
                      <a:pPr marL="0" marR="0">
                        <a:spcBef>
                          <a:spcPts val="0"/>
                        </a:spcBef>
                        <a:spcAft>
                          <a:spcPts val="0"/>
                        </a:spcAft>
                      </a:pPr>
                      <a:r>
                        <a:rPr lang="en-US" sz="1200" b="1" kern="100">
                          <a:latin typeface="Times New Roman"/>
                          <a:ea typeface="Times New Roman"/>
                        </a:rPr>
                        <a:t>4:00 – 6:00p</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WG Election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PAR Comment discussion/</a:t>
                      </a:r>
                    </a:p>
                    <a:p>
                      <a:pPr marL="0" marR="0">
                        <a:spcBef>
                          <a:spcPts val="0"/>
                        </a:spcBef>
                        <a:spcAft>
                          <a:spcPts val="0"/>
                        </a:spcAft>
                      </a:pPr>
                      <a:r>
                        <a:rPr lang="en-US" sz="1200" kern="100">
                          <a:latin typeface="Times New Roman"/>
                          <a:ea typeface="Times New Roman"/>
                        </a:rPr>
                        <a:t>802.15 WNG presentation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006">
                <a:tc>
                  <a:txBody>
                    <a:bodyPr/>
                    <a:lstStyle/>
                    <a:p>
                      <a:pPr marL="0" marR="0">
                        <a:spcBef>
                          <a:spcPts val="0"/>
                        </a:spcBef>
                        <a:spcAft>
                          <a:spcPts val="0"/>
                        </a:spcAft>
                      </a:pPr>
                      <a:r>
                        <a:rPr lang="en-US" sz="1200" b="1" kern="100">
                          <a:latin typeface="Times New Roman"/>
                          <a:ea typeface="Times New Roman"/>
                        </a:rPr>
                        <a:t>Eve 2</a:t>
                      </a:r>
                      <a:endParaRPr lang="en-US" sz="1200" kern="100">
                        <a:latin typeface="Times New Roman"/>
                        <a:ea typeface="Times New Roman"/>
                      </a:endParaRPr>
                    </a:p>
                    <a:p>
                      <a:pPr marL="0" marR="0">
                        <a:spcBef>
                          <a:spcPts val="0"/>
                        </a:spcBef>
                        <a:spcAft>
                          <a:spcPts val="0"/>
                        </a:spcAft>
                      </a:pPr>
                      <a:r>
                        <a:rPr lang="en-US" sz="1200" b="1" kern="100">
                          <a:latin typeface="Times New Roman"/>
                          <a:ea typeface="Times New Roman"/>
                        </a:rPr>
                        <a:t>8:00 – 10:00p</a:t>
                      </a: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kern="100">
                          <a:latin typeface="Times New Roman"/>
                          <a:ea typeface="Times New Roman"/>
                        </a:rPr>
                        <a:t>Social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kern="1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xfrm>
            <a:off x="609600" y="6477456"/>
            <a:ext cx="1447800" cy="215444"/>
          </a:xfrm>
          <a:noFill/>
        </p:spPr>
        <p:txBody>
          <a:bodyPr/>
          <a:lstStyle/>
          <a:p>
            <a:r>
              <a:rPr lang="en-US" smtClean="0"/>
              <a:t>March 2012</a:t>
            </a:r>
            <a:endParaRPr lang="en-US" dirty="0" smtClean="0"/>
          </a:p>
        </p:txBody>
      </p:sp>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1">
              <a:lnSpc>
                <a:spcPct val="80000"/>
              </a:lnSpc>
              <a:defRPr/>
            </a:pPr>
            <a:r>
              <a:rPr lang="en-US" altLang="ja-JP" sz="2000" b="1" dirty="0" smtClean="0">
                <a:ea typeface="ＭＳ Ｐゴシック" charset="-128"/>
              </a:rPr>
              <a:t>http://newton.events.ieee.org</a:t>
            </a: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14</a:t>
            </a:r>
          </a:p>
          <a:p>
            <a:pPr>
              <a:lnSpc>
                <a:spcPct val="80000"/>
              </a:lnSpc>
              <a:defRPr/>
            </a:pPr>
            <a:r>
              <a:rPr lang="en-US" sz="2000" dirty="0" smtClean="0">
                <a:latin typeface="Arial" charset="0"/>
              </a:rPr>
              <a:t>11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4"/>
          </a:xfrm>
        </p:spPr>
        <p:txBody>
          <a:bodyPr/>
          <a:lstStyle/>
          <a:p>
            <a:pPr>
              <a:defRPr/>
            </a:pPr>
            <a:r>
              <a:rPr lang="en-US" dirty="0" smtClean="0"/>
              <a:t>Slide </a:t>
            </a:r>
            <a:fld id="{F3D7A4F0-0FCF-4224-B81A-51E9E7009AFE}"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March 2012</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smtClean="0"/>
              <a:t>March 2012</a:t>
            </a:r>
            <a:endParaRPr lang="en-US" dirty="0" smtClean="0"/>
          </a:p>
        </p:txBody>
      </p:sp>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Network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a:t>
            </a:r>
            <a:r>
              <a:rPr lang="en-US" sz="2400" dirty="0" smtClean="0"/>
              <a:t>IEEE802Group  (case sensitive)</a:t>
            </a:r>
          </a:p>
          <a:p>
            <a:r>
              <a:rPr lang="en-US" sz="2400" dirty="0" smtClean="0">
                <a:latin typeface="Arial" pitchFamily="34" charset="0"/>
                <a:cs typeface="Arial" pitchFamily="34" charset="0"/>
              </a:rPr>
              <a:t>Network Help Desk: </a:t>
            </a:r>
            <a:r>
              <a:rPr lang="en-US" sz="2000" dirty="0" smtClean="0"/>
              <a:t>Grand Promenade near the Kona Rooms</a:t>
            </a:r>
            <a:endParaRPr lang="en-US" sz="6600" dirty="0" smtClean="0"/>
          </a:p>
          <a:p>
            <a:r>
              <a:rPr lang="en-US" sz="2400" dirty="0" smtClean="0">
                <a:latin typeface="Arial" charset="0"/>
              </a:rPr>
              <a:t>Breakfast, lunch, Coffee/Snacks (Monday)</a:t>
            </a:r>
          </a:p>
          <a:p>
            <a:pPr lvl="1"/>
            <a:r>
              <a:rPr lang="en-US" sz="2400" dirty="0" smtClean="0"/>
              <a:t>Location: Lagoon Lanai</a:t>
            </a:r>
          </a:p>
          <a:p>
            <a:r>
              <a:rPr lang="en-US" sz="2400" dirty="0" smtClean="0">
                <a:latin typeface="Arial" charset="0"/>
              </a:rPr>
              <a:t>Coffee/Snacks (Tue, Wed, Thurs)</a:t>
            </a:r>
          </a:p>
          <a:p>
            <a:pPr lvl="1"/>
            <a:r>
              <a:rPr lang="en-US" sz="2000" dirty="0" smtClean="0">
                <a:latin typeface="Arial" charset="0"/>
              </a:rPr>
              <a:t>Location: Near Kirin (Chinese) Restaurant</a:t>
            </a: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Night Social </a:t>
            </a:r>
          </a:p>
          <a:p>
            <a:pPr lvl="1">
              <a:lnSpc>
                <a:spcPct val="90000"/>
              </a:lnSpc>
            </a:pPr>
            <a:r>
              <a:rPr lang="en-US" sz="2400" dirty="0" smtClean="0">
                <a:latin typeface="Arial" charset="0"/>
              </a:rPr>
              <a:t>6:30 onwards; confirm location onsite</a:t>
            </a: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smtClean="0"/>
              <a:t>March 2012</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228600"/>
          </a:xfrm>
        </p:spPr>
        <p:txBody>
          <a:bodyPr/>
          <a:lstStyle/>
          <a:p>
            <a:pPr>
              <a:defRPr/>
            </a:pPr>
            <a:r>
              <a:rPr lang="en-US" dirty="0" smtClean="0"/>
              <a:t>Slide </a:t>
            </a:r>
            <a:fld id="{F3D7A4F0-0FCF-4224-B81A-51E9E7009AFE}" type="slidenum">
              <a:rPr lang="en-US" smtClean="0"/>
              <a:pPr>
                <a:defRPr/>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smtClean="0"/>
              <a:t>March 2012</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9</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37881</TotalTime>
  <Words>2034</Words>
  <Application>Microsoft Office PowerPoint</Application>
  <PresentationFormat>On-screen Show (4:3)</PresentationFormat>
  <Paragraphs>406</Paragraphs>
  <Slides>22</Slides>
  <Notes>22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802.11PowerPointTemplate-Landscape</vt:lpstr>
      <vt:lpstr>1_Custom Design</vt:lpstr>
      <vt:lpstr>2_Custom Design</vt:lpstr>
      <vt:lpstr>3_Custom Design</vt:lpstr>
      <vt:lpstr>Custom Design</vt:lpstr>
      <vt:lpstr>IEEE 802.21 Session #49 Big island, Hawaii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Work Status </vt:lpstr>
      <vt:lpstr>Objectives for the March  Meeting</vt:lpstr>
      <vt:lpstr>May 2012 Session Details  </vt:lpstr>
      <vt:lpstr>Future Sessions – 2012 </vt:lpstr>
      <vt:lpstr>Future Sessions – 2013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subject/>
  <dc:creator>Subir Das</dc:creator>
  <cp:keywords/>
  <cp:lastModifiedBy>Subir Das</cp:lastModifiedBy>
  <cp:revision>486</cp:revision>
  <cp:lastPrinted>1998-02-10T13:28:06Z</cp:lastPrinted>
  <dcterms:created xsi:type="dcterms:W3CDTF">2002-07-08T22:03:28Z</dcterms:created>
  <dcterms:modified xsi:type="dcterms:W3CDTF">2012-03-15T21:04:39Z</dcterms:modified>
</cp:coreProperties>
</file>