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31" r:id="rId2"/>
    <p:sldId id="332" r:id="rId3"/>
    <p:sldId id="417" r:id="rId4"/>
    <p:sldId id="418" r:id="rId5"/>
    <p:sldId id="423" r:id="rId6"/>
    <p:sldId id="414" r:id="rId7"/>
    <p:sldId id="427" r:id="rId8"/>
    <p:sldId id="411" r:id="rId9"/>
    <p:sldId id="400" r:id="rId10"/>
    <p:sldId id="412" r:id="rId11"/>
    <p:sldId id="413"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66FF99"/>
    <a:srgbClr val="CC0000"/>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9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extLst>
      <p:ext uri="{BB962C8B-B14F-4D97-AF65-F5344CB8AC3E}">
        <p14:creationId xmlns="" xmlns:p14="http://schemas.microsoft.com/office/powerpoint/2010/main" val="77531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21-12-0028-02-0000</a:t>
            </a: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21-12-0028-02-0000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21-12-0028-02-0000</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P802.21d Group Management Framework</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March 14,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To be Presented at IEEE802.15 WNG session #49 in Big Island</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Yoshihiro Ohba and Toru </a:t>
            </a:r>
            <a:r>
              <a:rPr lang="en-US" altLang="ja-JP" b="1" dirty="0" err="1" smtClean="0">
                <a:ea typeface="ＭＳ Ｐゴシック" pitchFamily="50" charset="-128"/>
                <a:cs typeface="Times New Roman" pitchFamily="18" charset="0"/>
              </a:rPr>
              <a:t>Kambayashi</a:t>
            </a:r>
            <a:r>
              <a:rPr lang="en-US" altLang="ja-JP" b="1" dirty="0" smtClean="0">
                <a:ea typeface="ＭＳ Ｐゴシック" pitchFamily="50" charset="-128"/>
                <a:cs typeface="Times New Roman" pitchFamily="18" charset="0"/>
              </a:rPr>
              <a:t> (Toshiba), Antonio de la </a:t>
            </a:r>
            <a:r>
              <a:rPr lang="en-US" altLang="ja-JP" b="1" dirty="0" err="1" smtClean="0">
                <a:ea typeface="ＭＳ Ｐゴシック" pitchFamily="50" charset="-128"/>
                <a:cs typeface="Times New Roman" pitchFamily="18" charset="0"/>
              </a:rPr>
              <a:t>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Subir</a:t>
            </a:r>
            <a:r>
              <a:rPr lang="en-US" altLang="ja-JP" b="1" dirty="0" smtClean="0">
                <a:ea typeface="ＭＳ Ｐゴシック" pitchFamily="50" charset="-128"/>
                <a:cs typeface="Times New Roman" pitchFamily="18" charset="0"/>
              </a:rPr>
              <a:t>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a framework on group management in mesh networks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Relationship with existing </a:t>
            </a:r>
            <a:br>
              <a:rPr kumimoji="1" lang="en-US" altLang="ja-JP" sz="3200" dirty="0" smtClean="0"/>
            </a:br>
            <a:r>
              <a:rPr kumimoji="1" lang="en-US" altLang="ja-JP" sz="3200" dirty="0" smtClean="0"/>
              <a:t>group management mechanisms</a:t>
            </a:r>
            <a:endParaRPr kumimoji="1" lang="ja-JP" altLang="en-US" sz="3200" dirty="0"/>
          </a:p>
        </p:txBody>
      </p:sp>
      <p:sp>
        <p:nvSpPr>
          <p:cNvPr id="3" name="コンテンツ プレースホルダ 2"/>
          <p:cNvSpPr>
            <a:spLocks noGrp="1"/>
          </p:cNvSpPr>
          <p:nvPr>
            <p:ph idx="1"/>
          </p:nvPr>
        </p:nvSpPr>
        <p:spPr>
          <a:xfrm>
            <a:off x="422275" y="1143000"/>
            <a:ext cx="8299450" cy="1781944"/>
          </a:xfrm>
        </p:spPr>
        <p:txBody>
          <a:bodyPr>
            <a:normAutofit fontScale="92500"/>
          </a:bodyPr>
          <a:lstStyle/>
          <a:p>
            <a:r>
              <a:rPr kumimoji="1" lang="en-US" altLang="ja-JP" dirty="0" smtClean="0"/>
              <a:t>For link-layer group management mechanisms, mapping between </a:t>
            </a:r>
            <a:r>
              <a:rPr kumimoji="1" lang="en-US" altLang="ja-JP" dirty="0" err="1" smtClean="0"/>
              <a:t>MIH_Link</a:t>
            </a:r>
            <a:r>
              <a:rPr kumimoji="1" lang="en-US" altLang="ja-JP" dirty="0" smtClean="0"/>
              <a:t> SAP and media-specific</a:t>
            </a:r>
            <a:r>
              <a:rPr kumimoji="1" lang="ja-JP" altLang="en-US" dirty="0" smtClean="0"/>
              <a:t> </a:t>
            </a:r>
            <a:r>
              <a:rPr kumimoji="1" lang="en-US" altLang="ja-JP" dirty="0" smtClean="0"/>
              <a:t>SAP used for group management (e.g., 802.15.5 MHME SAP) will need to be defined</a:t>
            </a:r>
          </a:p>
          <a:p>
            <a:r>
              <a:rPr kumimoji="1" lang="en-US" altLang="ja-JP" dirty="0" smtClean="0"/>
              <a:t>For IP group management mechanisms (IGMP, MLD), a modification of MIH_NET_SAP may be needed</a:t>
            </a:r>
          </a:p>
          <a:p>
            <a:pPr>
              <a:buNone/>
            </a:pPr>
            <a:endParaRPr kumimoji="1" lang="en-US" altLang="ja-JP" dirty="0" smtClean="0"/>
          </a:p>
          <a:p>
            <a:pPr lvl="1"/>
            <a:endParaRPr kumimoji="1" lang="en-US" altLang="ja-JP" dirty="0" smtClean="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10</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35496" y="3103042"/>
            <a:ext cx="5298690" cy="313427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5148064" y="3109670"/>
            <a:ext cx="3960440" cy="2945700"/>
          </a:xfrm>
          <a:prstGeom prst="rect">
            <a:avLst/>
          </a:prstGeom>
          <a:noFill/>
          <a:ln w="9525">
            <a:noFill/>
            <a:miter lim="800000"/>
            <a:headEnd/>
            <a:tailEnd/>
          </a:ln>
        </p:spPr>
      </p:pic>
      <p:sp>
        <p:nvSpPr>
          <p:cNvPr id="7" name="正方形/長方形 6"/>
          <p:cNvSpPr/>
          <p:nvPr/>
        </p:nvSpPr>
        <p:spPr>
          <a:xfrm>
            <a:off x="6732240" y="404577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07904" y="4693846"/>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カギ線コネクタ 9"/>
          <p:cNvCxnSpPr>
            <a:stCxn id="8" idx="3"/>
            <a:endCxn id="7" idx="1"/>
          </p:cNvCxnSpPr>
          <p:nvPr/>
        </p:nvCxnSpPr>
        <p:spPr>
          <a:xfrm flipV="1">
            <a:off x="4067944" y="4333806"/>
            <a:ext cx="2664296" cy="1008112"/>
          </a:xfrm>
          <a:prstGeom prst="bentConnector3">
            <a:avLst>
              <a:gd name="adj1" fmla="val 50000"/>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3203848" y="5805264"/>
            <a:ext cx="2016224" cy="8813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a:t>
            </a:r>
          </a:p>
          <a:p>
            <a:pPr algn="ctr"/>
            <a:r>
              <a:rPr kumimoji="1" lang="en-US" altLang="ja-JP" sz="1400" dirty="0" smtClean="0">
                <a:solidFill>
                  <a:schemeClr val="tx1"/>
                </a:solidFill>
              </a:rPr>
              <a:t>Media-specific </a:t>
            </a:r>
          </a:p>
          <a:p>
            <a:pPr algn="ctr"/>
            <a:r>
              <a:rPr kumimoji="1" lang="en-US" altLang="ja-JP" sz="1400" dirty="0" smtClean="0">
                <a:solidFill>
                  <a:schemeClr val="tx1"/>
                </a:solidFill>
              </a:rPr>
              <a:t>group management</a:t>
            </a:r>
            <a:endParaRPr kumimoji="1" lang="ja-JP" altLang="en-US" sz="1400" dirty="0">
              <a:solidFill>
                <a:schemeClr val="tx1"/>
              </a:solidFill>
            </a:endParaRPr>
          </a:p>
        </p:txBody>
      </p:sp>
      <p:sp>
        <p:nvSpPr>
          <p:cNvPr id="13" name="正方形/長方形 12"/>
          <p:cNvSpPr/>
          <p:nvPr/>
        </p:nvSpPr>
        <p:spPr>
          <a:xfrm>
            <a:off x="2051720" y="4725144"/>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1259632" y="5877272"/>
            <a:ext cx="1872208" cy="7200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 </a:t>
            </a:r>
          </a:p>
          <a:p>
            <a:pPr algn="ctr"/>
            <a:r>
              <a:rPr kumimoji="1" lang="en-US" altLang="ja-JP" sz="1400" dirty="0" smtClean="0">
                <a:solidFill>
                  <a:schemeClr val="tx1"/>
                </a:solidFill>
              </a:rPr>
              <a:t>IP group management</a:t>
            </a:r>
            <a:endParaRPr kumimoji="1" lang="ja-JP" altLang="en-US" sz="1400" dirty="0">
              <a:solidFill>
                <a:schemeClr val="tx1"/>
              </a:solidFill>
            </a:endParaRPr>
          </a:p>
        </p:txBody>
      </p:sp>
      <p:sp>
        <p:nvSpPr>
          <p:cNvPr id="15" name="フッター プレースホルダ 14"/>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 2"/>
          <p:cNvSpPr>
            <a:spLocks noGrp="1"/>
          </p:cNvSpPr>
          <p:nvPr>
            <p:ph idx="1"/>
          </p:nvPr>
        </p:nvSpPr>
        <p:spPr>
          <a:xfrm>
            <a:off x="422274" y="1143000"/>
            <a:ext cx="8398197" cy="5166320"/>
          </a:xfrm>
        </p:spPr>
        <p:txBody>
          <a:bodyPr/>
          <a:lstStyle/>
          <a:p>
            <a:r>
              <a:rPr kumimoji="1" lang="en-US" altLang="ja-JP" dirty="0" smtClean="0"/>
              <a:t>If PAR is approved, 802.21d  will define extensions to existing MIH services to perform group management, especially </a:t>
            </a:r>
          </a:p>
          <a:p>
            <a:pPr lvl="1"/>
            <a:endParaRPr kumimoji="1" lang="en-US" altLang="ja-JP" dirty="0" smtClean="0"/>
          </a:p>
          <a:p>
            <a:pPr lvl="1"/>
            <a:r>
              <a:rPr kumimoji="1" lang="en-US" altLang="ja-JP" dirty="0" smtClean="0"/>
              <a:t>Define new primitives / attributes for group management</a:t>
            </a:r>
          </a:p>
          <a:p>
            <a:pPr lvl="1"/>
            <a:r>
              <a:rPr kumimoji="1" lang="en-US" altLang="ja-JP" dirty="0" smtClean="0"/>
              <a:t>Defining a mapping between MIH_LINK_SAP and existing media-specific SAPs for interface with L2 group management, and possibly modifying MIH_NET_SAP for interface with IP group management</a:t>
            </a:r>
          </a:p>
          <a:p>
            <a:pPr lvl="1"/>
            <a:r>
              <a:rPr lang="en-US" altLang="ja-JP" dirty="0" smtClean="0"/>
              <a:t>Multicast security mechanisms for group handover and group configuration/maintenance </a:t>
            </a:r>
            <a:r>
              <a:rPr lang="en-US" altLang="ja-JP" dirty="0" smtClean="0"/>
              <a:t>commands</a:t>
            </a:r>
            <a:endParaRPr kumimoji="1" lang="en-US" altLang="ja-JP" dirty="0" smtClean="0"/>
          </a:p>
          <a:p>
            <a:r>
              <a:rPr kumimoji="1" lang="en-US" altLang="ja-JP" b="1" dirty="0" smtClean="0"/>
              <a:t>Input and active participation from 802.15 members would benefit the IEEE 802.21 WG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11</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
        <p:nvSpPr>
          <p:cNvPr id="4" name="フッター プレースホルダ 3"/>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a:xfrm>
            <a:off x="422274" y="1143000"/>
            <a:ext cx="8470205" cy="5181600"/>
          </a:xfrm>
        </p:spPr>
        <p:txBody>
          <a:bodyPr/>
          <a:lstStyle/>
          <a:p>
            <a:r>
              <a:rPr kumimoji="1" lang="en-US" altLang="ja-JP" sz="2800" dirty="0" smtClean="0"/>
              <a:t>In January 802.15 WNG/802.21 joint session, group management use cases in mesh network were presented</a:t>
            </a:r>
          </a:p>
          <a:p>
            <a:pPr>
              <a:buNone/>
            </a:pPr>
            <a:r>
              <a:rPr kumimoji="1" lang="en-US" altLang="ja-JP" sz="2800" dirty="0" smtClean="0"/>
              <a:t>  </a:t>
            </a:r>
          </a:p>
          <a:p>
            <a:endParaRPr kumimoji="1" lang="en-US" altLang="ja-JP" sz="2800" dirty="0" smtClean="0"/>
          </a:p>
          <a:p>
            <a:r>
              <a:rPr kumimoji="1" lang="en-US" altLang="ja-JP" sz="2800" dirty="0" smtClean="0"/>
              <a:t>In this presentation we present following things: </a:t>
            </a:r>
          </a:p>
          <a:p>
            <a:pPr lvl="1"/>
            <a:endParaRPr kumimoji="1" lang="en-US" altLang="ja-JP" sz="2800" dirty="0" smtClean="0"/>
          </a:p>
          <a:p>
            <a:pPr lvl="1"/>
            <a:r>
              <a:rPr kumimoji="1" lang="en-US" altLang="ja-JP" sz="2800" dirty="0" smtClean="0"/>
              <a:t>The proposed PAR ( P802.21d) and it’s objective</a:t>
            </a:r>
          </a:p>
          <a:p>
            <a:pPr lvl="1">
              <a:buNone/>
            </a:pPr>
            <a:endParaRPr kumimoji="1" lang="en-US" altLang="ja-JP" sz="2800" dirty="0" smtClean="0"/>
          </a:p>
          <a:p>
            <a:pPr lvl="1"/>
            <a:r>
              <a:rPr kumimoji="1" lang="en-US" altLang="ja-JP" sz="2800" dirty="0" smtClean="0"/>
              <a:t>Relationship with 802.15.5-2009 group management mechanisms</a:t>
            </a:r>
            <a:endParaRPr kumimoji="1" lang="ja-JP" altLang="en-US" sz="28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3</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sz="2800" dirty="0" smtClean="0">
                <a:ea typeface="ＭＳ Ｐゴシック" pitchFamily="50" charset="-128"/>
              </a:rPr>
              <a:t>Group Management in Mesh Networks</a:t>
            </a:r>
            <a:br>
              <a:rPr kumimoji="1" lang="en-US" altLang="ja-JP" sz="2800" dirty="0" smtClean="0">
                <a:ea typeface="ＭＳ Ｐゴシック" pitchFamily="50" charset="-128"/>
              </a:rPr>
            </a:br>
            <a:r>
              <a:rPr kumimoji="1" lang="en-US" altLang="ja-JP" sz="2800" dirty="0" smtClean="0">
                <a:ea typeface="ＭＳ Ｐゴシック" pitchFamily="50" charset="-128"/>
              </a:rPr>
              <a:t>(Presented Jan-2012, DCN </a:t>
            </a:r>
            <a:r>
              <a:rPr lang="en-US" altLang="ja-JP" sz="2800" dirty="0" smtClean="0">
                <a:latin typeface="Times New Roman" pitchFamily="18" charset="0"/>
                <a:ea typeface="ＭＳ Ｐゴシック" pitchFamily="50" charset="-128"/>
                <a:cs typeface="Times New Roman" pitchFamily="18" charset="0"/>
              </a:rPr>
              <a:t>21-12-0009-01-0000)</a:t>
            </a:r>
            <a:endParaRPr kumimoji="1" lang="ja-JP" altLang="en-US" sz="2800" dirty="0" smtClean="0">
              <a:ea typeface="ＭＳ Ｐゴシック" pitchFamily="50" charset="-128"/>
            </a:endParaRPr>
          </a:p>
        </p:txBody>
      </p:sp>
      <p:sp>
        <p:nvSpPr>
          <p:cNvPr id="9219" name="コンテンツ プレースホルダ 2"/>
          <p:cNvSpPr>
            <a:spLocks noGrp="1"/>
          </p:cNvSpPr>
          <p:nvPr>
            <p:ph idx="1"/>
          </p:nvPr>
        </p:nvSpPr>
        <p:spPr>
          <a:xfrm>
            <a:off x="251520" y="1196752"/>
            <a:ext cx="5688632" cy="5328592"/>
          </a:xfrm>
        </p:spPr>
        <p:txBody>
          <a:bodyPr wrap="square">
            <a:normAutofit/>
          </a:bodyPr>
          <a:lstStyle/>
          <a:p>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1"/>
            <a:r>
              <a:rPr lang="en-US" altLang="ja-JP" dirty="0" smtClean="0">
                <a:ea typeface="ＭＳ Ｐゴシック" pitchFamily="50" charset="-128"/>
              </a:rPr>
              <a:t>If the devices were no longer on one network, it is needed to perform failover or </a:t>
            </a:r>
            <a:r>
              <a:rPr lang="en-US" altLang="ja-JP" b="1" dirty="0" smtClean="0">
                <a:ea typeface="ＭＳ Ｐゴシック" pitchFamily="50" charset="-128"/>
              </a:rPr>
              <a:t>migrate/handover</a:t>
            </a:r>
            <a:r>
              <a:rPr lang="en-US" altLang="ja-JP" dirty="0" smtClean="0">
                <a:ea typeface="ＭＳ Ｐゴシック" pitchFamily="50" charset="-128"/>
              </a:rPr>
              <a:t> (or failback) devices to another network</a:t>
            </a:r>
          </a:p>
          <a:p>
            <a:pPr lvl="1"/>
            <a:r>
              <a:rPr lang="en-US" altLang="ja-JP" dirty="0" smtClean="0">
                <a:ea typeface="ＭＳ Ｐゴシック" pitchFamily="50" charset="-128"/>
              </a:rPr>
              <a:t>The takeout device (e.g., concentrator) is typically associated with a NAN (Neighborhood Area Network)</a:t>
            </a:r>
            <a:r>
              <a:rPr lang="ja-JP" altLang="en-US" dirty="0" smtClean="0">
                <a:ea typeface="ＭＳ Ｐゴシック" pitchFamily="50" charset="-128"/>
              </a:rPr>
              <a:t> </a:t>
            </a:r>
            <a:r>
              <a:rPr lang="en-US" altLang="ja-JP" dirty="0" smtClean="0">
                <a:ea typeface="ＭＳ Ｐゴシック" pitchFamily="50" charset="-128"/>
              </a:rPr>
              <a:t>segment</a:t>
            </a:r>
          </a:p>
          <a:p>
            <a:pPr lvl="1"/>
            <a:r>
              <a:rPr lang="en-US" altLang="ja-JP" dirty="0" smtClean="0">
                <a:ea typeface="ＭＳ Ｐゴシック" pitchFamily="50" charset="-128"/>
              </a:rPr>
              <a:t>If that device goes down, other devices will failover to a second NAN segment</a:t>
            </a:r>
          </a:p>
          <a:p>
            <a:r>
              <a:rPr kumimoji="1" lang="en-US" altLang="ja-JP" b="1" dirty="0" smtClean="0">
                <a:ea typeface="ＭＳ Ｐゴシック" pitchFamily="50" charset="-128"/>
              </a:rPr>
              <a:t>Triggering configuration/maintenance  </a:t>
            </a:r>
            <a:r>
              <a:rPr kumimoji="1" lang="en-US" altLang="ja-JP" dirty="0" smtClean="0">
                <a:ea typeface="ＭＳ Ｐゴシック" pitchFamily="50" charset="-128"/>
              </a:rPr>
              <a:t>to large number of mesh devices</a:t>
            </a:r>
          </a:p>
          <a:p>
            <a:pPr lvl="1"/>
            <a:r>
              <a:rPr kumimoji="1" lang="en-US" altLang="ja-JP" dirty="0" smtClean="0">
                <a:ea typeface="ＭＳ Ｐゴシック" pitchFamily="50" charset="-128"/>
              </a:rPr>
              <a:t>Use of group management signaling</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2"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3"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4"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0"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1"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2"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3"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4"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6"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7"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
        <p:nvSpPr>
          <p:cNvPr id="979" name="スライド番号プレースホルダ 978"/>
          <p:cNvSpPr>
            <a:spLocks noGrp="1"/>
          </p:cNvSpPr>
          <p:nvPr>
            <p:ph type="sldNum" sz="quarter" idx="11"/>
          </p:nvPr>
        </p:nvSpPr>
        <p:spPr/>
        <p:txBody>
          <a:bodyPr/>
          <a:lstStyle/>
          <a:p>
            <a:fld id="{F29C0F80-CD8F-472D-AFB6-6F74E86F726D}" type="slidenum">
              <a:rPr lang="en-US" altLang="ja-JP" smtClean="0"/>
              <a:pPr/>
              <a:t>4</a:t>
            </a:fld>
            <a:endParaRPr lang="en-US" altLang="ja-JP"/>
          </a:p>
        </p:txBody>
      </p:sp>
      <p:sp>
        <p:nvSpPr>
          <p:cNvPr id="980" name="フッター プレースホルダ 979"/>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Proposed PAR </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5</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896144"/>
          </a:xfrm>
        </p:spPr>
        <p:txBody>
          <a:bodyPr/>
          <a:lstStyle/>
          <a:p>
            <a:r>
              <a:rPr lang="en-US" dirty="0" smtClean="0"/>
              <a:t>Purpose and Work Plan </a:t>
            </a:r>
            <a:endParaRPr lang="en-US" dirty="0"/>
          </a:p>
        </p:txBody>
      </p:sp>
      <p:sp>
        <p:nvSpPr>
          <p:cNvPr id="3" name="Content Placeholder 2"/>
          <p:cNvSpPr>
            <a:spLocks noGrp="1"/>
          </p:cNvSpPr>
          <p:nvPr>
            <p:ph idx="1"/>
          </p:nvPr>
        </p:nvSpPr>
        <p:spPr>
          <a:xfrm>
            <a:off x="467544" y="1484784"/>
            <a:ext cx="8496944" cy="4968552"/>
          </a:xfrm>
        </p:spPr>
        <p:txBody>
          <a:bodyPr/>
          <a:lstStyle/>
          <a:p>
            <a:r>
              <a:rPr lang="en-US" altLang="ja-JP" sz="2800" b="1" dirty="0">
                <a:latin typeface="Times" charset="0"/>
              </a:rPr>
              <a:t>The </a:t>
            </a:r>
            <a:r>
              <a:rPr lang="en-US" altLang="ja-JP" sz="2800" b="1" dirty="0" smtClean="0">
                <a:latin typeface="Times" charset="0"/>
              </a:rPr>
              <a:t>purpose </a:t>
            </a:r>
            <a:r>
              <a:rPr lang="en-US" altLang="ja-JP" sz="2800" b="1" dirty="0">
                <a:latin typeface="Times" charset="0"/>
              </a:rPr>
              <a:t>of </a:t>
            </a:r>
            <a:r>
              <a:rPr lang="en-US" altLang="ja-JP" sz="2800" b="1" dirty="0" smtClean="0">
                <a:latin typeface="Times" charset="0"/>
              </a:rPr>
              <a:t>this proposed amendment  is to </a:t>
            </a:r>
            <a:r>
              <a:rPr lang="en-US" altLang="ja-JP" sz="2800" b="1" dirty="0">
                <a:latin typeface="Times" charset="0"/>
              </a:rPr>
              <a:t>define Group Management mechanisms </a:t>
            </a:r>
            <a:r>
              <a:rPr lang="en-US" altLang="ja-JP" sz="2800" b="1" dirty="0" smtClean="0">
                <a:latin typeface="Times" charset="0"/>
              </a:rPr>
              <a:t>within Media Independent Handover (MIH) Framework</a:t>
            </a:r>
          </a:p>
          <a:p>
            <a:r>
              <a:rPr lang="en-US" sz="2800" dirty="0" smtClean="0"/>
              <a:t>Proposed Amendment (IEEE 802.21d) will extend the handover mechanisms for managing a large number of users as  a group</a:t>
            </a:r>
          </a:p>
          <a:p>
            <a:pPr lvl="1"/>
            <a:r>
              <a:rPr lang="en-US" sz="2800" dirty="0" smtClean="0"/>
              <a:t>Using multicast mechanisms of the underlying technology</a:t>
            </a:r>
          </a:p>
          <a:p>
            <a:pPr lvl="1"/>
            <a:r>
              <a:rPr lang="en-US" sz="2800" dirty="0" smtClean="0"/>
              <a:t>Providing secure  mechanisms to trigger configuration/ maintenance</a:t>
            </a:r>
            <a:endParaRPr lang="en-US" sz="2800" dirty="0"/>
          </a:p>
        </p:txBody>
      </p:sp>
      <p:sp>
        <p:nvSpPr>
          <p:cNvPr id="4" name="Footer Placeholder 3"/>
          <p:cNvSpPr>
            <a:spLocks noGrp="1"/>
          </p:cNvSpPr>
          <p:nvPr>
            <p:ph type="ftr" sz="quarter" idx="10"/>
          </p:nvPr>
        </p:nvSpPr>
        <p:spPr/>
        <p:txBody>
          <a:bodyPr/>
          <a:lstStyle/>
          <a:p>
            <a:pPr>
              <a:defRPr/>
            </a:pPr>
            <a:r>
              <a:rPr lang="en-US" smtClean="0"/>
              <a:t>21-12-0028-02-0000</a:t>
            </a:r>
            <a:endParaRPr lang="en-US"/>
          </a:p>
        </p:txBody>
      </p:sp>
      <p:sp>
        <p:nvSpPr>
          <p:cNvPr id="5" name="Slide Number Placeholder 4"/>
          <p:cNvSpPr>
            <a:spLocks noGrp="1"/>
          </p:cNvSpPr>
          <p:nvPr>
            <p:ph type="sldNum" sz="quarter" idx="11"/>
          </p:nvPr>
        </p:nvSpPr>
        <p:spPr/>
        <p:txBody>
          <a:bodyPr/>
          <a:lstStyle/>
          <a:p>
            <a:fld id="{F29C0F80-CD8F-472D-AFB6-6F74E86F726D}" type="slidenum">
              <a:rPr lang="en-US" altLang="ja-JP" smtClean="0"/>
              <a:pPr/>
              <a:t>6</a:t>
            </a:fld>
            <a:endParaRPr lang="en-US" altLang="ja-JP"/>
          </a:p>
        </p:txBody>
      </p:sp>
    </p:spTree>
    <p:extLst>
      <p:ext uri="{BB962C8B-B14F-4D97-AF65-F5344CB8AC3E}">
        <p14:creationId xmlns="" xmlns:p14="http://schemas.microsoft.com/office/powerpoint/2010/main" val="19919522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802.21 Existing Model </a:t>
            </a:r>
            <a:endParaRPr kumimoji="1" lang="ja-JP" altLang="en-US" sz="32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7</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683568" y="1268760"/>
            <a:ext cx="7704856" cy="4896544"/>
          </a:xfrm>
          <a:prstGeom prst="rect">
            <a:avLst/>
          </a:prstGeom>
          <a:noFill/>
          <a:ln w="9525">
            <a:noFill/>
            <a:miter lim="800000"/>
            <a:headEnd/>
            <a:tailEnd/>
          </a:ln>
        </p:spPr>
      </p:pic>
      <p:sp>
        <p:nvSpPr>
          <p:cNvPr id="15" name="フッター プレースホルダ 14"/>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Relationship with 802.15.5-2009 </a:t>
            </a:r>
            <a:br>
              <a:rPr kumimoji="1" lang="en-US" altLang="ja-JP" dirty="0" smtClean="0"/>
            </a:br>
            <a:r>
              <a:rPr kumimoji="1" lang="en-US" altLang="ja-JP" dirty="0" smtClean="0"/>
              <a:t>Group Management Mechanisms</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8</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5" name="Picture 3"/>
          <p:cNvPicPr>
            <a:picLocks noChangeAspect="1" noChangeArrowheads="1"/>
          </p:cNvPicPr>
          <p:nvPr/>
        </p:nvPicPr>
        <p:blipFill>
          <a:blip r:embed="rId3" cstate="print"/>
          <a:srcRect/>
          <a:stretch>
            <a:fillRect/>
          </a:stretch>
        </p:blipFill>
        <p:spPr bwMode="auto">
          <a:xfrm>
            <a:off x="5364088" y="3808519"/>
            <a:ext cx="3600400" cy="2932849"/>
          </a:xfrm>
          <a:prstGeom prst="rect">
            <a:avLst/>
          </a:prstGeom>
          <a:noFill/>
          <a:ln w="9525">
            <a:noFill/>
            <a:miter lim="800000"/>
            <a:headEnd/>
            <a:tailEnd/>
          </a:ln>
        </p:spPr>
      </p:pic>
      <p:sp>
        <p:nvSpPr>
          <p:cNvPr id="2" name="タイトル 1"/>
          <p:cNvSpPr>
            <a:spLocks noGrp="1"/>
          </p:cNvSpPr>
          <p:nvPr>
            <p:ph type="title"/>
          </p:nvPr>
        </p:nvSpPr>
        <p:spPr/>
        <p:txBody>
          <a:bodyPr/>
          <a:lstStyle/>
          <a:p>
            <a:r>
              <a:rPr kumimoji="1" lang="en-US" altLang="ja-JP" dirty="0" smtClean="0"/>
              <a:t>Group Mgmt in 802.15.5-2009 </a:t>
            </a:r>
            <a:endParaRPr kumimoji="1" lang="ja-JP" altLang="en-US" dirty="0"/>
          </a:p>
        </p:txBody>
      </p:sp>
      <p:sp>
        <p:nvSpPr>
          <p:cNvPr id="3" name="コンテンツ プレースホルダ 2"/>
          <p:cNvSpPr>
            <a:spLocks noGrp="1"/>
          </p:cNvSpPr>
          <p:nvPr>
            <p:ph idx="1"/>
          </p:nvPr>
        </p:nvSpPr>
        <p:spPr>
          <a:xfrm>
            <a:off x="422275" y="1143000"/>
            <a:ext cx="4797797" cy="5181600"/>
          </a:xfrm>
        </p:spPr>
        <p:txBody>
          <a:bodyPr/>
          <a:lstStyle/>
          <a:p>
            <a:r>
              <a:rPr kumimoji="1" lang="en-US" altLang="ja-JP" sz="2000" dirty="0" smtClean="0"/>
              <a:t>802.15.5 defines MHME (Mesh </a:t>
            </a:r>
            <a:r>
              <a:rPr kumimoji="1" lang="en-US" altLang="ja-JP" sz="2000" dirty="0" err="1" smtClean="0"/>
              <a:t>sublayer</a:t>
            </a:r>
            <a:r>
              <a:rPr kumimoji="1" lang="en-US" altLang="ja-JP" sz="2000" dirty="0" smtClean="0"/>
              <a:t> Management Entity) and its SAP over 802.15.4-2006, 802.15.3-2003 and 802.15.3b-2005 MAC</a:t>
            </a:r>
          </a:p>
          <a:p>
            <a:pPr lvl="1"/>
            <a:endParaRPr kumimoji="1" lang="en-US" altLang="ja-JP" sz="2000" dirty="0" smtClean="0"/>
          </a:p>
          <a:p>
            <a:r>
              <a:rPr kumimoji="1" lang="en-US" altLang="ja-JP" sz="2000" dirty="0" smtClean="0"/>
              <a:t>MHME SAP primitives for group management</a:t>
            </a:r>
          </a:p>
          <a:p>
            <a:pPr lvl="2"/>
            <a:endParaRPr kumimoji="1" lang="en-US" altLang="ja-JP" sz="2000" dirty="0" smtClean="0"/>
          </a:p>
          <a:p>
            <a:pPr lvl="1"/>
            <a:r>
              <a:rPr kumimoji="1" lang="en-US" altLang="ja-JP" sz="2000" dirty="0" smtClean="0"/>
              <a:t>MHME-JOIN</a:t>
            </a:r>
          </a:p>
          <a:p>
            <a:pPr lvl="2"/>
            <a:endParaRPr kumimoji="1" lang="en-US" altLang="ja-JP" sz="2000" dirty="0" smtClean="0"/>
          </a:p>
          <a:p>
            <a:pPr lvl="1"/>
            <a:r>
              <a:rPr kumimoji="1" lang="en-US" altLang="ja-JP" sz="2000" dirty="0" smtClean="0"/>
              <a:t>MHME-LEAVE</a:t>
            </a:r>
          </a:p>
          <a:p>
            <a:pPr lvl="1"/>
            <a:endParaRPr kumimoji="1" lang="en-US" altLang="ja-JP" sz="2000" dirty="0" smtClean="0"/>
          </a:p>
          <a:p>
            <a:r>
              <a:rPr kumimoji="1" lang="en-US" altLang="ja-JP" sz="2000" dirty="0" smtClean="0"/>
              <a:t>802.15.5 defines a protocol for general mesh service among MHMEs on different nodes</a:t>
            </a:r>
          </a:p>
          <a:p>
            <a:pPr lvl="1"/>
            <a:endParaRPr kumimoji="1" lang="en-US" altLang="ja-JP" sz="2000" dirty="0" smtClean="0"/>
          </a:p>
          <a:p>
            <a:pPr lvl="1"/>
            <a:r>
              <a:rPr kumimoji="1" lang="en-US" altLang="ja-JP" sz="2000" dirty="0" smtClean="0"/>
              <a:t>G_JREQ/G_JREP message are exchanged to realize MHME-JOIN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9</a:t>
            </a:fld>
            <a:endParaRPr lang="en-US" altLang="ja-JP"/>
          </a:p>
        </p:txBody>
      </p:sp>
      <p:pic>
        <p:nvPicPr>
          <p:cNvPr id="120834" name="Picture 2"/>
          <p:cNvPicPr>
            <a:picLocks noChangeAspect="1" noChangeArrowheads="1"/>
          </p:cNvPicPr>
          <p:nvPr/>
        </p:nvPicPr>
        <p:blipFill>
          <a:blip r:embed="rId4" cstate="print"/>
          <a:srcRect/>
          <a:stretch>
            <a:fillRect/>
          </a:stretch>
        </p:blipFill>
        <p:spPr bwMode="auto">
          <a:xfrm>
            <a:off x="5148064" y="908720"/>
            <a:ext cx="3960440" cy="2945700"/>
          </a:xfrm>
          <a:prstGeom prst="rect">
            <a:avLst/>
          </a:prstGeom>
          <a:noFill/>
          <a:ln w="9525">
            <a:noFill/>
            <a:miter lim="800000"/>
            <a:headEnd/>
            <a:tailEnd/>
          </a:ln>
        </p:spPr>
      </p:pic>
      <p:sp>
        <p:nvSpPr>
          <p:cNvPr id="6" name="正方形/長方形 5"/>
          <p:cNvSpPr/>
          <p:nvPr/>
        </p:nvSpPr>
        <p:spPr>
          <a:xfrm>
            <a:off x="6732240" y="184482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020272" y="3861048"/>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380312" y="4797152"/>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 9"/>
          <p:cNvSpPr>
            <a:spLocks noGrp="1"/>
          </p:cNvSpPr>
          <p:nvPr>
            <p:ph type="ftr" sz="quarter" idx="10"/>
          </p:nvPr>
        </p:nvSpPr>
        <p:spPr/>
        <p:txBody>
          <a:bodyPr/>
          <a:lstStyle/>
          <a:p>
            <a:pPr>
              <a:defRPr/>
            </a:pPr>
            <a:r>
              <a:rPr lang="en-US" smtClean="0"/>
              <a:t>21-12-0028-02-0000</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22701</TotalTime>
  <Words>720</Words>
  <Application>Microsoft Office PowerPoint</Application>
  <PresentationFormat>画面に合わせる (4:3)</PresentationFormat>
  <Paragraphs>99</Paragraphs>
  <Slides>11</Slides>
  <Notes>11</Notes>
  <HiddenSlides>1</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blank presentation</vt:lpstr>
      <vt:lpstr>スライド 1</vt:lpstr>
      <vt:lpstr>スライド 2</vt:lpstr>
      <vt:lpstr>Background</vt:lpstr>
      <vt:lpstr>Group Management in Mesh Networks (Presented Jan-2012, DCN 21-12-0009-01-0000)</vt:lpstr>
      <vt:lpstr>Proposed PAR </vt:lpstr>
      <vt:lpstr>Purpose and Work Plan </vt:lpstr>
      <vt:lpstr>802.21 Existing Model </vt:lpstr>
      <vt:lpstr>Relationship with 802.15.5-2009  Group Management Mechanisms</vt:lpstr>
      <vt:lpstr>Group Mgmt in 802.15.5-2009 </vt:lpstr>
      <vt:lpstr>Relationship with existing  group management mechanisms</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1343</cp:revision>
  <dcterms:created xsi:type="dcterms:W3CDTF">1601-01-01T00:00:00Z</dcterms:created>
  <dcterms:modified xsi:type="dcterms:W3CDTF">2012-03-14T19:05:33Z</dcterms:modified>
</cp:coreProperties>
</file>