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4" r:id="rId2"/>
    <p:sldId id="265" r:id="rId3"/>
    <p:sldId id="266" r:id="rId4"/>
    <p:sldId id="257" r:id="rId5"/>
    <p:sldId id="267" r:id="rId6"/>
    <p:sldId id="259" r:id="rId7"/>
    <p:sldId id="258" r:id="rId8"/>
    <p:sldId id="260" r:id="rId9"/>
    <p:sldId id="263" r:id="rId10"/>
    <p:sldId id="261" r:id="rId11"/>
    <p:sldId id="262" r:id="rId12"/>
    <p:sldId id="268" r:id="rId13"/>
  </p:sldIdLst>
  <p:sldSz cx="9144000" cy="6858000" type="screen4x3"/>
  <p:notesSz cx="6797675" cy="9928225"/>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37" autoAdjust="0"/>
  </p:normalViewPr>
  <p:slideViewPr>
    <p:cSldViewPr>
      <p:cViewPr>
        <p:scale>
          <a:sx n="75" d="100"/>
          <a:sy n="75" d="100"/>
        </p:scale>
        <p:origin x="-1002" y="426"/>
      </p:cViewPr>
      <p:guideLst>
        <p:guide orient="horz" pos="2160"/>
        <p:guide pos="2880"/>
      </p:guideLst>
    </p:cSldViewPr>
  </p:slideViewPr>
  <p:outlineViewPr>
    <p:cViewPr>
      <p:scale>
        <a:sx n="33" d="100"/>
        <a:sy n="33" d="100"/>
      </p:scale>
      <p:origin x="42" y="390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9A7F7A0F-702B-490E-B9C9-62C5F11111AE}" type="datetimeFigureOut">
              <a:rPr lang="ko-KR" altLang="en-US" smtClean="0"/>
              <a:t>2012-05-03</a:t>
            </a:fld>
            <a:endParaRPr lang="ko-KR" altLang="en-US"/>
          </a:p>
        </p:txBody>
      </p:sp>
      <p:sp>
        <p:nvSpPr>
          <p:cNvPr id="4" name="슬라이드 이미지 개체 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97E41447-859A-43C2-B183-F6107187C33D}" type="slidenum">
              <a:rPr lang="ko-KR" altLang="en-US" smtClean="0"/>
              <a:t>‹#›</a:t>
            </a:fld>
            <a:endParaRPr lang="ko-KR" altLang="en-US"/>
          </a:p>
        </p:txBody>
      </p:sp>
    </p:spTree>
    <p:extLst>
      <p:ext uri="{BB962C8B-B14F-4D97-AF65-F5344CB8AC3E}">
        <p14:creationId xmlns:p14="http://schemas.microsoft.com/office/powerpoint/2010/main" val="3023599161"/>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11E8280E-13DB-47AC-ACA0-97BEA1EDA3F5}" type="slidenum">
              <a:rPr lang="ja-JP" altLang="en-US">
                <a:solidFill>
                  <a:prstClr val="black"/>
                </a:solidFill>
              </a:rPr>
              <a:pPr/>
              <a:t>1</a:t>
            </a:fld>
            <a:endParaRPr lang="en-US" altLang="ja-JP">
              <a:solidFill>
                <a:prstClr val="black"/>
              </a:solidFill>
            </a:endParaRPr>
          </a:p>
        </p:txBody>
      </p:sp>
      <p:sp>
        <p:nvSpPr>
          <p:cNvPr id="38915" name="Rectangle 2"/>
          <p:cNvSpPr>
            <a:spLocks noGrp="1" noRot="1" noChangeAspect="1" noChangeArrowheads="1" noTextEdit="1"/>
          </p:cNvSpPr>
          <p:nvPr>
            <p:ph type="sldImg"/>
          </p:nvPr>
        </p:nvSpPr>
        <p:spPr>
          <a:xfrm>
            <a:off x="1081088" y="863600"/>
            <a:ext cx="4637087" cy="3478213"/>
          </a:xfrm>
          <a:ln/>
        </p:spPr>
      </p:sp>
      <p:sp>
        <p:nvSpPr>
          <p:cNvPr id="38916" name="Rectangle 3"/>
          <p:cNvSpPr>
            <a:spLocks noGrp="1" noChangeArrowheads="1"/>
          </p:cNvSpPr>
          <p:nvPr>
            <p:ph type="body" idx="1"/>
          </p:nvPr>
        </p:nvSpPr>
        <p:spPr>
          <a:xfrm>
            <a:off x="906357" y="4731421"/>
            <a:ext cx="4984962" cy="4490108"/>
          </a:xfrm>
          <a:noFill/>
          <a:ln/>
        </p:spPr>
        <p:txBody>
          <a:bodyPr/>
          <a:lstStyle/>
          <a:p>
            <a:pPr defTabSz="762000"/>
            <a:endParaRPr lang="ja-JP" altLang="ja-JP" dirty="0" smtClean="0">
              <a:ea typeface="ＭＳ Ｐゴシック"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fld id="{79E8E7D1-769B-41CC-83C0-8A9319E2EA00}" type="slidenum">
              <a:rPr lang="ja-JP" altLang="en-US">
                <a:solidFill>
                  <a:prstClr val="black"/>
                </a:solidFill>
              </a:rPr>
              <a:pPr/>
              <a:t>2</a:t>
            </a:fld>
            <a:endParaRPr lang="en-US" altLang="ja-JP">
              <a:solidFill>
                <a:prstClr val="black"/>
              </a:solidFill>
            </a:endParaRPr>
          </a:p>
        </p:txBody>
      </p:sp>
      <p:sp>
        <p:nvSpPr>
          <p:cNvPr id="39939" name="Rectangle 2"/>
          <p:cNvSpPr>
            <a:spLocks noGrp="1" noRot="1" noChangeAspect="1" noChangeArrowheads="1" noTextEdit="1"/>
          </p:cNvSpPr>
          <p:nvPr>
            <p:ph type="sldImg"/>
          </p:nvPr>
        </p:nvSpPr>
        <p:spPr>
          <a:xfrm>
            <a:off x="1081088" y="863600"/>
            <a:ext cx="4637087" cy="3478213"/>
          </a:xfrm>
          <a:ln/>
        </p:spPr>
      </p:sp>
      <p:sp>
        <p:nvSpPr>
          <p:cNvPr id="39940" name="Rectangle 3"/>
          <p:cNvSpPr>
            <a:spLocks noGrp="1" noChangeArrowheads="1"/>
          </p:cNvSpPr>
          <p:nvPr>
            <p:ph type="body" idx="1"/>
          </p:nvPr>
        </p:nvSpPr>
        <p:spPr>
          <a:xfrm>
            <a:off x="906357" y="4731421"/>
            <a:ext cx="4984962" cy="4490108"/>
          </a:xfrm>
          <a:noFill/>
          <a:ln/>
        </p:spPr>
        <p:txBody>
          <a:bodyPr/>
          <a:lstStyle/>
          <a:p>
            <a:pPr defTabSz="762000"/>
            <a:endParaRPr lang="ja-JP" altLang="ja-JP" smtClean="0">
              <a:ea typeface="ＭＳ Ｐゴシック"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A00C4BF-FC3E-40D1-91D4-0ECC3DF801C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5049468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8147484F-7108-4A72-A2BF-3966083B361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813576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1D2E07CC-D015-473C-A8DD-E67B39DF31E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71064130"/>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5613" y="273050"/>
            <a:ext cx="8237537" cy="889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5613" y="1371600"/>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9788" y="1371600"/>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5613" y="3844925"/>
            <a:ext cx="4041775"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9788" y="3844925"/>
            <a:ext cx="4043362" cy="2320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8" name="Footer Placeholder 7"/>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9" name="Slide Number Placeholder 8"/>
          <p:cNvSpPr>
            <a:spLocks noGrp="1"/>
          </p:cNvSpPr>
          <p:nvPr>
            <p:ph type="sldNum" sz="quarter" idx="12"/>
          </p:nvPr>
        </p:nvSpPr>
        <p:spPr>
          <a:xfrm>
            <a:off x="442913" y="6553200"/>
            <a:ext cx="415925" cy="304800"/>
          </a:xfrm>
        </p:spPr>
        <p:txBody>
          <a:bodyPr/>
          <a:lstStyle>
            <a:lvl1pPr>
              <a:defRPr/>
            </a:lvl1pPr>
          </a:lstStyle>
          <a:p>
            <a:pPr>
              <a:defRPr/>
            </a:pPr>
            <a:fld id="{6461BAFA-8F34-4F38-AD35-1709E26AF4D0}"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129660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5613" y="273050"/>
            <a:ext cx="8237537" cy="889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5613" y="1371600"/>
            <a:ext cx="8237537" cy="4794250"/>
          </a:xfrm>
        </p:spPr>
        <p:txBody>
          <a:bodyPr>
            <a:normAutofit/>
          </a:bodyPr>
          <a:lstStyle/>
          <a:p>
            <a:pPr lvl="0"/>
            <a:endParaRPr lang="en-US" noProof="0"/>
          </a:p>
        </p:txBody>
      </p:sp>
      <p:sp>
        <p:nvSpPr>
          <p:cNvPr id="4" name="Date Placeholder 3"/>
          <p:cNvSpPr>
            <a:spLocks noGrp="1"/>
          </p:cNvSpPr>
          <p:nvPr>
            <p:ph type="dt" sz="half" idx="10"/>
          </p:nvPr>
        </p:nvSpPr>
        <p:spPr>
          <a:xfrm>
            <a:off x="914400" y="6553200"/>
            <a:ext cx="752475" cy="304800"/>
          </a:xfrm>
          <a:prstGeom prst="rect">
            <a:avLst/>
          </a:prstGeom>
        </p:spPr>
        <p:txBody>
          <a:bodyPr/>
          <a:lstStyle>
            <a:lvl1pPr>
              <a:defRPr/>
            </a:lvl1pPr>
          </a:lstStyle>
          <a:p>
            <a:pPr fontAlgn="base" latinLnBrk="0">
              <a:spcBef>
                <a:spcPct val="0"/>
              </a:spcBef>
              <a:spcAft>
                <a:spcPct val="0"/>
              </a:spcAft>
              <a:defRPr/>
            </a:pPr>
            <a:endParaRPr lang="en-US" altLang="ko-KR" sz="2400">
              <a:solidFill>
                <a:srgbClr val="000000"/>
              </a:solidFill>
              <a:latin typeface="Times New Roman" pitchFamily="18" charset="0"/>
              <a:ea typeface="ＭＳ Ｐゴシック" pitchFamily="50" charset="-128"/>
            </a:endParaRPr>
          </a:p>
        </p:txBody>
      </p:sp>
      <p:sp>
        <p:nvSpPr>
          <p:cNvPr id="5" name="Footer Placeholder 4"/>
          <p:cNvSpPr>
            <a:spLocks noGrp="1"/>
          </p:cNvSpPr>
          <p:nvPr>
            <p:ph type="ftr" sz="quarter" idx="11"/>
          </p:nvPr>
        </p:nvSpPr>
        <p:spPr>
          <a:xfrm>
            <a:off x="1730375" y="6378575"/>
            <a:ext cx="3889375" cy="304800"/>
          </a:xfrm>
        </p:spPr>
        <p:txBody>
          <a:bodyPr/>
          <a:lstStyle>
            <a:lvl1pPr>
              <a:defRPr/>
            </a:lvl1pPr>
          </a:lstStyle>
          <a:p>
            <a:pPr>
              <a:defRPr/>
            </a:pPr>
            <a:endParaRPr lang="en-US" altLang="ko-KR">
              <a:solidFill>
                <a:srgbClr val="000000"/>
              </a:solidFill>
            </a:endParaRPr>
          </a:p>
        </p:txBody>
      </p:sp>
      <p:sp>
        <p:nvSpPr>
          <p:cNvPr id="6" name="Slide Number Placeholder 5"/>
          <p:cNvSpPr>
            <a:spLocks noGrp="1"/>
          </p:cNvSpPr>
          <p:nvPr>
            <p:ph type="sldNum" sz="quarter" idx="12"/>
          </p:nvPr>
        </p:nvSpPr>
        <p:spPr>
          <a:xfrm>
            <a:off x="442913" y="6553200"/>
            <a:ext cx="415925" cy="304800"/>
          </a:xfrm>
        </p:spPr>
        <p:txBody>
          <a:bodyPr/>
          <a:lstStyle>
            <a:lvl1pPr>
              <a:defRPr/>
            </a:lvl1pPr>
          </a:lstStyle>
          <a:p>
            <a:pPr>
              <a:defRPr/>
            </a:pPr>
            <a:fld id="{6391A880-6C06-47C5-81DF-14A63377EC77}" type="slidenum">
              <a:rPr lang="ko-KR" altLang="en-US">
                <a:solidFill>
                  <a:srgbClr val="000000"/>
                </a:solidFill>
              </a:rPr>
              <a:pPr>
                <a:defRPr/>
              </a:pPr>
              <a:t>‹#›</a:t>
            </a:fld>
            <a:endParaRPr lang="en-US" altLang="ko-KR">
              <a:solidFill>
                <a:srgbClr val="000000"/>
              </a:solidFill>
            </a:endParaRPr>
          </a:p>
        </p:txBody>
      </p:sp>
    </p:spTree>
    <p:extLst>
      <p:ext uri="{BB962C8B-B14F-4D97-AF65-F5344CB8AC3E}">
        <p14:creationId xmlns:p14="http://schemas.microsoft.com/office/powerpoint/2010/main" val="3010190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F29C0F80-CD8F-472D-AFB6-6F74E86F726D}"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28185982"/>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sldNum" sz="quarter" idx="11"/>
          </p:nvPr>
        </p:nvSpPr>
        <p:spPr>
          <a:ln/>
        </p:spPr>
        <p:txBody>
          <a:bodyPr/>
          <a:lstStyle>
            <a:lvl1pPr>
              <a:defRPr/>
            </a:lvl1pPr>
          </a:lstStyle>
          <a:p>
            <a:fld id="{22037F31-09F0-43BE-8802-5AF5B4DDEBA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3083711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FD4994BD-3176-4AE5-A63E-0CB3557495A2}"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3525942"/>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sldNum" sz="quarter" idx="11"/>
          </p:nvPr>
        </p:nvSpPr>
        <p:spPr>
          <a:ln/>
        </p:spPr>
        <p:txBody>
          <a:bodyPr/>
          <a:lstStyle>
            <a:lvl1pPr>
              <a:defRPr/>
            </a:lvl1pPr>
          </a:lstStyle>
          <a:p>
            <a:fld id="{45D18C5B-48DC-47A0-8F9F-C90C03B50E3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240722026"/>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sldNum" sz="quarter" idx="11"/>
          </p:nvPr>
        </p:nvSpPr>
        <p:spPr>
          <a:ln/>
        </p:spPr>
        <p:txBody>
          <a:bodyPr/>
          <a:lstStyle>
            <a:lvl1pPr>
              <a:defRPr/>
            </a:lvl1pPr>
          </a:lstStyle>
          <a:p>
            <a:fld id="{2BF204C4-CC5D-4CE6-AB69-C30A8BFFB1BB}"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47493605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sldNum" sz="quarter" idx="11"/>
          </p:nvPr>
        </p:nvSpPr>
        <p:spPr>
          <a:ln/>
        </p:spPr>
        <p:txBody>
          <a:bodyPr/>
          <a:lstStyle>
            <a:lvl1pPr>
              <a:defRPr/>
            </a:lvl1pPr>
          </a:lstStyle>
          <a:p>
            <a:fld id="{6C37F377-C339-45A2-907E-7727F1FF55A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5518203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6889E96C-6FA6-47AF-BC02-BB535EC0301F}"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032466868"/>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sldNum" sz="quarter" idx="11"/>
          </p:nvPr>
        </p:nvSpPr>
        <p:spPr>
          <a:ln/>
        </p:spPr>
        <p:txBody>
          <a:bodyPr/>
          <a:lstStyle>
            <a:lvl1pPr>
              <a:defRPr/>
            </a:lvl1pPr>
          </a:lstStyle>
          <a:p>
            <a:fld id="{1DD52603-5B5F-4E5B-A090-B7D871DCCC4C}"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7161761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1027"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1981200" cy="2841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fontAlgn="base" latinLnBrk="0">
              <a:spcBef>
                <a:spcPct val="0"/>
              </a:spcBef>
              <a:spcAft>
                <a:spcPct val="0"/>
              </a:spcAft>
              <a:defRPr/>
            </a:pPr>
            <a:endParaRPr lang="en-US">
              <a:solidFill>
                <a:srgbClr val="000000"/>
              </a:solidFill>
            </a:endParaRPr>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charset="0"/>
              </a:defRPr>
            </a:lvl1pPr>
          </a:lstStyle>
          <a:p>
            <a:pPr fontAlgn="base" latinLnBrk="0">
              <a:spcBef>
                <a:spcPct val="0"/>
              </a:spcBef>
              <a:spcAft>
                <a:spcPct val="0"/>
              </a:spcAft>
            </a:pPr>
            <a:fld id="{E86D6567-1EED-4E69-8D93-DC2CF7D992C4}" type="slidenum">
              <a:rPr lang="en-US" altLang="ja-JP">
                <a:solidFill>
                  <a:srgbClr val="000000"/>
                </a:solidFill>
                <a:ea typeface="ＭＳ Ｐゴシック" pitchFamily="50" charset="-128"/>
              </a:rPr>
              <a:pPr fontAlgn="base" latinLnBrk="0">
                <a:spcBef>
                  <a:spcPct val="0"/>
                </a:spcBef>
                <a:spcAft>
                  <a:spcPct val="0"/>
                </a:spcAft>
              </a:pPr>
              <a:t>‹#›</a:t>
            </a:fld>
            <a:endParaRPr lang="en-US" altLang="ja-JP">
              <a:solidFill>
                <a:srgbClr val="000000"/>
              </a:solidFill>
              <a:ea typeface="ＭＳ Ｐゴシック" pitchFamily="50" charset="-128"/>
            </a:endParaRPr>
          </a:p>
        </p:txBody>
      </p:sp>
      <p:pic>
        <p:nvPicPr>
          <p:cNvPr id="1030" name="Picture 6" descr="smllieee"/>
          <p:cNvPicPr>
            <a:picLocks noChangeAspect="1" noChangeArrowheads="1"/>
          </p:cNvPicPr>
          <p:nvPr userDrawn="1"/>
        </p:nvPicPr>
        <p:blipFill>
          <a:blip r:embed="rId15" cstate="print"/>
          <a:srcRect/>
          <a:stretch>
            <a:fillRect/>
          </a:stretch>
        </p:blipFill>
        <p:spPr bwMode="auto">
          <a:xfrm>
            <a:off x="228600" y="57150"/>
            <a:ext cx="754063" cy="857250"/>
          </a:xfrm>
          <a:prstGeom prst="rect">
            <a:avLst/>
          </a:prstGeom>
          <a:noFill/>
          <a:ln w="9525">
            <a:noFill/>
            <a:miter lim="800000"/>
            <a:headEnd/>
            <a:tailEnd/>
          </a:ln>
        </p:spPr>
      </p:pic>
      <p:pic>
        <p:nvPicPr>
          <p:cNvPr id="1031" name="Picture 7" descr="802logo"/>
          <p:cNvPicPr>
            <a:picLocks noChangeAspect="1" noChangeArrowheads="1"/>
          </p:cNvPicPr>
          <p:nvPr userDrawn="1"/>
        </p:nvPicPr>
        <p:blipFill>
          <a:blip r:embed="rId16" cstate="print"/>
          <a:srcRect/>
          <a:stretch>
            <a:fillRect/>
          </a:stretch>
        </p:blipFill>
        <p:spPr bwMode="auto">
          <a:xfrm>
            <a:off x="8237538" y="76200"/>
            <a:ext cx="754062" cy="777875"/>
          </a:xfrm>
          <a:prstGeom prst="rect">
            <a:avLst/>
          </a:prstGeom>
          <a:noFill/>
          <a:ln w="9525">
            <a:noFill/>
            <a:miter lim="800000"/>
            <a:headEnd/>
            <a:tailEnd/>
          </a:ln>
        </p:spPr>
      </p:pic>
    </p:spTree>
    <p:extLst>
      <p:ext uri="{BB962C8B-B14F-4D97-AF65-F5344CB8AC3E}">
        <p14:creationId xmlns:p14="http://schemas.microsoft.com/office/powerpoint/2010/main" val="27607587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p:hf hdr="0" ft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charset="0"/>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charset="0"/>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charset="0"/>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charset="0"/>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charset="0"/>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idx="1"/>
          </p:nvPr>
        </p:nvSpPr>
        <p:spPr>
          <a:xfrm>
            <a:off x="395536" y="908720"/>
            <a:ext cx="8299450" cy="5397648"/>
          </a:xfrm>
          <a:solidFill>
            <a:srgbClr val="66CCFF"/>
          </a:solidFill>
        </p:spPr>
        <p:txBody>
          <a:bodyPr/>
          <a:lstStyle/>
          <a:p>
            <a:pPr eaLnBrk="1" hangingPunct="1">
              <a:buClr>
                <a:srgbClr val="FAFD00"/>
              </a:buClr>
              <a:buFontTx/>
              <a:buNone/>
            </a:pPr>
            <a:r>
              <a:rPr lang="en-US" altLang="ja-JP" b="1" dirty="0" smtClean="0">
                <a:latin typeface="Times New Roman" pitchFamily="18" charset="0"/>
                <a:ea typeface="ＭＳ Ｐゴシック" pitchFamily="50" charset="-128"/>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DCN</a:t>
            </a:r>
            <a:r>
              <a:rPr lang="en-US" altLang="ja-JP" smtClean="0">
                <a:latin typeface="Times New Roman" pitchFamily="18" charset="0"/>
                <a:ea typeface="ＭＳ Ｐゴシック" pitchFamily="50" charset="-128"/>
                <a:cs typeface="Times New Roman" pitchFamily="18" charset="0"/>
              </a:rPr>
              <a:t>: 21-12-0047-01-srho</a:t>
            </a:r>
            <a:endParaRPr lang="en-US" altLang="ja-JP" dirty="0" smtClean="0">
              <a:latin typeface="Times New Roman" pitchFamily="18" charset="0"/>
              <a:ea typeface="ＭＳ Ｐゴシック" pitchFamily="50" charset="-128"/>
              <a:cs typeface="Times New Roman" pitchFamily="18" charset="0"/>
            </a:endParaRP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Title:</a:t>
            </a:r>
            <a:r>
              <a:rPr lang="en-US" altLang="ja-JP" b="1" dirty="0" smtClean="0">
                <a:latin typeface="Times New Roman" pitchFamily="18" charset="0"/>
                <a:ea typeface="ＭＳ Ｐゴシック" pitchFamily="50" charset="-128"/>
                <a:cs typeface="Times New Roman" pitchFamily="18" charset="0"/>
              </a:rPr>
              <a:t> Simplified Protocol Header for IEEE 802.21c</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Date Submitted:</a:t>
            </a:r>
            <a:r>
              <a:rPr lang="ja-JP" altLang="en-US" dirty="0" smtClean="0">
                <a:latin typeface="Times New Roman" pitchFamily="18" charset="0"/>
                <a:ea typeface="ＭＳ Ｐゴシック" pitchFamily="50" charset="-128"/>
                <a:cs typeface="Times New Roman" pitchFamily="18" charset="0"/>
              </a:rPr>
              <a:t> </a:t>
            </a:r>
            <a:r>
              <a:rPr lang="en-US" altLang="ja-JP" dirty="0" smtClean="0">
                <a:latin typeface="Times New Roman" pitchFamily="18" charset="0"/>
                <a:ea typeface="ＭＳ Ｐゴシック" pitchFamily="50" charset="-128"/>
                <a:cs typeface="Times New Roman" pitchFamily="18" charset="0"/>
              </a:rPr>
              <a:t>May 2</a:t>
            </a:r>
            <a:r>
              <a:rPr lang="en-US" altLang="ja-JP" baseline="30000" dirty="0" smtClean="0">
                <a:latin typeface="Times New Roman" pitchFamily="18" charset="0"/>
                <a:ea typeface="ＭＳ Ｐゴシック" pitchFamily="50" charset="-128"/>
                <a:cs typeface="Times New Roman" pitchFamily="18" charset="0"/>
              </a:rPr>
              <a:t>nd</a:t>
            </a:r>
            <a:r>
              <a:rPr lang="en-US" altLang="ja-JP" dirty="0" smtClean="0">
                <a:latin typeface="Times New Roman" pitchFamily="18" charset="0"/>
                <a:ea typeface="ＭＳ Ｐゴシック" pitchFamily="50" charset="-128"/>
                <a:cs typeface="Times New Roman" pitchFamily="18" charset="0"/>
              </a:rPr>
              <a:t> , 2012 </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Presented at Teleconference at May 2</a:t>
            </a:r>
            <a:r>
              <a:rPr lang="en-US" altLang="ja-JP" baseline="30000" dirty="0" smtClean="0">
                <a:latin typeface="Times New Roman" pitchFamily="18" charset="0"/>
                <a:ea typeface="ＭＳ Ｐゴシック" pitchFamily="50" charset="-128"/>
                <a:cs typeface="Times New Roman" pitchFamily="18" charset="0"/>
              </a:rPr>
              <a:t>nd</a:t>
            </a:r>
            <a:r>
              <a:rPr lang="en-US" altLang="ja-JP" dirty="0" smtClean="0">
                <a:latin typeface="Times New Roman" pitchFamily="18" charset="0"/>
                <a:ea typeface="ＭＳ Ｐゴシック" pitchFamily="50" charset="-128"/>
                <a:cs typeface="Times New Roman" pitchFamily="18" charset="0"/>
              </a:rPr>
              <a:t>, 2012</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Authors or Source(s):</a:t>
            </a:r>
          </a:p>
          <a:p>
            <a:pPr eaLnBrk="1" hangingPunct="1">
              <a:buClr>
                <a:srgbClr val="FAFD00"/>
              </a:buClr>
              <a:buFontTx/>
              <a:buNone/>
            </a:pPr>
            <a:r>
              <a:rPr lang="en-US" altLang="ja-JP" b="1" dirty="0" err="1" smtClean="0">
                <a:ea typeface="ＭＳ Ｐゴシック" pitchFamily="50" charset="-128"/>
                <a:cs typeface="Times New Roman" pitchFamily="18" charset="0"/>
              </a:rPr>
              <a:t>Hyunho</a:t>
            </a:r>
            <a:r>
              <a:rPr lang="en-US" altLang="ja-JP" b="1" dirty="0" smtClean="0">
                <a:ea typeface="ＭＳ Ｐゴシック" pitchFamily="50" charset="-128"/>
                <a:cs typeface="Times New Roman" pitchFamily="18" charset="0"/>
              </a:rPr>
              <a:t> Park and </a:t>
            </a:r>
            <a:r>
              <a:rPr lang="en-US" altLang="ja-JP" b="1" dirty="0" err="1" smtClean="0">
                <a:ea typeface="ＭＳ Ｐゴシック" pitchFamily="50" charset="-128"/>
                <a:cs typeface="Times New Roman" pitchFamily="18" charset="0"/>
              </a:rPr>
              <a:t>Junghoon</a:t>
            </a:r>
            <a:r>
              <a:rPr lang="en-US" altLang="ja-JP" b="1" dirty="0" smtClean="0">
                <a:ea typeface="ＭＳ Ｐゴシック" pitchFamily="50" charset="-128"/>
                <a:cs typeface="Times New Roman" pitchFamily="18" charset="0"/>
              </a:rPr>
              <a:t> </a:t>
            </a:r>
            <a:r>
              <a:rPr lang="en-US" altLang="ja-JP" b="1" dirty="0" err="1" smtClean="0">
                <a:ea typeface="ＭＳ Ｐゴシック" pitchFamily="50" charset="-128"/>
                <a:cs typeface="Times New Roman" pitchFamily="18" charset="0"/>
              </a:rPr>
              <a:t>Jee</a:t>
            </a:r>
            <a:r>
              <a:rPr lang="en-US" altLang="ja-JP" b="1" dirty="0" smtClean="0">
                <a:ea typeface="ＭＳ Ｐゴシック" pitchFamily="50" charset="-128"/>
                <a:cs typeface="Times New Roman" pitchFamily="18" charset="0"/>
              </a:rPr>
              <a:t> (ETRI), H. Anthony Chan (Huawei)</a:t>
            </a:r>
          </a:p>
          <a:p>
            <a:pPr eaLnBrk="1" hangingPunct="1">
              <a:buClr>
                <a:srgbClr val="FAFD00"/>
              </a:buClr>
              <a:buFontTx/>
              <a:buNone/>
            </a:pPr>
            <a:r>
              <a:rPr lang="en-US" altLang="ja-JP" dirty="0" smtClean="0">
                <a:latin typeface="Times New Roman" pitchFamily="18" charset="0"/>
                <a:ea typeface="ＭＳ Ｐゴシック" pitchFamily="50" charset="-128"/>
                <a:cs typeface="Times New Roman" pitchFamily="18" charset="0"/>
              </a:rPr>
              <a:t>Abstract: This document describes the new simplified protocol header for IEEE 802.21c</a:t>
            </a:r>
          </a:p>
        </p:txBody>
      </p:sp>
      <p:sp>
        <p:nvSpPr>
          <p:cNvPr id="2052" name="Slide Number Placeholder 4"/>
          <p:cNvSpPr>
            <a:spLocks noGrp="1"/>
          </p:cNvSpPr>
          <p:nvPr>
            <p:ph type="sldNum" sz="quarter" idx="11"/>
          </p:nvPr>
        </p:nvSpPr>
        <p:spPr>
          <a:noFill/>
        </p:spPr>
        <p:txBody>
          <a:bodyPr/>
          <a:lstStyle/>
          <a:p>
            <a:fld id="{04543137-1024-4E05-8420-1A5C4993A36B}" type="slidenum">
              <a:rPr lang="en-US" altLang="ja-JP">
                <a:solidFill>
                  <a:srgbClr val="000000"/>
                </a:solidFill>
              </a:rPr>
              <a:pPr/>
              <a:t>1</a:t>
            </a:fld>
            <a:endParaRPr lang="en-US" altLang="ja-JP">
              <a:solidFill>
                <a:srgbClr val="000000"/>
              </a:solidFill>
            </a:endParaRPr>
          </a:p>
        </p:txBody>
      </p:sp>
    </p:spTree>
    <p:extLst>
      <p:ext uri="{BB962C8B-B14F-4D97-AF65-F5344CB8AC3E}">
        <p14:creationId xmlns:p14="http://schemas.microsoft.com/office/powerpoint/2010/main" val="13948706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Considerations</a:t>
            </a:r>
            <a:r>
              <a:rPr lang="en-US" altLang="ko-KR" baseline="0" dirty="0" smtClean="0"/>
              <a:t> for the New IEEE 802.21c</a:t>
            </a:r>
            <a:endParaRPr lang="ko-KR" altLang="en-US" dirty="0"/>
          </a:p>
        </p:txBody>
      </p:sp>
      <p:sp>
        <p:nvSpPr>
          <p:cNvPr id="3" name="내용 개체 틀 2"/>
          <p:cNvSpPr>
            <a:spLocks noGrp="1"/>
          </p:cNvSpPr>
          <p:nvPr>
            <p:ph idx="1"/>
          </p:nvPr>
        </p:nvSpPr>
        <p:spPr/>
        <p:txBody>
          <a:bodyPr/>
          <a:lstStyle/>
          <a:p>
            <a:r>
              <a:rPr lang="en-US" altLang="ko-KR" dirty="0" smtClean="0"/>
              <a:t>Network elements which use the new simplified protocol should use the old protocol for supporting backward compatibility</a:t>
            </a:r>
          </a:p>
          <a:p>
            <a:pPr lvl="1"/>
            <a:r>
              <a:rPr lang="en-US" altLang="ko-KR" dirty="0" smtClean="0"/>
              <a:t>Complexity for the network elements is not high, because most identification mechanisms of control messages can be taken from old IEEE 802.21 protocol</a:t>
            </a:r>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10</a:t>
            </a:fld>
            <a:endParaRPr lang="en-US" altLang="ja-JP">
              <a:solidFill>
                <a:srgbClr val="000000"/>
              </a:solidFill>
            </a:endParaRPr>
          </a:p>
        </p:txBody>
      </p:sp>
    </p:spTree>
    <p:extLst>
      <p:ext uri="{BB962C8B-B14F-4D97-AF65-F5344CB8AC3E}">
        <p14:creationId xmlns:p14="http://schemas.microsoft.com/office/powerpoint/2010/main" val="106127259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Conclusions</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Characteristics of the new IEEE 802.21c header</a:t>
            </a:r>
          </a:p>
          <a:p>
            <a:pPr lvl="1"/>
            <a:r>
              <a:rPr lang="en-US" altLang="ko-KR" dirty="0" smtClean="0"/>
              <a:t>Simplified protocol</a:t>
            </a:r>
          </a:p>
          <a:p>
            <a:pPr lvl="1"/>
            <a:r>
              <a:rPr lang="en-US" altLang="ko-KR" dirty="0" smtClean="0"/>
              <a:t>Reliability and fragmentation can be supported by TCP/IP</a:t>
            </a:r>
            <a:r>
              <a:rPr lang="en-US" altLang="ko-KR" baseline="0" dirty="0" smtClean="0"/>
              <a:t> protocol</a:t>
            </a:r>
          </a:p>
          <a:p>
            <a:pPr lvl="1"/>
            <a:r>
              <a:rPr lang="en-US" altLang="ko-KR" dirty="0" smtClean="0"/>
              <a:t>The new simplified can support interworking control message for </a:t>
            </a:r>
            <a:r>
              <a:rPr lang="en-US" altLang="ko-KR" dirty="0" err="1" smtClean="0"/>
              <a:t>WiMAX</a:t>
            </a:r>
            <a:endParaRPr lang="en-US" altLang="ko-KR" baseline="0" dirty="0" smtClean="0"/>
          </a:p>
          <a:p>
            <a:pPr lvl="1"/>
            <a:r>
              <a:rPr lang="en-US" altLang="ko-KR" dirty="0"/>
              <a:t>The new simplified </a:t>
            </a:r>
            <a:r>
              <a:rPr lang="en-US" altLang="ko-KR" dirty="0" smtClean="0"/>
              <a:t>delivers other interworking protocols (</a:t>
            </a:r>
            <a:r>
              <a:rPr lang="en-US" altLang="ko-KR" dirty="0" err="1" smtClean="0"/>
              <a:t>e.g</a:t>
            </a:r>
            <a:r>
              <a:rPr lang="en-US" altLang="ko-KR" dirty="0" smtClean="0"/>
              <a:t>, ANQP and ANDSF)</a:t>
            </a:r>
            <a:endParaRPr lang="en-US" altLang="ko-KR" baseline="0" dirty="0" smtClean="0"/>
          </a:p>
          <a:p>
            <a:pPr lvl="1"/>
            <a:r>
              <a:rPr lang="en-US" altLang="ko-KR" baseline="0" dirty="0" smtClean="0"/>
              <a:t>IEEE 802.21c can use old</a:t>
            </a:r>
            <a:r>
              <a:rPr lang="en-US" altLang="ko-KR" dirty="0" smtClean="0"/>
              <a:t> IEEE 802.21 protocol</a:t>
            </a:r>
          </a:p>
          <a:p>
            <a:r>
              <a:rPr lang="en-US" altLang="ko-KR" dirty="0" smtClean="0"/>
              <a:t>Effects of IEEE 802.21c  protocol</a:t>
            </a:r>
          </a:p>
          <a:p>
            <a:pPr lvl="1"/>
            <a:r>
              <a:rPr lang="en-US" altLang="ko-KR" dirty="0" smtClean="0"/>
              <a:t>Improve network performance with short protocol header</a:t>
            </a:r>
          </a:p>
          <a:p>
            <a:pPr lvl="1"/>
            <a:r>
              <a:rPr lang="en-US" altLang="ko-KR" dirty="0" smtClean="0"/>
              <a:t>Support compatibility with other interworking protocols</a:t>
            </a:r>
          </a:p>
          <a:p>
            <a:r>
              <a:rPr lang="en-US" altLang="ko-KR" dirty="0" smtClean="0"/>
              <a:t>The simplified protocol raises its customization chance by supporting improved network performance and compatibility with other interworking protocol</a:t>
            </a:r>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11</a:t>
            </a:fld>
            <a:endParaRPr lang="en-US" altLang="ja-JP">
              <a:solidFill>
                <a:srgbClr val="000000"/>
              </a:solidFill>
            </a:endParaRPr>
          </a:p>
        </p:txBody>
      </p:sp>
    </p:spTree>
    <p:extLst>
      <p:ext uri="{BB962C8B-B14F-4D97-AF65-F5344CB8AC3E}">
        <p14:creationId xmlns:p14="http://schemas.microsoft.com/office/powerpoint/2010/main" val="2653806831"/>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r>
              <a:rPr lang="en-US" altLang="ko-KR" dirty="0"/>
              <a:t>IEEE 802.21c, “IEEE Standard for Local and Metropolitan Area Networks - Part 21: Media Independent Handover Services Amendment: Optimized Single Radio Handovers,” Jan., 2012.</a:t>
            </a:r>
            <a:endParaRPr lang="en-US" altLang="ko-KR" sz="2400" dirty="0" smtClean="0">
              <a:solidFill>
                <a:schemeClr val="tx1"/>
              </a:solidFill>
              <a:effectLst/>
              <a:latin typeface="+mn-lt"/>
              <a:ea typeface="ＭＳ Ｐゴシック" charset="0"/>
              <a:cs typeface="ＭＳ Ｐゴシック" charset="0"/>
            </a:endParaRPr>
          </a:p>
          <a:p>
            <a:pPr marL="280988" marR="0" indent="-280988" algn="l" defTabSz="762000" rtl="0" eaLnBrk="0" fontAlgn="base" latinLnBrk="0" hangingPunct="0">
              <a:lnSpc>
                <a:spcPct val="90000"/>
              </a:lnSpc>
              <a:spcBef>
                <a:spcPct val="40000"/>
              </a:spcBef>
              <a:spcAft>
                <a:spcPct val="0"/>
              </a:spcAft>
              <a:buClr>
                <a:schemeClr val="accent1"/>
              </a:buClr>
              <a:buSzTx/>
              <a:buFontTx/>
              <a:buChar char="•"/>
              <a:tabLst/>
              <a:defRPr/>
            </a:pP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Forum, “</a:t>
            </a: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Forum Network Architecture - Architecture, Detailed Protocols and Procedures </a:t>
            </a:r>
            <a:r>
              <a:rPr lang="en-US" altLang="ko-KR" sz="2400" dirty="0" err="1" smtClean="0">
                <a:solidFill>
                  <a:schemeClr val="tx1"/>
                </a:solidFill>
                <a:effectLst/>
                <a:latin typeface="+mn-lt"/>
                <a:ea typeface="ＭＳ Ｐゴシック" charset="0"/>
                <a:cs typeface="ＭＳ Ｐゴシック" charset="0"/>
              </a:rPr>
              <a:t>WiFi</a:t>
            </a:r>
            <a:r>
              <a:rPr lang="en-US" altLang="ko-KR" sz="2400" dirty="0" smtClean="0">
                <a:solidFill>
                  <a:schemeClr val="tx1"/>
                </a:solidFill>
                <a:effectLst/>
                <a:latin typeface="+mn-lt"/>
                <a:ea typeface="ＭＳ Ｐゴシック" charset="0"/>
                <a:cs typeface="ＭＳ Ｐゴシック" charset="0"/>
              </a:rPr>
              <a:t>® and </a:t>
            </a:r>
            <a:r>
              <a:rPr lang="en-US" altLang="ko-KR" sz="2400" dirty="0" err="1" smtClean="0">
                <a:solidFill>
                  <a:schemeClr val="tx1"/>
                </a:solidFill>
                <a:effectLst/>
                <a:latin typeface="+mn-lt"/>
                <a:ea typeface="ＭＳ Ｐゴシック" charset="0"/>
                <a:cs typeface="ＭＳ Ｐゴシック" charset="0"/>
              </a:rPr>
              <a:t>WiMAX</a:t>
            </a:r>
            <a:r>
              <a:rPr lang="en-US" altLang="ko-KR" sz="2400" dirty="0" smtClean="0">
                <a:solidFill>
                  <a:schemeClr val="tx1"/>
                </a:solidFill>
                <a:effectLst/>
                <a:latin typeface="+mn-lt"/>
                <a:ea typeface="ＭＳ Ｐゴシック" charset="0"/>
                <a:cs typeface="ＭＳ Ｐゴシック" charset="0"/>
              </a:rPr>
              <a:t>® Access Networks,” Nov. 2010.</a:t>
            </a:r>
          </a:p>
          <a:p>
            <a:r>
              <a:rPr lang="en-US" altLang="ko-KR" dirty="0" err="1"/>
              <a:t>WiMAX</a:t>
            </a:r>
            <a:r>
              <a:rPr lang="en-US" altLang="ko-KR" dirty="0"/>
              <a:t> </a:t>
            </a:r>
            <a:r>
              <a:rPr lang="en-US" altLang="ko-KR" dirty="0" smtClean="0"/>
              <a:t>Forum. “</a:t>
            </a:r>
            <a:r>
              <a:rPr lang="en-US" altLang="ko-KR" dirty="0" err="1" smtClean="0"/>
              <a:t>WiMAX</a:t>
            </a:r>
            <a:r>
              <a:rPr lang="en-US" altLang="ko-KR" dirty="0" smtClean="0"/>
              <a:t> Forum Network Architecture - Architecture</a:t>
            </a:r>
            <a:r>
              <a:rPr lang="en-US" altLang="ko-KR" dirty="0"/>
              <a:t>, detailed Protocols and </a:t>
            </a:r>
            <a:r>
              <a:rPr lang="en-US" altLang="ko-KR" dirty="0" smtClean="0"/>
              <a:t>Procedures Single </a:t>
            </a:r>
            <a:r>
              <a:rPr lang="en-US" altLang="ko-KR" dirty="0"/>
              <a:t>Radio Interworking between Non-</a:t>
            </a:r>
            <a:r>
              <a:rPr lang="en-US" altLang="ko-KR" dirty="0" err="1"/>
              <a:t>WiMAX</a:t>
            </a:r>
            <a:r>
              <a:rPr lang="en-US" altLang="ko-KR" dirty="0"/>
              <a:t>® and </a:t>
            </a:r>
            <a:r>
              <a:rPr lang="en-US" altLang="ko-KR" dirty="0" err="1"/>
              <a:t>WiMAX</a:t>
            </a:r>
            <a:r>
              <a:rPr lang="en-US" altLang="ko-KR" dirty="0"/>
              <a:t>® Access </a:t>
            </a:r>
            <a:r>
              <a:rPr lang="en-US" altLang="ko-KR" dirty="0" smtClean="0"/>
              <a:t>Networks,” </a:t>
            </a:r>
            <a:r>
              <a:rPr lang="en-US" altLang="ko-KR" dirty="0"/>
              <a:t>Nov. 2010.</a:t>
            </a:r>
          </a:p>
          <a:p>
            <a:pPr marL="0" indent="0">
              <a:buNone/>
            </a:pPr>
            <a:endParaRPr lang="ko-KR" altLang="en-US" dirty="0"/>
          </a:p>
        </p:txBody>
      </p:sp>
      <p:sp>
        <p:nvSpPr>
          <p:cNvPr id="4" name="슬라이드 번호 개체 틀 3"/>
          <p:cNvSpPr>
            <a:spLocks noGrp="1"/>
          </p:cNvSpPr>
          <p:nvPr>
            <p:ph type="sldNum" sz="quarter" idx="11"/>
          </p:nvPr>
        </p:nvSpPr>
        <p:spPr/>
        <p:txBody>
          <a:bodyPr/>
          <a:lstStyle/>
          <a:p>
            <a:fld id="{F29C0F80-CD8F-472D-AFB6-6F74E86F726D}" type="slidenum">
              <a:rPr lang="en-US" altLang="ja-JP" smtClean="0">
                <a:solidFill>
                  <a:srgbClr val="000000"/>
                </a:solidFill>
              </a:rPr>
              <a:pPr/>
              <a:t>12</a:t>
            </a:fld>
            <a:endParaRPr lang="en-US" altLang="ja-JP">
              <a:solidFill>
                <a:srgbClr val="000000"/>
              </a:solidFill>
            </a:endParaRPr>
          </a:p>
        </p:txBody>
      </p:sp>
    </p:spTree>
    <p:extLst>
      <p:ext uri="{BB962C8B-B14F-4D97-AF65-F5344CB8AC3E}">
        <p14:creationId xmlns:p14="http://schemas.microsoft.com/office/powerpoint/2010/main" val="277550353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Slide Number Placeholder 4"/>
          <p:cNvSpPr>
            <a:spLocks noGrp="1"/>
          </p:cNvSpPr>
          <p:nvPr>
            <p:ph type="sldNum" sz="quarter" idx="11"/>
          </p:nvPr>
        </p:nvSpPr>
        <p:spPr>
          <a:noFill/>
        </p:spPr>
        <p:txBody>
          <a:bodyPr/>
          <a:lstStyle/>
          <a:p>
            <a:fld id="{BE78C5E8-8C35-4A85-BF87-71E4D39BF386}" type="slidenum">
              <a:rPr lang="en-US" altLang="ja-JP">
                <a:solidFill>
                  <a:srgbClr val="000000"/>
                </a:solidFill>
              </a:rPr>
              <a:pPr/>
              <a:t>2</a:t>
            </a:fld>
            <a:endParaRPr lang="en-US" altLang="ja-JP">
              <a:solidFill>
                <a:srgbClr val="000000"/>
              </a:solidFill>
            </a:endParaRPr>
          </a:p>
        </p:txBody>
      </p:sp>
      <p:sp>
        <p:nvSpPr>
          <p:cNvPr id="3076"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fontAlgn="base" latinLnBrk="0">
              <a:lnSpc>
                <a:spcPct val="80000"/>
              </a:lnSpc>
              <a:spcBef>
                <a:spcPct val="0"/>
              </a:spcBef>
              <a:spcAft>
                <a:spcPct val="0"/>
              </a:spcAft>
              <a:buClr>
                <a:srgbClr val="618FFD"/>
              </a:buClr>
              <a:buSzPct val="75000"/>
            </a:pPr>
            <a:r>
              <a:rPr lang="en-US" altLang="ja-JP" sz="2400" b="1" dirty="0">
                <a:solidFill>
                  <a:srgbClr val="000000"/>
                </a:solidFill>
                <a:latin typeface="Times New Roman" pitchFamily="18" charset="0"/>
                <a:ea typeface="ＭＳ Ｐゴシック" pitchFamily="50" charset="-128"/>
                <a:cs typeface="Times New Roman" pitchFamily="18" charset="0"/>
              </a:rPr>
              <a:t>IEEE 802.21 presentation release statements</a:t>
            </a:r>
            <a:endParaRPr lang="en-US" altLang="ja-JP" sz="2400" dirty="0">
              <a:solidFill>
                <a:srgbClr val="000000"/>
              </a:solidFill>
              <a:latin typeface="Times New Roman" pitchFamily="18" charset="0"/>
              <a:ea typeface="ＭＳ Ｐゴシック" pitchFamily="50" charset="-128"/>
              <a:cs typeface="Times New Roman" pitchFamily="18" charset="0"/>
            </a:endParaRP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fontAlgn="base" latinLnBrk="0">
              <a:lnSpc>
                <a:spcPct val="80000"/>
              </a:lnSpc>
              <a:spcBef>
                <a:spcPct val="40000"/>
              </a:spcBef>
              <a:spcAft>
                <a:spcPct val="0"/>
              </a:spcAft>
              <a:buClr>
                <a:srgbClr val="FAFD00"/>
              </a:buClr>
              <a:buSzPct val="200000"/>
            </a:pPr>
            <a:r>
              <a:rPr lang="en-US" altLang="ja-JP" sz="1600" dirty="0">
                <a:solidFill>
                  <a:srgbClr val="000000"/>
                </a:solidFill>
                <a:latin typeface="Times New Roman" pitchFamily="18" charset="0"/>
                <a:ea typeface="ＭＳ Ｐゴシック" pitchFamily="50" charset="-128"/>
                <a:cs typeface="Times New Roman" pitchFamily="18" charset="0"/>
              </a:rPr>
              <a:t>The contributor is familiar with IEEE patent policy, as stated in </a:t>
            </a:r>
            <a:r>
              <a:rPr lang="en-US" altLang="ja-JP" sz="1600" dirty="0">
                <a:solidFill>
                  <a:srgbClr val="000000"/>
                </a:solidFill>
                <a:latin typeface="Times New Roman" pitchFamily="18" charset="0"/>
                <a:ea typeface="ＭＳ Ｐゴシック" pitchFamily="50" charset="-128"/>
                <a:cs typeface="Times New Roman" pitchFamily="18" charset="0"/>
                <a:hlinkClick r:id="rId3"/>
              </a:rPr>
              <a:t>Section 6 of the IEEE-SA Standards Board bylaws</a:t>
            </a:r>
            <a:r>
              <a:rPr lang="en-US" altLang="ja-JP" sz="1600" dirty="0">
                <a:solidFill>
                  <a:srgbClr val="000099"/>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rPr>
              <a:t>&lt;</a:t>
            </a:r>
            <a:r>
              <a:rPr lang="en-US" altLang="ja-JP" sz="1600" dirty="0">
                <a:solidFill>
                  <a:srgbClr val="000000"/>
                </a:solidFill>
                <a:latin typeface="Times New Roman" pitchFamily="18" charset="0"/>
                <a:ea typeface="ＭＳ Ｐゴシック" pitchFamily="50" charset="-128"/>
                <a:cs typeface="Times New Roman" pitchFamily="18" charset="0"/>
                <a:hlinkClick r:id="rId4"/>
              </a:rPr>
              <a:t>http://standards.ieee.org/guides/bylaws/sect6-7.html#6</a:t>
            </a:r>
            <a:r>
              <a:rPr lang="en-US" altLang="ja-JP" sz="1600" dirty="0">
                <a:solidFill>
                  <a:srgbClr val="000000"/>
                </a:solidFill>
                <a:latin typeface="Times New Roman" pitchFamily="18" charset="0"/>
                <a:ea typeface="ＭＳ Ｐゴシック" pitchFamily="50" charset="-128"/>
                <a:cs typeface="Times New Roman" pitchFamily="18" charset="0"/>
              </a:rPr>
              <a:t>&gt; and in </a:t>
            </a:r>
            <a:r>
              <a:rPr lang="en-US" altLang="ja-JP" sz="1600" i="1" dirty="0">
                <a:solidFill>
                  <a:srgbClr val="000000"/>
                </a:solidFill>
                <a:latin typeface="Times New Roman" pitchFamily="18" charset="0"/>
                <a:ea typeface="ＭＳ Ｐゴシック" pitchFamily="50" charset="-128"/>
                <a:cs typeface="Times New Roman" pitchFamily="18" charset="0"/>
              </a:rPr>
              <a:t>Understanding Patent Issues During IEEE Standards Development</a:t>
            </a:r>
            <a:r>
              <a:rPr lang="en-US" altLang="ja-JP" sz="1600" dirty="0">
                <a:solidFill>
                  <a:srgbClr val="000000"/>
                </a:solidFill>
                <a:latin typeface="Times New Roman" pitchFamily="18" charset="0"/>
                <a:ea typeface="ＭＳ Ｐゴシック" pitchFamily="50" charset="-128"/>
                <a:cs typeface="Times New Roman" pitchFamily="18" charset="0"/>
              </a:rPr>
              <a:t> </a:t>
            </a:r>
            <a:r>
              <a:rPr lang="en-US" altLang="ja-JP" sz="1600" dirty="0">
                <a:solidFill>
                  <a:srgbClr val="000000"/>
                </a:solidFill>
                <a:latin typeface="Times New Roman" pitchFamily="18" charset="0"/>
                <a:ea typeface="ＭＳ Ｐゴシック" pitchFamily="50" charset="-128"/>
                <a:cs typeface="Times New Roman" pitchFamily="18" charset="0"/>
                <a:hlinkClick r:id="rId5"/>
              </a:rPr>
              <a:t>http://standards.ieee.org/board/pat/faq.pdf</a:t>
            </a:r>
            <a:r>
              <a:rPr lang="en-US" altLang="ja-JP" sz="1600" dirty="0">
                <a:solidFill>
                  <a:srgbClr val="000000"/>
                </a:solidFill>
                <a:latin typeface="Times New Roman" pitchFamily="18" charset="0"/>
                <a:ea typeface="ＭＳ Ｐゴシック" pitchFamily="50" charset="-128"/>
                <a:cs typeface="Times New Roman" pitchFamily="18" charset="0"/>
              </a:rPr>
              <a:t>&gt; </a:t>
            </a:r>
          </a:p>
        </p:txBody>
      </p:sp>
    </p:spTree>
    <p:extLst>
      <p:ext uri="{BB962C8B-B14F-4D97-AF65-F5344CB8AC3E}">
        <p14:creationId xmlns:p14="http://schemas.microsoft.com/office/powerpoint/2010/main" val="296752577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Characteristics of IEEE 802.21c</a:t>
            </a:r>
            <a:endParaRPr lang="ko-KR" altLang="en-US" sz="3200" dirty="0"/>
          </a:p>
        </p:txBody>
      </p:sp>
      <p:sp>
        <p:nvSpPr>
          <p:cNvPr id="3" name="내용 개체 틀 2"/>
          <p:cNvSpPr>
            <a:spLocks noGrp="1"/>
          </p:cNvSpPr>
          <p:nvPr>
            <p:ph idx="1"/>
          </p:nvPr>
        </p:nvSpPr>
        <p:spPr>
          <a:xfrm>
            <a:off x="323528" y="5373216"/>
            <a:ext cx="8424936" cy="720080"/>
          </a:xfrm>
        </p:spPr>
        <p:txBody>
          <a:bodyPr>
            <a:normAutofit/>
          </a:bodyPr>
          <a:lstStyle/>
          <a:p>
            <a:pPr algn="just"/>
            <a:r>
              <a:rPr lang="en-US" altLang="ko-KR" sz="1600" dirty="0" smtClean="0"/>
              <a:t>Packet transmission through the link of authenticated network</a:t>
            </a:r>
          </a:p>
        </p:txBody>
      </p:sp>
      <p:pic>
        <p:nvPicPr>
          <p:cNvPr id="7" name="Picture 3"/>
          <p:cNvPicPr/>
          <p:nvPr/>
        </p:nvPicPr>
        <p:blipFill>
          <a:blip r:embed="rId2" cstate="print"/>
          <a:srcRect/>
          <a:stretch>
            <a:fillRect/>
          </a:stretch>
        </p:blipFill>
        <p:spPr bwMode="auto">
          <a:xfrm>
            <a:off x="1249956" y="1412776"/>
            <a:ext cx="6470376" cy="3168352"/>
          </a:xfrm>
          <a:prstGeom prst="rect">
            <a:avLst/>
          </a:prstGeom>
          <a:noFill/>
          <a:ln w="9525">
            <a:noFill/>
            <a:miter lim="800000"/>
            <a:headEnd/>
            <a:tailEnd/>
          </a:ln>
        </p:spPr>
      </p:pic>
      <p:sp>
        <p:nvSpPr>
          <p:cNvPr id="9" name="직사각형 8"/>
          <p:cNvSpPr/>
          <p:nvPr/>
        </p:nvSpPr>
        <p:spPr>
          <a:xfrm>
            <a:off x="1197968" y="4777407"/>
            <a:ext cx="6902424" cy="307777"/>
          </a:xfrm>
          <a:prstGeom prst="rect">
            <a:avLst/>
          </a:prstGeom>
        </p:spPr>
        <p:txBody>
          <a:bodyPr wrap="square">
            <a:spAutoFit/>
          </a:bodyPr>
          <a:lstStyle/>
          <a:p>
            <a:r>
              <a:rPr lang="en-US" altLang="ko-KR" sz="1400" dirty="0" smtClean="0"/>
              <a:t>Fig. 1. Reference </a:t>
            </a:r>
            <a:r>
              <a:rPr lang="en-US" altLang="ko-KR" sz="1400" dirty="0"/>
              <a:t>model for single radio handover from a source network to a target network</a:t>
            </a:r>
            <a:endParaRPr lang="ko-KR" altLang="en-US" sz="1400" dirty="0"/>
          </a:p>
        </p:txBody>
      </p:sp>
      <p:sp>
        <p:nvSpPr>
          <p:cNvPr id="11" name="직사각형 10"/>
          <p:cNvSpPr/>
          <p:nvPr/>
        </p:nvSpPr>
        <p:spPr>
          <a:xfrm>
            <a:off x="653872" y="6158148"/>
            <a:ext cx="7662544" cy="307777"/>
          </a:xfrm>
          <a:prstGeom prst="rect">
            <a:avLst/>
          </a:prstGeom>
        </p:spPr>
        <p:txBody>
          <a:bodyPr wrap="square">
            <a:spAutoFit/>
          </a:bodyPr>
          <a:lstStyle/>
          <a:p>
            <a:pPr algn="just"/>
            <a:r>
              <a:rPr lang="en-US" altLang="ko-KR" sz="1400" dirty="0" smtClean="0"/>
              <a:t>Reference: IEEE 802.21c Draft (DCN #: 21-12-0004-01-srho)</a:t>
            </a:r>
            <a:endParaRPr lang="ko-KR" altLang="en-US" sz="14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3</a:t>
            </a:fld>
            <a:endParaRPr lang="en-US" altLang="ja-JP">
              <a:solidFill>
                <a:srgbClr val="000000"/>
              </a:solidFill>
            </a:endParaRPr>
          </a:p>
        </p:txBody>
      </p:sp>
    </p:spTree>
    <p:extLst>
      <p:ext uri="{BB962C8B-B14F-4D97-AF65-F5344CB8AC3E}">
        <p14:creationId xmlns:p14="http://schemas.microsoft.com/office/powerpoint/2010/main" val="3792699802"/>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2800" dirty="0" smtClean="0"/>
              <a:t>Comparison between 802.21c and MIH frame encapsulation</a:t>
            </a:r>
            <a:endParaRPr lang="ko-KR" altLang="en-US" sz="2800" dirty="0"/>
          </a:p>
        </p:txBody>
      </p:sp>
      <p:sp>
        <p:nvSpPr>
          <p:cNvPr id="6" name="직사각형 5"/>
          <p:cNvSpPr/>
          <p:nvPr/>
        </p:nvSpPr>
        <p:spPr>
          <a:xfrm>
            <a:off x="2411760" y="4165912"/>
            <a:ext cx="4392488" cy="307777"/>
          </a:xfrm>
          <a:prstGeom prst="rect">
            <a:avLst/>
          </a:prstGeom>
        </p:spPr>
        <p:txBody>
          <a:bodyPr wrap="square">
            <a:spAutoFit/>
          </a:bodyPr>
          <a:lstStyle/>
          <a:p>
            <a:pPr algn="just"/>
            <a:r>
              <a:rPr lang="en-US" altLang="ko-KR" sz="1400" dirty="0" smtClean="0"/>
              <a:t>Fig 2. Header encapsulation for MIH frame verses 802.21c</a:t>
            </a:r>
            <a:endParaRPr lang="ko-KR" altLang="en-US" sz="1400" dirty="0"/>
          </a:p>
        </p:txBody>
      </p:sp>
      <p:sp>
        <p:nvSpPr>
          <p:cNvPr id="9" name="직사각형 8"/>
          <p:cNvSpPr/>
          <p:nvPr/>
        </p:nvSpPr>
        <p:spPr>
          <a:xfrm>
            <a:off x="477888" y="3625560"/>
            <a:ext cx="2293912" cy="523220"/>
          </a:xfrm>
          <a:prstGeom prst="rect">
            <a:avLst/>
          </a:prstGeom>
        </p:spPr>
        <p:txBody>
          <a:bodyPr wrap="square">
            <a:spAutoFit/>
          </a:bodyPr>
          <a:lstStyle/>
          <a:p>
            <a:pPr algn="just"/>
            <a:r>
              <a:rPr lang="en-US" altLang="ko-KR" sz="1400" dirty="0" smtClean="0"/>
              <a:t>(a) MIH frame using L2 transport</a:t>
            </a:r>
            <a:endParaRPr lang="ko-KR" altLang="en-US" sz="14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4</a:t>
            </a:fld>
            <a:endParaRPr lang="en-US" altLang="ja-JP">
              <a:solidFill>
                <a:srgbClr val="000000"/>
              </a:solidFill>
            </a:endParaRPr>
          </a:p>
        </p:txBody>
      </p:sp>
      <p:graphicFrame>
        <p:nvGraphicFramePr>
          <p:cNvPr id="4" name="표 3"/>
          <p:cNvGraphicFramePr>
            <a:graphicFrameLocks noGrp="1"/>
          </p:cNvGraphicFramePr>
          <p:nvPr>
            <p:extLst>
              <p:ext uri="{D42A27DB-BD31-4B8C-83A1-F6EECF244321}">
                <p14:modId xmlns:p14="http://schemas.microsoft.com/office/powerpoint/2010/main" val="221574505"/>
              </p:ext>
            </p:extLst>
          </p:nvPr>
        </p:nvGraphicFramePr>
        <p:xfrm>
          <a:off x="3346376" y="1746448"/>
          <a:ext cx="2039888" cy="1483360"/>
        </p:xfrm>
        <a:graphic>
          <a:graphicData uri="http://schemas.openxmlformats.org/drawingml/2006/table">
            <a:tbl>
              <a:tblPr firstRow="1" bandRow="1">
                <a:tableStyleId>{5940675A-B579-460E-94D1-54222C63F5DA}</a:tableStyleId>
              </a:tblPr>
              <a:tblGrid>
                <a:gridCol w="2039888"/>
              </a:tblGrid>
              <a:tr h="370840">
                <a:tc>
                  <a:txBody>
                    <a:bodyPr/>
                    <a:lstStyle/>
                    <a:p>
                      <a:pPr algn="ctr" latinLnBrk="1"/>
                      <a:r>
                        <a:rPr lang="en-US" altLang="ko-KR" dirty="0" smtClean="0"/>
                        <a:t>MICF frame</a:t>
                      </a:r>
                      <a:endParaRPr lang="ko-KR" altLang="en-US" dirty="0"/>
                    </a:p>
                  </a:txBody>
                  <a:tcPr/>
                </a:tc>
              </a:tr>
              <a:tr h="370840">
                <a:tc>
                  <a:txBody>
                    <a:bodyPr/>
                    <a:lstStyle/>
                    <a:p>
                      <a:pPr algn="ctr" latinLnBrk="1"/>
                      <a:r>
                        <a:rPr lang="en-US" altLang="ko-KR" dirty="0" smtClean="0"/>
                        <a:t>TCP</a:t>
                      </a:r>
                      <a:r>
                        <a:rPr lang="en-US" altLang="ko-KR" baseline="0" dirty="0" smtClean="0"/>
                        <a:t> or UDP/IP </a:t>
                      </a:r>
                      <a:r>
                        <a:rPr lang="en-US" altLang="ko-KR" baseline="0" dirty="0" err="1" smtClean="0"/>
                        <a:t>hdr</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graphicFrame>
        <p:nvGraphicFramePr>
          <p:cNvPr id="13" name="표 12"/>
          <p:cNvGraphicFramePr>
            <a:graphicFrameLocks noGrp="1"/>
          </p:cNvGraphicFramePr>
          <p:nvPr>
            <p:extLst>
              <p:ext uri="{D42A27DB-BD31-4B8C-83A1-F6EECF244321}">
                <p14:modId xmlns:p14="http://schemas.microsoft.com/office/powerpoint/2010/main" val="3494381988"/>
              </p:ext>
            </p:extLst>
          </p:nvPr>
        </p:nvGraphicFramePr>
        <p:xfrm>
          <a:off x="587896" y="2117288"/>
          <a:ext cx="2039888" cy="1112520"/>
        </p:xfrm>
        <a:graphic>
          <a:graphicData uri="http://schemas.openxmlformats.org/drawingml/2006/table">
            <a:tbl>
              <a:tblPr firstRow="1" bandRow="1">
                <a:tableStyleId>{5940675A-B579-460E-94D1-54222C63F5DA}</a:tableStyleId>
              </a:tblPr>
              <a:tblGrid>
                <a:gridCol w="2039888"/>
              </a:tblGrid>
              <a:tr h="370840">
                <a:tc>
                  <a:txBody>
                    <a:bodyPr/>
                    <a:lstStyle/>
                    <a:p>
                      <a:pPr algn="ctr" latinLnBrk="1"/>
                      <a:r>
                        <a:rPr lang="en-US" altLang="ko-KR" dirty="0" smtClean="0"/>
                        <a:t>MICF frame</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graphicFrame>
        <p:nvGraphicFramePr>
          <p:cNvPr id="14" name="표 13"/>
          <p:cNvGraphicFramePr>
            <a:graphicFrameLocks noGrp="1"/>
          </p:cNvGraphicFramePr>
          <p:nvPr>
            <p:extLst>
              <p:ext uri="{D42A27DB-BD31-4B8C-83A1-F6EECF244321}">
                <p14:modId xmlns:p14="http://schemas.microsoft.com/office/powerpoint/2010/main" val="2698716761"/>
              </p:ext>
            </p:extLst>
          </p:nvPr>
        </p:nvGraphicFramePr>
        <p:xfrm>
          <a:off x="6156176" y="1303600"/>
          <a:ext cx="2039888" cy="1854200"/>
        </p:xfrm>
        <a:graphic>
          <a:graphicData uri="http://schemas.openxmlformats.org/drawingml/2006/table">
            <a:tbl>
              <a:tblPr firstRow="1" bandRow="1">
                <a:tableStyleId>{5940675A-B579-460E-94D1-54222C63F5DA}</a:tableStyleId>
              </a:tblPr>
              <a:tblGrid>
                <a:gridCol w="2039888"/>
              </a:tblGrid>
              <a:tr h="370840">
                <a:tc>
                  <a:txBody>
                    <a:bodyPr/>
                    <a:lstStyle/>
                    <a:p>
                      <a:pPr algn="ctr" latinLnBrk="1"/>
                      <a:r>
                        <a:rPr lang="en-US" altLang="ko-KR" dirty="0" smtClean="0"/>
                        <a:t>L2(2) control frame</a:t>
                      </a:r>
                      <a:endParaRPr lang="ko-KR" altLang="en-US" dirty="0"/>
                    </a:p>
                  </a:txBody>
                  <a:tcPr/>
                </a:tc>
              </a:tr>
              <a:tr h="370840">
                <a:tc>
                  <a:txBody>
                    <a:bodyPr/>
                    <a:lstStyle/>
                    <a:p>
                      <a:pPr algn="ctr" latinLnBrk="1"/>
                      <a:r>
                        <a:rPr lang="en-US" altLang="ko-KR" dirty="0" smtClean="0"/>
                        <a:t>MICF </a:t>
                      </a:r>
                      <a:r>
                        <a:rPr lang="en-US" altLang="ko-KR" dirty="0" err="1" smtClean="0"/>
                        <a:t>hdr</a:t>
                      </a:r>
                      <a:endParaRPr lang="ko-KR" altLang="en-US" dirty="0"/>
                    </a:p>
                  </a:txBody>
                  <a:tcPr/>
                </a:tc>
              </a:tr>
              <a:tr h="370840">
                <a:tc>
                  <a:txBody>
                    <a:bodyPr/>
                    <a:lstStyle/>
                    <a:p>
                      <a:pPr algn="ctr" latinLnBrk="1"/>
                      <a:r>
                        <a:rPr lang="en-US" altLang="ko-KR" dirty="0" smtClean="0"/>
                        <a:t>TCP</a:t>
                      </a:r>
                      <a:r>
                        <a:rPr lang="en-US" altLang="ko-KR" baseline="0" dirty="0" smtClean="0"/>
                        <a:t> or UDP/IP </a:t>
                      </a:r>
                      <a:r>
                        <a:rPr lang="en-US" altLang="ko-KR" baseline="0" dirty="0" err="1" smtClean="0"/>
                        <a:t>hdr</a:t>
                      </a:r>
                      <a:endParaRPr lang="ko-KR" altLang="en-US" dirty="0"/>
                    </a:p>
                  </a:txBody>
                  <a:tcPr/>
                </a:tc>
              </a:tr>
              <a:tr h="370840">
                <a:tc>
                  <a:txBody>
                    <a:bodyPr/>
                    <a:lstStyle/>
                    <a:p>
                      <a:pPr algn="ctr" latinLnBrk="1"/>
                      <a:r>
                        <a:rPr lang="en-US" altLang="ko-KR" dirty="0" smtClean="0"/>
                        <a:t>L2(1) </a:t>
                      </a:r>
                      <a:r>
                        <a:rPr lang="en-US" altLang="ko-KR" dirty="0" err="1" smtClean="0"/>
                        <a:t>hdr</a:t>
                      </a:r>
                      <a:endParaRPr lang="ko-KR" altLang="en-US" dirty="0"/>
                    </a:p>
                  </a:txBody>
                  <a:tcPr/>
                </a:tc>
              </a:tr>
              <a:tr h="370840">
                <a:tc>
                  <a:txBody>
                    <a:bodyPr/>
                    <a:lstStyle/>
                    <a:p>
                      <a:pPr algn="ctr" latinLnBrk="1"/>
                      <a:r>
                        <a:rPr lang="en-US" altLang="ko-KR" dirty="0" smtClean="0"/>
                        <a:t>PHY</a:t>
                      </a:r>
                      <a:r>
                        <a:rPr lang="en-US" altLang="ko-KR" baseline="0" dirty="0" smtClean="0"/>
                        <a:t>(1) </a:t>
                      </a:r>
                      <a:r>
                        <a:rPr lang="en-US" altLang="ko-KR" baseline="0" dirty="0" err="1" smtClean="0"/>
                        <a:t>hdr</a:t>
                      </a:r>
                      <a:endParaRPr lang="ko-KR" altLang="en-US" dirty="0"/>
                    </a:p>
                  </a:txBody>
                  <a:tcPr/>
                </a:tc>
              </a:tr>
            </a:tbl>
          </a:graphicData>
        </a:graphic>
      </p:graphicFrame>
      <p:sp>
        <p:nvSpPr>
          <p:cNvPr id="15" name="직사각형 14"/>
          <p:cNvSpPr/>
          <p:nvPr/>
        </p:nvSpPr>
        <p:spPr>
          <a:xfrm>
            <a:off x="3347864" y="3517840"/>
            <a:ext cx="2088232" cy="523220"/>
          </a:xfrm>
          <a:prstGeom prst="rect">
            <a:avLst/>
          </a:prstGeom>
        </p:spPr>
        <p:txBody>
          <a:bodyPr wrap="square">
            <a:spAutoFit/>
          </a:bodyPr>
          <a:lstStyle/>
          <a:p>
            <a:pPr algn="just"/>
            <a:r>
              <a:rPr lang="en-US" altLang="ko-KR" sz="1400" dirty="0" smtClean="0"/>
              <a:t>(b) MIH frame using higher layer transport</a:t>
            </a:r>
            <a:endParaRPr lang="ko-KR" altLang="en-US" sz="1400" dirty="0"/>
          </a:p>
        </p:txBody>
      </p:sp>
      <p:sp>
        <p:nvSpPr>
          <p:cNvPr id="16" name="직사각형 15"/>
          <p:cNvSpPr/>
          <p:nvPr/>
        </p:nvSpPr>
        <p:spPr>
          <a:xfrm>
            <a:off x="5652120" y="3501008"/>
            <a:ext cx="2902360" cy="523220"/>
          </a:xfrm>
          <a:prstGeom prst="rect">
            <a:avLst/>
          </a:prstGeom>
        </p:spPr>
        <p:txBody>
          <a:bodyPr wrap="square">
            <a:spAutoFit/>
          </a:bodyPr>
          <a:lstStyle/>
          <a:p>
            <a:pPr algn="ctr"/>
            <a:r>
              <a:rPr lang="en-US" altLang="ko-KR" sz="1400" dirty="0" smtClean="0"/>
              <a:t>(c) IEEE 802.21c header encapsulation</a:t>
            </a:r>
            <a:endParaRPr lang="ko-KR" altLang="en-US" sz="1400" dirty="0"/>
          </a:p>
        </p:txBody>
      </p:sp>
      <p:sp>
        <p:nvSpPr>
          <p:cNvPr id="3" name="TextBox 2"/>
          <p:cNvSpPr txBox="1"/>
          <p:nvPr/>
        </p:nvSpPr>
        <p:spPr>
          <a:xfrm>
            <a:off x="610072" y="4687976"/>
            <a:ext cx="8210400" cy="1477328"/>
          </a:xfrm>
          <a:prstGeom prst="rect">
            <a:avLst/>
          </a:prstGeom>
          <a:noFill/>
        </p:spPr>
        <p:txBody>
          <a:bodyPr wrap="square" rtlCol="0">
            <a:spAutoFit/>
          </a:bodyPr>
          <a:lstStyle/>
          <a:p>
            <a:r>
              <a:rPr lang="en-US" altLang="ko-KR" dirty="0" smtClean="0"/>
              <a:t>As shown in (c), IEEE 802.21c protocol is positioned on top of TCP/IP layer</a:t>
            </a:r>
          </a:p>
          <a:p>
            <a:pPr marL="285750" indent="-285750">
              <a:buFont typeface="Arial" pitchFamily="34" charset="0"/>
              <a:buChar char="•"/>
            </a:pPr>
            <a:r>
              <a:rPr lang="en-US" altLang="ko-KR" dirty="0" smtClean="0"/>
              <a:t>IP layer can support fragmentation</a:t>
            </a:r>
          </a:p>
          <a:p>
            <a:pPr marL="285750" indent="-285750">
              <a:buFont typeface="Arial" pitchFamily="34" charset="0"/>
              <a:buChar char="•"/>
            </a:pPr>
            <a:r>
              <a:rPr lang="en-US" altLang="ko-KR" dirty="0" smtClean="0"/>
              <a:t>TCP layer can support reliability</a:t>
            </a:r>
          </a:p>
          <a:p>
            <a:pPr marL="285750" indent="-285750">
              <a:buFont typeface="Arial" pitchFamily="34" charset="0"/>
              <a:buChar char="•"/>
            </a:pPr>
            <a:r>
              <a:rPr lang="en-US" altLang="ko-KR" dirty="0" smtClean="0"/>
              <a:t>To deliver target link control frame (L2(2) control frame), IEEE 802.21c header should changed into shorter one</a:t>
            </a:r>
            <a:endParaRPr lang="ko-KR" altLang="en-US" dirty="0"/>
          </a:p>
        </p:txBody>
      </p:sp>
    </p:spTree>
    <p:extLst>
      <p:ext uri="{BB962C8B-B14F-4D97-AF65-F5344CB8AC3E}">
        <p14:creationId xmlns:p14="http://schemas.microsoft.com/office/powerpoint/2010/main" val="3329648587"/>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Interworking Protocol of </a:t>
            </a:r>
            <a:r>
              <a:rPr lang="en-US" altLang="ko-KR" sz="3200" dirty="0" err="1" smtClean="0"/>
              <a:t>WiMAX</a:t>
            </a:r>
            <a:endParaRPr lang="ko-KR" altLang="en-US" sz="3200" dirty="0"/>
          </a:p>
        </p:txBody>
      </p:sp>
      <p:sp>
        <p:nvSpPr>
          <p:cNvPr id="6" name="직사각형 5"/>
          <p:cNvSpPr/>
          <p:nvPr/>
        </p:nvSpPr>
        <p:spPr>
          <a:xfrm>
            <a:off x="2411760" y="3645024"/>
            <a:ext cx="4392488" cy="307777"/>
          </a:xfrm>
          <a:prstGeom prst="rect">
            <a:avLst/>
          </a:prstGeom>
        </p:spPr>
        <p:txBody>
          <a:bodyPr wrap="square">
            <a:spAutoFit/>
          </a:bodyPr>
          <a:lstStyle/>
          <a:p>
            <a:pPr algn="just"/>
            <a:r>
              <a:rPr lang="en-US" altLang="ko-KR" sz="1400" dirty="0" smtClean="0"/>
              <a:t>Fig 3. Interworking protocols of </a:t>
            </a:r>
            <a:r>
              <a:rPr lang="en-US" altLang="ko-KR" sz="1400" dirty="0" err="1" smtClean="0"/>
              <a:t>WiMAX</a:t>
            </a:r>
            <a:endParaRPr lang="ko-KR" altLang="en-US" sz="1400" dirty="0"/>
          </a:p>
        </p:txBody>
      </p:sp>
      <p:sp>
        <p:nvSpPr>
          <p:cNvPr id="9" name="직사각형 8"/>
          <p:cNvSpPr/>
          <p:nvPr/>
        </p:nvSpPr>
        <p:spPr>
          <a:xfrm>
            <a:off x="395536" y="2924944"/>
            <a:ext cx="2725960" cy="830997"/>
          </a:xfrm>
          <a:prstGeom prst="rect">
            <a:avLst/>
          </a:prstGeom>
        </p:spPr>
        <p:txBody>
          <a:bodyPr wrap="square">
            <a:spAutoFit/>
          </a:bodyPr>
          <a:lstStyle/>
          <a:p>
            <a:pPr algn="just"/>
            <a:r>
              <a:rPr lang="en-US" altLang="ko-KR" sz="1200" dirty="0" smtClean="0"/>
              <a:t>(a) R9 protocol: protocol between MS and </a:t>
            </a:r>
            <a:r>
              <a:rPr lang="en-US" altLang="ko-KR" sz="1200" dirty="0" err="1" smtClean="0"/>
              <a:t>WiMAX</a:t>
            </a:r>
            <a:r>
              <a:rPr lang="en-US" altLang="ko-KR" sz="1200" dirty="0" smtClean="0"/>
              <a:t> SFF for </a:t>
            </a:r>
            <a:r>
              <a:rPr lang="en-US" altLang="ko-KR" sz="1200" dirty="0"/>
              <a:t>Interworking between </a:t>
            </a:r>
            <a:r>
              <a:rPr lang="en-US" altLang="ko-KR" sz="1200" dirty="0" smtClean="0"/>
              <a:t>Non-</a:t>
            </a:r>
            <a:r>
              <a:rPr lang="en-US" altLang="ko-KR" sz="1200" dirty="0" err="1" smtClean="0"/>
              <a:t>WiMAX</a:t>
            </a:r>
            <a:r>
              <a:rPr lang="en-US" altLang="ko-KR" sz="1200" i="1" dirty="0" smtClean="0"/>
              <a:t> </a:t>
            </a:r>
            <a:r>
              <a:rPr lang="en-US" altLang="ko-KR" sz="1200" dirty="0"/>
              <a:t>and </a:t>
            </a:r>
            <a:r>
              <a:rPr lang="en-US" altLang="ko-KR" sz="1200" dirty="0" err="1" smtClean="0"/>
              <a:t>WiMAX</a:t>
            </a:r>
            <a:r>
              <a:rPr lang="en-US" altLang="ko-KR" sz="1200" i="1" dirty="0" smtClean="0"/>
              <a:t> </a:t>
            </a:r>
            <a:r>
              <a:rPr lang="en-US" altLang="ko-KR" sz="1200" dirty="0"/>
              <a:t>Access Networks </a:t>
            </a:r>
            <a:endParaRPr lang="ko-KR" altLang="en-US" sz="1200" dirty="0"/>
          </a:p>
        </p:txBody>
      </p:sp>
      <p:sp>
        <p:nvSpPr>
          <p:cNvPr id="12"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5</a:t>
            </a:fld>
            <a:endParaRPr lang="en-US" altLang="ja-JP">
              <a:solidFill>
                <a:srgbClr val="000000"/>
              </a:solidFill>
            </a:endParaRPr>
          </a:p>
        </p:txBody>
      </p:sp>
      <p:sp>
        <p:nvSpPr>
          <p:cNvPr id="15" name="직사각형 14"/>
          <p:cNvSpPr/>
          <p:nvPr/>
        </p:nvSpPr>
        <p:spPr>
          <a:xfrm>
            <a:off x="3347864" y="2900485"/>
            <a:ext cx="2664296" cy="646331"/>
          </a:xfrm>
          <a:prstGeom prst="rect">
            <a:avLst/>
          </a:prstGeom>
        </p:spPr>
        <p:txBody>
          <a:bodyPr wrap="square">
            <a:spAutoFit/>
          </a:bodyPr>
          <a:lstStyle/>
          <a:p>
            <a:pPr algn="ctr"/>
            <a:r>
              <a:rPr lang="en-US" altLang="ko-KR" sz="1200" dirty="0" smtClean="0"/>
              <a:t>(b) Rx </a:t>
            </a:r>
            <a:r>
              <a:rPr lang="en-US" altLang="ko-KR" sz="1200" dirty="0"/>
              <a:t>protocol: protocol between MS and </a:t>
            </a:r>
            <a:r>
              <a:rPr lang="en-US" altLang="ko-KR" sz="1200" dirty="0" err="1"/>
              <a:t>WiMAX</a:t>
            </a:r>
            <a:r>
              <a:rPr lang="en-US" altLang="ko-KR" sz="1200" dirty="0"/>
              <a:t> SFF </a:t>
            </a:r>
            <a:r>
              <a:rPr lang="en-US" altLang="ko-KR" sz="1200" dirty="0" smtClean="0"/>
              <a:t>for Wi-Fi </a:t>
            </a:r>
            <a:r>
              <a:rPr lang="en-US" altLang="ko-KR" sz="1200" dirty="0"/>
              <a:t>– </a:t>
            </a:r>
            <a:r>
              <a:rPr lang="en-US" altLang="ko-KR" sz="1200" dirty="0" err="1" smtClean="0"/>
              <a:t>WiMAX</a:t>
            </a:r>
            <a:r>
              <a:rPr lang="en-US" altLang="ko-KR" sz="1200" i="1" dirty="0" smtClean="0"/>
              <a:t> </a:t>
            </a:r>
            <a:r>
              <a:rPr lang="en-US" altLang="ko-KR" sz="1200" dirty="0"/>
              <a:t>Interworking </a:t>
            </a:r>
            <a:endParaRPr lang="ko-KR" altLang="en-US" sz="1200" dirty="0"/>
          </a:p>
        </p:txBody>
      </p:sp>
      <p:sp>
        <p:nvSpPr>
          <p:cNvPr id="16" name="직사각형 15"/>
          <p:cNvSpPr/>
          <p:nvPr/>
        </p:nvSpPr>
        <p:spPr>
          <a:xfrm>
            <a:off x="6300192" y="2924944"/>
            <a:ext cx="2758344" cy="646331"/>
          </a:xfrm>
          <a:prstGeom prst="rect">
            <a:avLst/>
          </a:prstGeom>
        </p:spPr>
        <p:txBody>
          <a:bodyPr wrap="square">
            <a:spAutoFit/>
          </a:bodyPr>
          <a:lstStyle/>
          <a:p>
            <a:pPr algn="ctr"/>
            <a:r>
              <a:rPr lang="en-US" altLang="ko-KR" sz="1200" dirty="0" smtClean="0"/>
              <a:t>(c</a:t>
            </a:r>
            <a:r>
              <a:rPr lang="en-US" altLang="ko-KR" sz="1200" dirty="0"/>
              <a:t>) </a:t>
            </a:r>
            <a:r>
              <a:rPr lang="en-US" altLang="ko-KR" sz="1200" smtClean="0"/>
              <a:t>Ry </a:t>
            </a:r>
            <a:r>
              <a:rPr lang="en-US" altLang="ko-KR" sz="1200" dirty="0"/>
              <a:t>protocol: protocol between MS and </a:t>
            </a:r>
            <a:r>
              <a:rPr lang="en-US" altLang="ko-KR" sz="1200" dirty="0" err="1" smtClean="0"/>
              <a:t>WiFi</a:t>
            </a:r>
            <a:r>
              <a:rPr lang="en-US" altLang="ko-KR" sz="1200" dirty="0" smtClean="0"/>
              <a:t> </a:t>
            </a:r>
            <a:r>
              <a:rPr lang="en-US" altLang="ko-KR" sz="1200" dirty="0"/>
              <a:t>SFF for Wi-Fi – </a:t>
            </a:r>
            <a:r>
              <a:rPr lang="en-US" altLang="ko-KR" sz="1200" dirty="0" err="1"/>
              <a:t>WiMAX</a:t>
            </a:r>
            <a:r>
              <a:rPr lang="en-US" altLang="ko-KR" sz="1200" i="1" dirty="0"/>
              <a:t> </a:t>
            </a:r>
            <a:r>
              <a:rPr lang="en-US" altLang="ko-KR" sz="1200" dirty="0"/>
              <a:t>Interworking </a:t>
            </a:r>
            <a:endParaRPr lang="ko-KR" altLang="en-US" sz="1200" dirty="0"/>
          </a:p>
        </p:txBody>
      </p:sp>
      <p:graphicFrame>
        <p:nvGraphicFramePr>
          <p:cNvPr id="11" name="내용 개체 틀 3"/>
          <p:cNvGraphicFramePr>
            <a:graphicFrameLocks noGrp="1"/>
          </p:cNvGraphicFramePr>
          <p:nvPr>
            <p:ph idx="1"/>
            <p:extLst>
              <p:ext uri="{D42A27DB-BD31-4B8C-83A1-F6EECF244321}">
                <p14:modId xmlns:p14="http://schemas.microsoft.com/office/powerpoint/2010/main" val="1971134728"/>
              </p:ext>
            </p:extLst>
          </p:nvPr>
        </p:nvGraphicFramePr>
        <p:xfrm>
          <a:off x="467545" y="1340768"/>
          <a:ext cx="2664295" cy="1418456"/>
        </p:xfrm>
        <a:graphic>
          <a:graphicData uri="http://schemas.openxmlformats.org/drawingml/2006/table">
            <a:tbl>
              <a:tblPr firstRow="1" bandRow="1">
                <a:tableStyleId>{5940675A-B579-460E-94D1-54222C63F5DA}</a:tableStyleId>
              </a:tblPr>
              <a:tblGrid>
                <a:gridCol w="1440160"/>
                <a:gridCol w="57606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(5bits)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dirty="0" smtClean="0">
                          <a:effectLst/>
                          <a:latin typeface="+mn-lt"/>
                          <a:ea typeface="+mn-ea"/>
                        </a:rPr>
                        <a:t>802.16</a:t>
                      </a:r>
                      <a:r>
                        <a:rPr lang="en-US" altLang="ko-KR" sz="1200" baseline="0" dirty="0" smtClean="0">
                          <a:effectLst/>
                          <a:latin typeface="+mn-lt"/>
                          <a:ea typeface="+mn-ea"/>
                        </a:rPr>
                        <a:t> MAC PDU/R9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7" name="내용 개체 틀 3"/>
          <p:cNvGraphicFramePr>
            <a:graphicFrameLocks/>
          </p:cNvGraphicFramePr>
          <p:nvPr>
            <p:extLst>
              <p:ext uri="{D42A27DB-BD31-4B8C-83A1-F6EECF244321}">
                <p14:modId xmlns:p14="http://schemas.microsoft.com/office/powerpoint/2010/main" val="3202550312"/>
              </p:ext>
            </p:extLst>
          </p:nvPr>
        </p:nvGraphicFramePr>
        <p:xfrm>
          <a:off x="3347865" y="1340768"/>
          <a:ext cx="2736302" cy="1418456"/>
        </p:xfrm>
        <a:graphic>
          <a:graphicData uri="http://schemas.openxmlformats.org/drawingml/2006/table">
            <a:tbl>
              <a:tblPr firstRow="1" bandRow="1">
                <a:tableStyleId>{5940675A-B579-460E-94D1-54222C63F5DA}</a:tableStyleId>
              </a:tblPr>
              <a:tblGrid>
                <a:gridCol w="1479083"/>
                <a:gridCol w="591633"/>
                <a:gridCol w="665586"/>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(5bits)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altLang="ko-KR"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B </a:t>
                      </a:r>
                    </a:p>
                    <a:p>
                      <a:pPr marL="0" algn="ctr" defTabSz="914400" rtl="0" eaLnBrk="1" latinLnBrk="0" hangingPunct="1">
                        <a:lnSpc>
                          <a:spcPts val="0"/>
                        </a:lnSpc>
                        <a:spcBef>
                          <a:spcPts val="1200"/>
                        </a:spcBef>
                        <a:spcAft>
                          <a:spcPts val="300"/>
                        </a:spcAft>
                      </a:pPr>
                      <a:r>
                        <a:rPr lang="en-US" altLang="ko-KR"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3">
                  <a:txBody>
                    <a:bodyPr/>
                    <a:lstStyle/>
                    <a:p>
                      <a:pPr algn="ctr">
                        <a:spcBef>
                          <a:spcPts val="1200"/>
                        </a:spcBef>
                        <a:spcAft>
                          <a:spcPts val="300"/>
                        </a:spcAft>
                      </a:pPr>
                      <a:r>
                        <a:rPr lang="en-US" sz="1200" dirty="0" smtClean="0">
                          <a:effectLst/>
                        </a:rPr>
                        <a:t>MSID </a:t>
                      </a:r>
                      <a:r>
                        <a:rPr lang="en-US" sz="1200" dirty="0">
                          <a:effectLst/>
                        </a:rPr>
                        <a:t>(6 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sz="1200" dirty="0" smtClean="0">
                          <a:effectLst/>
                        </a:rPr>
                        <a:t>BSID </a:t>
                      </a:r>
                      <a:r>
                        <a:rPr lang="en-US" sz="1200" dirty="0">
                          <a:effectLst/>
                        </a:rPr>
                        <a:t>(6bytes)</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r h="304800">
                <a:tc gridSpan="3">
                  <a:txBody>
                    <a:bodyPr/>
                    <a:lstStyle/>
                    <a:p>
                      <a:pPr algn="ctr">
                        <a:spcBef>
                          <a:spcPts val="1200"/>
                        </a:spcBef>
                        <a:spcAft>
                          <a:spcPts val="300"/>
                        </a:spcAft>
                      </a:pPr>
                      <a:r>
                        <a:rPr lang="en-US" altLang="ko-KR" sz="1200" smtClean="0">
                          <a:effectLst/>
                          <a:latin typeface="+mn-lt"/>
                          <a:ea typeface="+mn-ea"/>
                        </a:rPr>
                        <a:t>802.16</a:t>
                      </a:r>
                      <a:r>
                        <a:rPr lang="en-US" altLang="ko-KR" sz="1200" baseline="0" smtClean="0">
                          <a:effectLst/>
                          <a:latin typeface="+mn-lt"/>
                          <a:ea typeface="+mn-ea"/>
                        </a:rPr>
                        <a:t>MAC </a:t>
                      </a:r>
                      <a:r>
                        <a:rPr lang="en-US" altLang="ko-KR" sz="1200" baseline="0" dirty="0" smtClean="0">
                          <a:effectLst/>
                          <a:latin typeface="+mn-lt"/>
                          <a:ea typeface="+mn-ea"/>
                        </a:rPr>
                        <a:t>PDU/Rx Control Message</a:t>
                      </a:r>
                      <a:endParaRPr lang="ko-KR" sz="12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graphicFrame>
        <p:nvGraphicFramePr>
          <p:cNvPr id="18" name="내용 개체 틀 3"/>
          <p:cNvGraphicFramePr>
            <a:graphicFrameLocks/>
          </p:cNvGraphicFramePr>
          <p:nvPr>
            <p:extLst>
              <p:ext uri="{D42A27DB-BD31-4B8C-83A1-F6EECF244321}">
                <p14:modId xmlns:p14="http://schemas.microsoft.com/office/powerpoint/2010/main" val="3829916810"/>
              </p:ext>
            </p:extLst>
          </p:nvPr>
        </p:nvGraphicFramePr>
        <p:xfrm>
          <a:off x="6300192" y="1340768"/>
          <a:ext cx="2664295" cy="808856"/>
        </p:xfrm>
        <a:graphic>
          <a:graphicData uri="http://schemas.openxmlformats.org/drawingml/2006/table">
            <a:tbl>
              <a:tblPr firstRow="1" bandRow="1">
                <a:tableStyleId>{5940675A-B579-460E-94D1-54222C63F5DA}</a:tableStyleId>
              </a:tblPr>
              <a:tblGrid>
                <a:gridCol w="2016224"/>
                <a:gridCol w="648071"/>
              </a:tblGrid>
              <a:tr h="504056">
                <a:tc>
                  <a:txBody>
                    <a:bodyPr/>
                    <a:lstStyle/>
                    <a:p>
                      <a:pPr algn="ctr">
                        <a:lnSpc>
                          <a:spcPts val="0"/>
                        </a:lnSpc>
                        <a:spcBef>
                          <a:spcPts val="1200"/>
                        </a:spcBef>
                        <a:spcAft>
                          <a:spcPts val="300"/>
                        </a:spcAft>
                      </a:pPr>
                      <a:endParaRPr lang="en-US" sz="1200" dirty="0" smtClean="0">
                        <a:effectLst/>
                      </a:endParaRPr>
                    </a:p>
                    <a:p>
                      <a:pPr algn="ctr">
                        <a:lnSpc>
                          <a:spcPts val="0"/>
                        </a:lnSpc>
                        <a:spcBef>
                          <a:spcPts val="1200"/>
                        </a:spcBef>
                        <a:spcAft>
                          <a:spcPts val="300"/>
                        </a:spcAft>
                      </a:pPr>
                      <a:r>
                        <a:rPr lang="en-US" sz="1200" dirty="0" smtClean="0">
                          <a:effectLst/>
                        </a:rPr>
                        <a:t>Reserved </a:t>
                      </a:r>
                    </a:p>
                    <a:p>
                      <a:pPr algn="ctr">
                        <a:lnSpc>
                          <a:spcPts val="0"/>
                        </a:lnSpc>
                        <a:spcBef>
                          <a:spcPts val="1200"/>
                        </a:spcBef>
                        <a:spcAft>
                          <a:spcPts val="300"/>
                        </a:spcAft>
                      </a:pPr>
                      <a:r>
                        <a:rPr lang="en-US" sz="1200" dirty="0" smtClean="0">
                          <a:effectLst/>
                        </a:rPr>
                        <a:t>(5bits)</a:t>
                      </a:r>
                      <a:endParaRPr lang="ko-KR" sz="1200" dirty="0">
                        <a:effectLst/>
                        <a:latin typeface="Times New Roman"/>
                        <a:ea typeface="PMingLiU"/>
                      </a:endParaRPr>
                    </a:p>
                  </a:txBody>
                  <a:tcPr/>
                </a:tc>
                <a:tc>
                  <a:txBody>
                    <a:bodyPr/>
                    <a:lstStyle/>
                    <a:p>
                      <a:pPr marL="0" algn="ctr" defTabSz="914400" rtl="0" eaLnBrk="1" latinLnBrk="0" hangingPunct="1">
                        <a:lnSpc>
                          <a:spcPts val="0"/>
                        </a:lnSpc>
                        <a:spcBef>
                          <a:spcPts val="1200"/>
                        </a:spcBef>
                        <a:spcAft>
                          <a:spcPts val="300"/>
                        </a:spcAft>
                      </a:pPr>
                      <a:endParaRPr lang="en-US" sz="1200" kern="1200" dirty="0" smtClean="0">
                        <a:solidFill>
                          <a:schemeClr val="tx1"/>
                        </a:solidFill>
                        <a:effectLst/>
                        <a:latin typeface="+mn-lt"/>
                        <a:ea typeface="+mn-ea"/>
                        <a:cs typeface="+mn-cs"/>
                      </a:endParaRP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MTI </a:t>
                      </a:r>
                    </a:p>
                    <a:p>
                      <a:pPr marL="0" algn="ctr" defTabSz="914400" rtl="0" eaLnBrk="1" latinLnBrk="0" hangingPunct="1">
                        <a:lnSpc>
                          <a:spcPts val="0"/>
                        </a:lnSpc>
                        <a:spcBef>
                          <a:spcPts val="1200"/>
                        </a:spcBef>
                        <a:spcAft>
                          <a:spcPts val="300"/>
                        </a:spcAft>
                      </a:pPr>
                      <a:r>
                        <a:rPr lang="en-US" sz="1200" kern="1200" dirty="0" smtClean="0">
                          <a:solidFill>
                            <a:schemeClr val="tx1"/>
                          </a:solidFill>
                          <a:effectLst/>
                          <a:latin typeface="+mn-lt"/>
                          <a:ea typeface="+mn-ea"/>
                          <a:cs typeface="+mn-cs"/>
                        </a:rPr>
                        <a:t>(1bits)</a:t>
                      </a:r>
                      <a:endParaRPr lang="ko-KR" sz="1200" kern="1200" dirty="0">
                        <a:solidFill>
                          <a:schemeClr val="tx1"/>
                        </a:solidFill>
                        <a:effectLst/>
                        <a:latin typeface="+mn-lt"/>
                        <a:ea typeface="+mn-ea"/>
                        <a:cs typeface="+mn-cs"/>
                      </a:endParaRPr>
                    </a:p>
                  </a:txBody>
                  <a:tcPr/>
                </a:tc>
              </a:tr>
              <a:tr h="304800">
                <a:tc gridSpan="2">
                  <a:txBody>
                    <a:bodyPr/>
                    <a:lstStyle/>
                    <a:p>
                      <a:pPr algn="ctr">
                        <a:spcBef>
                          <a:spcPts val="1200"/>
                        </a:spcBef>
                        <a:spcAft>
                          <a:spcPts val="300"/>
                        </a:spcAft>
                      </a:pPr>
                      <a:r>
                        <a:rPr lang="en-US" altLang="ko-KR" sz="1200" dirty="0" smtClean="0">
                          <a:effectLst/>
                          <a:latin typeface="+mn-lt"/>
                          <a:ea typeface="+mn-ea"/>
                        </a:rPr>
                        <a:t>802.11</a:t>
                      </a:r>
                      <a:r>
                        <a:rPr lang="en-US" altLang="ko-KR" sz="1200" baseline="0" dirty="0" smtClean="0">
                          <a:effectLst/>
                          <a:latin typeface="+mn-lt"/>
                          <a:ea typeface="+mn-ea"/>
                        </a:rPr>
                        <a:t> MAC PDU/</a:t>
                      </a:r>
                      <a:r>
                        <a:rPr lang="en-US" altLang="ko-KR" sz="1200" baseline="0" dirty="0" err="1" smtClean="0">
                          <a:effectLst/>
                          <a:latin typeface="+mn-lt"/>
                          <a:ea typeface="+mn-ea"/>
                        </a:rPr>
                        <a:t>Ry</a:t>
                      </a:r>
                      <a:r>
                        <a:rPr lang="en-US" altLang="ko-KR" sz="1200" baseline="0" dirty="0" smtClean="0">
                          <a:effectLst/>
                          <a:latin typeface="+mn-lt"/>
                          <a:ea typeface="+mn-ea"/>
                        </a:rPr>
                        <a:t> Control Message</a:t>
                      </a:r>
                      <a:endParaRPr lang="ko-KR" sz="1200" dirty="0">
                        <a:effectLst/>
                        <a:latin typeface="Times New Roman"/>
                        <a:ea typeface="PMingLiU"/>
                      </a:endParaRPr>
                    </a:p>
                  </a:txBody>
                  <a:tcPr/>
                </a:tc>
                <a:tc hMerge="1">
                  <a:txBody>
                    <a:bodyPr/>
                    <a:lstStyle/>
                    <a:p>
                      <a:pPr latinLnBrk="1"/>
                      <a:endParaRPr lang="ko-KR" altLang="en-US"/>
                    </a:p>
                  </a:txBody>
                  <a:tcPr/>
                </a:tc>
              </a:tr>
            </a:tbl>
          </a:graphicData>
        </a:graphic>
      </p:graphicFrame>
      <p:graphicFrame>
        <p:nvGraphicFramePr>
          <p:cNvPr id="3" name="표 2"/>
          <p:cNvGraphicFramePr>
            <a:graphicFrameLocks noGrp="1"/>
          </p:cNvGraphicFramePr>
          <p:nvPr>
            <p:extLst>
              <p:ext uri="{D42A27DB-BD31-4B8C-83A1-F6EECF244321}">
                <p14:modId xmlns:p14="http://schemas.microsoft.com/office/powerpoint/2010/main" val="1350512564"/>
              </p:ext>
            </p:extLst>
          </p:nvPr>
        </p:nvGraphicFramePr>
        <p:xfrm>
          <a:off x="611560" y="4005064"/>
          <a:ext cx="7992888" cy="2234978"/>
        </p:xfrm>
        <a:graphic>
          <a:graphicData uri="http://schemas.openxmlformats.org/drawingml/2006/table">
            <a:tbl>
              <a:tblPr firstRow="1" firstCol="1" bandRow="1">
                <a:tableStyleId>{5940675A-B579-460E-94D1-54222C63F5DA}</a:tableStyleId>
              </a:tblPr>
              <a:tblGrid>
                <a:gridCol w="1728192"/>
                <a:gridCol w="6264696"/>
              </a:tblGrid>
              <a:tr h="223558">
                <a:tc>
                  <a:txBody>
                    <a:bodyPr/>
                    <a:lstStyle/>
                    <a:p>
                      <a:pPr algn="just" latinLnBrk="1">
                        <a:spcBef>
                          <a:spcPts val="1200"/>
                        </a:spcBef>
                        <a:spcAft>
                          <a:spcPts val="0"/>
                        </a:spcAft>
                      </a:pPr>
                      <a:r>
                        <a:rPr lang="en-US" sz="1200" kern="1200" dirty="0" smtClean="0">
                          <a:effectLst/>
                        </a:rPr>
                        <a:t>B</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smtClean="0">
                          <a:effectLst/>
                        </a:rPr>
                        <a:t>indicates if the BSID field will be included in this message. “0” indicates that the BS ID is omitted in the message and “1” indicates BS ID is included.</a:t>
                      </a:r>
                      <a:endParaRPr lang="ko-KR" sz="1400" dirty="0">
                        <a:effectLst/>
                        <a:latin typeface="Times New Roman"/>
                        <a:ea typeface="PMingLiU"/>
                      </a:endParaRPr>
                    </a:p>
                  </a:txBody>
                  <a:tcPr marL="78903" marR="78903" marT="39451" marB="39451"/>
                </a:tc>
              </a:tr>
              <a:tr h="512869">
                <a:tc>
                  <a:txBody>
                    <a:bodyPr/>
                    <a:lstStyle/>
                    <a:p>
                      <a:pPr algn="just" latinLnBrk="1">
                        <a:spcBef>
                          <a:spcPts val="1200"/>
                        </a:spcBef>
                        <a:spcAft>
                          <a:spcPts val="0"/>
                        </a:spcAft>
                      </a:pPr>
                      <a:r>
                        <a:rPr lang="en-US" sz="1200" kern="1200" dirty="0">
                          <a:effectLst/>
                        </a:rPr>
                        <a:t>MTI </a:t>
                      </a:r>
                      <a:r>
                        <a:rPr lang="en-US" sz="1200" kern="1200" dirty="0" smtClean="0">
                          <a:effectLst/>
                        </a:rPr>
                        <a:t>(Message Type Indicator)</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smtClean="0">
                          <a:effectLst/>
                        </a:rPr>
                        <a:t>This bit indicates the type of message.”0” indicates it is Interworking Control Message (for R9,</a:t>
                      </a:r>
                      <a:r>
                        <a:rPr lang="en-US" sz="1200" kern="1200" baseline="0" dirty="0" smtClean="0">
                          <a:effectLst/>
                        </a:rPr>
                        <a:t> Rx, or </a:t>
                      </a:r>
                      <a:r>
                        <a:rPr lang="en-US" sz="1200" kern="1200" baseline="0" dirty="0" err="1" smtClean="0">
                          <a:effectLst/>
                        </a:rPr>
                        <a:t>Ry</a:t>
                      </a:r>
                      <a:r>
                        <a:rPr lang="en-US" sz="1200" kern="1200" baseline="0" dirty="0" smtClean="0">
                          <a:effectLst/>
                        </a:rPr>
                        <a:t>)</a:t>
                      </a:r>
                      <a:r>
                        <a:rPr lang="en-US" sz="1200" kern="1200" dirty="0" smtClean="0">
                          <a:effectLst/>
                        </a:rPr>
                        <a:t>, “1”  indicates Encapsulated L2</a:t>
                      </a:r>
                      <a:r>
                        <a:rPr lang="en-US" sz="1200" kern="1200" baseline="0" dirty="0" smtClean="0">
                          <a:effectLst/>
                        </a:rPr>
                        <a:t> message</a:t>
                      </a:r>
                      <a:r>
                        <a:rPr lang="en-US" sz="1200" kern="1200" dirty="0" smtClean="0">
                          <a:effectLst/>
                        </a:rPr>
                        <a:t>.</a:t>
                      </a:r>
                      <a:endParaRPr lang="ko-KR" sz="1200" dirty="0">
                        <a:effectLst/>
                        <a:latin typeface="Times New Roman"/>
                        <a:cs typeface="Times New Roman"/>
                      </a:endParaRPr>
                    </a:p>
                  </a:txBody>
                  <a:tcPr marL="78903" marR="78903" marT="39451" marB="39451"/>
                </a:tc>
              </a:tr>
              <a:tr h="467025">
                <a:tc>
                  <a:txBody>
                    <a:bodyPr/>
                    <a:lstStyle/>
                    <a:p>
                      <a:pPr marL="0" algn="just" defTabSz="914400" rtl="0" eaLnBrk="1" latinLnBrk="1" hangingPunct="1">
                        <a:lnSpc>
                          <a:spcPts val="1110"/>
                        </a:lnSpc>
                        <a:spcBef>
                          <a:spcPts val="1200"/>
                        </a:spcBef>
                        <a:spcAft>
                          <a:spcPts val="0"/>
                        </a:spcAft>
                      </a:pPr>
                      <a:r>
                        <a:rPr lang="en-US" altLang="ko-KR" sz="1200" kern="1200" dirty="0" smtClean="0">
                          <a:solidFill>
                            <a:schemeClr val="tx1"/>
                          </a:solidFill>
                          <a:effectLst/>
                          <a:latin typeface="+mn-lt"/>
                          <a:ea typeface="+mn-ea"/>
                          <a:cs typeface="+mn-cs"/>
                        </a:rPr>
                        <a:t>MSID</a:t>
                      </a:r>
                      <a:endParaRPr lang="ko-KR" sz="1200" kern="1200" dirty="0">
                        <a:solidFill>
                          <a:schemeClr val="tx1"/>
                        </a:solidFill>
                        <a:effectLst/>
                        <a:latin typeface="+mn-lt"/>
                        <a:ea typeface="+mn-ea"/>
                        <a:cs typeface="+mn-cs"/>
                      </a:endParaRPr>
                    </a:p>
                  </a:txBody>
                  <a:tcPr marL="78903" marR="78903" marT="39451" marB="39451"/>
                </a:tc>
                <a:tc>
                  <a:txBody>
                    <a:bodyPr/>
                    <a:lstStyle/>
                    <a:p>
                      <a:pPr algn="just" latinLnBrk="1">
                        <a:lnSpc>
                          <a:spcPts val="1110"/>
                        </a:lnSpc>
                        <a:spcBef>
                          <a:spcPts val="1200"/>
                        </a:spcBef>
                        <a:spcAft>
                          <a:spcPts val="0"/>
                        </a:spcAft>
                      </a:pPr>
                      <a:r>
                        <a:rPr lang="en-US" sz="1200" kern="1200" dirty="0" smtClean="0">
                          <a:effectLst/>
                        </a:rPr>
                        <a:t>This is set to the 6-byte MAC address of MS the message pertains to. For transactions not related to  any specific MS, all bits shall be set to zero.</a:t>
                      </a:r>
                      <a:endParaRPr lang="ko-KR" sz="1200" dirty="0">
                        <a:effectLst/>
                        <a:latin typeface="Times New Roman"/>
                        <a:cs typeface="Times New Roman"/>
                      </a:endParaRPr>
                    </a:p>
                  </a:txBody>
                  <a:tcPr marL="78903" marR="78903" marT="39451" marB="39451"/>
                </a:tc>
              </a:tr>
              <a:tr h="262135">
                <a:tc>
                  <a:txBody>
                    <a:bodyPr/>
                    <a:lstStyle/>
                    <a:p>
                      <a:pPr marL="0" algn="just" defTabSz="914400" rtl="0" eaLnBrk="1" latinLnBrk="1" hangingPunct="1">
                        <a:spcBef>
                          <a:spcPts val="1200"/>
                        </a:spcBef>
                        <a:spcAft>
                          <a:spcPts val="0"/>
                        </a:spcAft>
                      </a:pPr>
                      <a:r>
                        <a:rPr lang="en-US" altLang="ko-KR" sz="1200" kern="1200" dirty="0" smtClean="0">
                          <a:solidFill>
                            <a:schemeClr val="tx1"/>
                          </a:solidFill>
                          <a:effectLst/>
                          <a:latin typeface="+mn-lt"/>
                          <a:ea typeface="+mn-ea"/>
                          <a:cs typeface="+mn-cs"/>
                        </a:rPr>
                        <a:t>BSID</a:t>
                      </a:r>
                      <a:endParaRPr lang="ko-KR" sz="1200" kern="1200" dirty="0">
                        <a:solidFill>
                          <a:schemeClr val="tx1"/>
                        </a:solidFill>
                        <a:effectLst/>
                        <a:latin typeface="+mn-lt"/>
                        <a:ea typeface="+mn-ea"/>
                        <a:cs typeface="+mn-cs"/>
                      </a:endParaRPr>
                    </a:p>
                  </a:txBody>
                  <a:tcPr marL="78903" marR="78903" marT="39451" marB="39451"/>
                </a:tc>
                <a:tc>
                  <a:txBody>
                    <a:bodyPr/>
                    <a:lstStyle/>
                    <a:p>
                      <a:pPr latinLnBrk="1">
                        <a:spcAft>
                          <a:spcPts val="0"/>
                        </a:spcAft>
                      </a:pPr>
                      <a:r>
                        <a:rPr lang="en-US" sz="1200" kern="1200" dirty="0" smtClean="0">
                          <a:effectLst/>
                        </a:rPr>
                        <a:t>For MS to </a:t>
                      </a:r>
                      <a:r>
                        <a:rPr lang="en-US" sz="1200" kern="1200" dirty="0" err="1" smtClean="0">
                          <a:effectLst/>
                        </a:rPr>
                        <a:t>WiMAX</a:t>
                      </a:r>
                      <a:r>
                        <a:rPr lang="en-US" sz="1200" kern="1200" dirty="0" smtClean="0">
                          <a:effectLst/>
                        </a:rPr>
                        <a:t> SFF direction, BSID is set to the 6-byte Target </a:t>
                      </a:r>
                      <a:r>
                        <a:rPr lang="en-US" sz="1200" kern="1200" dirty="0" err="1" smtClean="0">
                          <a:effectLst/>
                        </a:rPr>
                        <a:t>WiMAX</a:t>
                      </a:r>
                      <a:r>
                        <a:rPr lang="en-US" sz="1200" kern="1200" dirty="0" smtClean="0">
                          <a:effectLst/>
                        </a:rPr>
                        <a:t> BS identity from MS to  </a:t>
                      </a:r>
                      <a:r>
                        <a:rPr lang="en-US" sz="1200" kern="1200" dirty="0" err="1" smtClean="0">
                          <a:effectLst/>
                        </a:rPr>
                        <a:t>WiMAX</a:t>
                      </a:r>
                      <a:r>
                        <a:rPr lang="en-US" sz="1200" kern="1200" dirty="0" smtClean="0">
                          <a:effectLst/>
                        </a:rPr>
                        <a:t> SFF. For </a:t>
                      </a:r>
                      <a:r>
                        <a:rPr lang="en-US" sz="1200" kern="1200" dirty="0" err="1" smtClean="0">
                          <a:effectLst/>
                        </a:rPr>
                        <a:t>WiMAX</a:t>
                      </a:r>
                      <a:r>
                        <a:rPr lang="en-US" sz="1200" kern="1200" dirty="0" smtClean="0">
                          <a:effectLst/>
                        </a:rPr>
                        <a:t> SFF to MS direction, BSID is set to pseudo BSID of the </a:t>
                      </a:r>
                      <a:r>
                        <a:rPr lang="en-US" sz="1200" kern="1200" dirty="0" err="1" smtClean="0">
                          <a:effectLst/>
                        </a:rPr>
                        <a:t>WiMAX</a:t>
                      </a:r>
                      <a:r>
                        <a:rPr lang="en-US" sz="1200" kern="1200" dirty="0" smtClean="0">
                          <a:effectLst/>
                        </a:rPr>
                        <a:t> SFF. If the MS has the SFF BSID, the BSID field may be omitted by setting the B bit to “0”. If the BSID is not omitted, then it SHALL  be set to the BSID received from the SFF.</a:t>
                      </a:r>
                      <a:endParaRPr lang="ko-KR" sz="1200" dirty="0">
                        <a:effectLst/>
                        <a:latin typeface="Times New Roman"/>
                        <a:cs typeface="Times New Roman"/>
                      </a:endParaRPr>
                    </a:p>
                  </a:txBody>
                  <a:tcPr marL="78903" marR="78903" marT="39451" marB="39451"/>
                </a:tc>
              </a:tr>
            </a:tbl>
          </a:graphicData>
        </a:graphic>
      </p:graphicFrame>
    </p:spTree>
    <p:extLst>
      <p:ext uri="{BB962C8B-B14F-4D97-AF65-F5344CB8AC3E}">
        <p14:creationId xmlns:p14="http://schemas.microsoft.com/office/powerpoint/2010/main" val="2111511433"/>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a:bodyPr>
          <a:lstStyle/>
          <a:p>
            <a:r>
              <a:rPr lang="en-US" altLang="ko-KR" sz="3200" dirty="0" smtClean="0"/>
              <a:t>Requirements for IEEE 802.21c Protocol</a:t>
            </a:r>
            <a:endParaRPr lang="ko-KR" altLang="en-US" sz="3200" dirty="0"/>
          </a:p>
        </p:txBody>
      </p:sp>
      <p:sp>
        <p:nvSpPr>
          <p:cNvPr id="3" name="내용 개체 틀 2"/>
          <p:cNvSpPr>
            <a:spLocks noGrp="1"/>
          </p:cNvSpPr>
          <p:nvPr>
            <p:ph idx="1"/>
          </p:nvPr>
        </p:nvSpPr>
        <p:spPr/>
        <p:txBody>
          <a:bodyPr>
            <a:normAutofit/>
          </a:bodyPr>
          <a:lstStyle/>
          <a:p>
            <a:pPr algn="just"/>
            <a:r>
              <a:rPr lang="en-US" altLang="ko-KR" dirty="0" smtClean="0"/>
              <a:t>Simplified protocol header is needed</a:t>
            </a:r>
          </a:p>
          <a:p>
            <a:pPr lvl="1" algn="just"/>
            <a:r>
              <a:rPr lang="en-US" altLang="ko-KR" dirty="0" smtClean="0"/>
              <a:t>IEEE 802.21c protocol is positioned on top of the TCP/IP protocol</a:t>
            </a:r>
          </a:p>
          <a:p>
            <a:pPr lvl="1" algn="just"/>
            <a:endParaRPr lang="en-US" altLang="ko-KR" dirty="0" smtClean="0"/>
          </a:p>
          <a:p>
            <a:pPr algn="just"/>
            <a:r>
              <a:rPr lang="en-US" altLang="ko-KR" dirty="0" smtClean="0"/>
              <a:t>IEEE </a:t>
            </a:r>
            <a:r>
              <a:rPr lang="en-US" altLang="ko-KR" dirty="0"/>
              <a:t>802.21c protocol </a:t>
            </a:r>
            <a:r>
              <a:rPr lang="en-US" altLang="ko-KR" dirty="0" smtClean="0"/>
              <a:t>shall support interworking protocols (R9, Rx, and </a:t>
            </a:r>
            <a:r>
              <a:rPr lang="en-US" altLang="ko-KR" dirty="0" err="1" smtClean="0"/>
              <a:t>Ry</a:t>
            </a:r>
            <a:r>
              <a:rPr lang="en-US" altLang="ko-KR" dirty="0" smtClean="0"/>
              <a:t>) of </a:t>
            </a:r>
            <a:r>
              <a:rPr lang="en-US" altLang="ko-KR" dirty="0" err="1" smtClean="0"/>
              <a:t>WiMAX</a:t>
            </a:r>
            <a:endParaRPr lang="en-US" altLang="ko-KR" dirty="0" smtClean="0"/>
          </a:p>
          <a:p>
            <a:pPr lvl="1" algn="just"/>
            <a:r>
              <a:rPr lang="en-US" altLang="ko-KR" dirty="0" smtClean="0"/>
              <a:t>Interworking protocols of </a:t>
            </a:r>
            <a:r>
              <a:rPr lang="en-US" altLang="ko-KR" dirty="0" err="1" smtClean="0"/>
              <a:t>WiMAX</a:t>
            </a:r>
            <a:r>
              <a:rPr lang="en-US" altLang="ko-KR" dirty="0" smtClean="0"/>
              <a:t> does not have control message format yet</a:t>
            </a:r>
          </a:p>
          <a:p>
            <a:pPr lvl="1" algn="just"/>
            <a:endParaRPr lang="en-US" altLang="ko-KR" dirty="0"/>
          </a:p>
          <a:p>
            <a:pPr algn="just"/>
            <a:r>
              <a:rPr lang="en-US" altLang="ko-KR" dirty="0" smtClean="0"/>
              <a:t>New IEEE 802.21c protocol should be distinguished from old IEEE 802.21 protocol</a:t>
            </a:r>
            <a:endParaRPr lang="ko-KR" altLang="en-US" dirty="0"/>
          </a:p>
        </p:txBody>
      </p:sp>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6</a:t>
            </a:fld>
            <a:endParaRPr lang="en-US" altLang="ja-JP">
              <a:solidFill>
                <a:srgbClr val="000000"/>
              </a:solidFill>
            </a:endParaRPr>
          </a:p>
        </p:txBody>
      </p:sp>
    </p:spTree>
    <p:extLst>
      <p:ext uri="{BB962C8B-B14F-4D97-AF65-F5344CB8AC3E}">
        <p14:creationId xmlns:p14="http://schemas.microsoft.com/office/powerpoint/2010/main" val="3424406161"/>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Fields from the Old Protocol for the New IEEE 802.21c</a:t>
            </a:r>
            <a:endParaRPr lang="ko-KR" altLang="en-US" dirty="0"/>
          </a:p>
        </p:txBody>
      </p:sp>
      <p:graphicFrame>
        <p:nvGraphicFramePr>
          <p:cNvPr id="5" name="내용 개체 틀 4"/>
          <p:cNvGraphicFramePr>
            <a:graphicFrameLocks noGrp="1"/>
          </p:cNvGraphicFramePr>
          <p:nvPr>
            <p:ph idx="1"/>
            <p:extLst>
              <p:ext uri="{D42A27DB-BD31-4B8C-83A1-F6EECF244321}">
                <p14:modId xmlns:p14="http://schemas.microsoft.com/office/powerpoint/2010/main" val="4273669943"/>
              </p:ext>
            </p:extLst>
          </p:nvPr>
        </p:nvGraphicFramePr>
        <p:xfrm>
          <a:off x="422275" y="1143000"/>
          <a:ext cx="8299450" cy="5181600"/>
        </p:xfrm>
        <a:graphic>
          <a:graphicData uri="http://schemas.openxmlformats.org/drawingml/2006/table">
            <a:tbl>
              <a:tblPr firstRow="1" bandRow="1">
                <a:tableStyleId>{5C22544A-7EE6-4342-B048-85BDC9FD1C3A}</a:tableStyleId>
              </a:tblPr>
              <a:tblGrid>
                <a:gridCol w="1753292"/>
                <a:gridCol w="3050006"/>
                <a:gridCol w="3496152"/>
              </a:tblGrid>
              <a:tr h="370840">
                <a:tc>
                  <a:txBody>
                    <a:bodyPr/>
                    <a:lstStyle/>
                    <a:p>
                      <a:pPr latinLnBrk="1"/>
                      <a:r>
                        <a:rPr lang="en-US" altLang="ko-KR" sz="1400" dirty="0" smtClean="0"/>
                        <a:t>Filed in old header</a:t>
                      </a:r>
                      <a:endParaRPr lang="ko-KR" altLang="en-US" sz="1400" dirty="0"/>
                    </a:p>
                  </a:txBody>
                  <a:tcPr marL="92216" marR="92216"/>
                </a:tc>
                <a:tc>
                  <a:txBody>
                    <a:bodyPr/>
                    <a:lstStyle/>
                    <a:p>
                      <a:pPr latinLnBrk="1"/>
                      <a:r>
                        <a:rPr lang="en-US" altLang="ko-KR" sz="1400" dirty="0" smtClean="0"/>
                        <a:t>Why it needed</a:t>
                      </a:r>
                      <a:r>
                        <a:rPr lang="en-US" altLang="ko-KR" sz="1400" baseline="0" dirty="0" smtClean="0"/>
                        <a:t> in the old header?</a:t>
                      </a:r>
                      <a:endParaRPr lang="ko-KR" altLang="en-US" sz="1400" dirty="0"/>
                    </a:p>
                  </a:txBody>
                  <a:tcPr marL="92216" marR="92216"/>
                </a:tc>
                <a:tc>
                  <a:txBody>
                    <a:bodyPr/>
                    <a:lstStyle/>
                    <a:p>
                      <a:pPr latinLnBrk="1"/>
                      <a:r>
                        <a:rPr lang="en-US" altLang="ko-KR" sz="1400" dirty="0" smtClean="0"/>
                        <a:t>Why is</a:t>
                      </a:r>
                      <a:r>
                        <a:rPr lang="en-US" altLang="ko-KR" sz="1400" baseline="0" dirty="0" smtClean="0"/>
                        <a:t> it kept/not needed in the new header?</a:t>
                      </a:r>
                      <a:endParaRPr lang="ko-KR" altLang="en-US" sz="1400" dirty="0"/>
                    </a:p>
                  </a:txBody>
                  <a:tcPr marL="92216" marR="92216"/>
                </a:tc>
              </a:tr>
              <a:tr h="45720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Version (4)</a:t>
                      </a:r>
                      <a:endParaRPr lang="ko-KR" altLang="en-US" sz="1400" dirty="0" smtClean="0"/>
                    </a:p>
                  </a:txBody>
                  <a:tcPr marL="92216" marR="92216">
                    <a:solidFill>
                      <a:schemeClr val="accent1">
                        <a:lumMod val="20000"/>
                        <a:lumOff val="80000"/>
                      </a:schemeClr>
                    </a:solidFill>
                  </a:tcPr>
                </a:tc>
                <a:tc>
                  <a:txBody>
                    <a:bodyPr/>
                    <a:lstStyle/>
                    <a:p>
                      <a:r>
                        <a:rPr lang="en-US" altLang="ko-KR" sz="1200" u="none" strike="noStrike" kern="1200" baseline="0" dirty="0" smtClean="0"/>
                        <a:t>used to specify the version of MIH protocol used</a:t>
                      </a:r>
                      <a:endParaRPr lang="ko-KR" altLang="en-US" sz="1200" b="0" i="0" u="none" strike="noStrike" kern="1200" baseline="0" dirty="0">
                        <a:solidFill>
                          <a:schemeClr val="tx1"/>
                        </a:solidFill>
                        <a:latin typeface="+mn-lt"/>
                        <a:ea typeface="+mn-ea"/>
                        <a:cs typeface="+mn-cs"/>
                      </a:endParaRPr>
                    </a:p>
                  </a:txBody>
                  <a:tcPr marL="92216" marR="92216">
                    <a:solidFill>
                      <a:schemeClr val="accent1">
                        <a:lumMod val="20000"/>
                        <a:lumOff val="80000"/>
                      </a:schemeClr>
                    </a:solidFill>
                  </a:tcPr>
                </a:tc>
                <a:tc>
                  <a:txBody>
                    <a:bodyPr/>
                    <a:lstStyle/>
                    <a:p>
                      <a:pPr latinLnBrk="1"/>
                      <a:r>
                        <a:rPr lang="en-US" altLang="ko-KR" sz="1200" u="none" strike="noStrike" kern="1200" baseline="0" dirty="0" smtClean="0"/>
                        <a:t>Needed</a:t>
                      </a:r>
                    </a:p>
                    <a:p>
                      <a:pPr latinLnBrk="1"/>
                      <a:r>
                        <a:rPr lang="en-US" altLang="ko-KR" sz="1200" u="none" strike="noStrike" kern="1200" baseline="0" dirty="0" smtClean="0"/>
                        <a:t>To distinguish IEEE 802.21c protocol from old IEEE 802.21 protocol</a:t>
                      </a:r>
                      <a:endParaRPr lang="ko-KR" altLang="en-US" sz="1200" b="0" i="0" u="none" strike="noStrike" kern="1200" baseline="0" dirty="0">
                        <a:solidFill>
                          <a:schemeClr val="tx1"/>
                        </a:solidFill>
                        <a:latin typeface="+mn-lt"/>
                        <a:ea typeface="+mn-ea"/>
                        <a:cs typeface="+mn-cs"/>
                      </a:endParaRPr>
                    </a:p>
                  </a:txBody>
                  <a:tcPr marL="92216" marR="92216">
                    <a:solidFill>
                      <a:schemeClr val="accent1">
                        <a:lumMod val="20000"/>
                        <a:lumOff val="80000"/>
                      </a:schemeClr>
                    </a:solidFill>
                  </a:tcPr>
                </a:tc>
              </a:tr>
              <a:tr h="507112">
                <a:tc>
                  <a:txBody>
                    <a:bodyPr/>
                    <a:lstStyle/>
                    <a:p>
                      <a:pPr latinLnBrk="1"/>
                      <a:r>
                        <a:rPr lang="en-US" altLang="ko-KR" sz="1400" dirty="0" smtClean="0"/>
                        <a:t>SID(4)/</a:t>
                      </a:r>
                    </a:p>
                    <a:p>
                      <a:pPr latinLnBrk="1"/>
                      <a:r>
                        <a:rPr lang="en-US" altLang="ko-KR" sz="1400" dirty="0" err="1" smtClean="0"/>
                        <a:t>Opcode</a:t>
                      </a:r>
                      <a:r>
                        <a:rPr lang="en-US" altLang="ko-KR" sz="1400" dirty="0" smtClean="0"/>
                        <a:t> (2)/</a:t>
                      </a:r>
                    </a:p>
                    <a:p>
                      <a:pPr latinLnBrk="1"/>
                      <a:r>
                        <a:rPr lang="en-US" altLang="ko-KR" sz="1400" dirty="0" smtClean="0"/>
                        <a:t>AID(10)</a:t>
                      </a:r>
                      <a:endParaRPr lang="ko-KR" altLang="en-US" sz="1400" dirty="0"/>
                    </a:p>
                  </a:txBody>
                  <a:tcPr marL="92216" marR="92216"/>
                </a:tc>
                <a:tc>
                  <a:txBody>
                    <a:bodyPr/>
                    <a:lstStyle/>
                    <a:p>
                      <a:pPr latinLnBrk="1"/>
                      <a:r>
                        <a:rPr lang="en-US" altLang="ko-KR" sz="1200" u="none" strike="noStrike" kern="1200" baseline="0" dirty="0" smtClean="0"/>
                        <a:t>Identifies the MIH services, operation, and action</a:t>
                      </a:r>
                      <a:endParaRPr lang="ko-KR" altLang="en-US" sz="1200" dirty="0"/>
                    </a:p>
                  </a:txBody>
                  <a:tcPr marL="92216" marR="92216"/>
                </a:tc>
                <a:tc>
                  <a:txBody>
                    <a:bodyPr/>
                    <a:lstStyle/>
                    <a:p>
                      <a:pPr latinLnBrk="1"/>
                      <a:r>
                        <a:rPr lang="en-US" altLang="ko-KR" sz="1200" dirty="0" smtClean="0"/>
                        <a:t>Needed</a:t>
                      </a:r>
                    </a:p>
                    <a:p>
                      <a:pPr latinLnBrk="1"/>
                      <a:r>
                        <a:rPr lang="en-US" altLang="ko-KR" sz="1200" dirty="0" smtClean="0"/>
                        <a:t>To distinguish</a:t>
                      </a:r>
                      <a:r>
                        <a:rPr lang="en-US" altLang="ko-KR" sz="1200" baseline="0" dirty="0" smtClean="0"/>
                        <a:t> control messages for handover</a:t>
                      </a:r>
                      <a:endParaRPr lang="ko-KR" altLang="en-US" sz="1200" dirty="0"/>
                    </a:p>
                  </a:txBody>
                  <a:tcPr marL="92216" marR="92216"/>
                </a:tc>
              </a:tr>
              <a:tr h="457200">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bg1"/>
                          </a:solidFill>
                        </a:rPr>
                        <a:t>ACK-</a:t>
                      </a:r>
                      <a:r>
                        <a:rPr lang="en-US" altLang="ko-KR" sz="1400" dirty="0" err="1" smtClean="0">
                          <a:solidFill>
                            <a:schemeClr val="bg1"/>
                          </a:solidFill>
                        </a:rPr>
                        <a:t>Req</a:t>
                      </a:r>
                      <a:r>
                        <a:rPr lang="en-US" altLang="ko-KR" sz="1400" dirty="0" smtClean="0">
                          <a:solidFill>
                            <a:schemeClr val="bg1"/>
                          </a:solidFill>
                        </a:rPr>
                        <a:t> (1)/</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solidFill>
                            <a:schemeClr val="bg1"/>
                          </a:solidFill>
                        </a:rPr>
                        <a:t>Ack-Rsp</a:t>
                      </a:r>
                      <a:r>
                        <a:rPr lang="en-US" altLang="ko-KR" sz="1400" dirty="0" smtClean="0">
                          <a:solidFill>
                            <a:schemeClr val="bg1"/>
                          </a:solidFill>
                        </a:rPr>
                        <a:t> (1)/</a:t>
                      </a:r>
                    </a:p>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solidFill>
                            <a:schemeClr val="bg1"/>
                          </a:solidFill>
                        </a:rPr>
                        <a:t>Transaction ID (12)</a:t>
                      </a:r>
                      <a:endParaRPr lang="ko-KR" altLang="en-US" sz="1400" dirty="0" smtClean="0">
                        <a:solidFill>
                          <a:schemeClr val="bg1"/>
                        </a:solidFill>
                      </a:endParaRPr>
                    </a:p>
                  </a:txBody>
                  <a:tcPr marL="92216" marR="92216">
                    <a:solidFill>
                      <a:schemeClr val="tx1">
                        <a:lumMod val="85000"/>
                        <a:lumOff val="15000"/>
                      </a:schemeClr>
                    </a:solidFill>
                  </a:tcPr>
                </a:tc>
                <a:tc>
                  <a:txBody>
                    <a:bodyPr/>
                    <a:lstStyle/>
                    <a:p>
                      <a:r>
                        <a:rPr lang="en-US" altLang="ko-KR" sz="1200" u="none" strike="noStrike" kern="1200" baseline="0" dirty="0" smtClean="0">
                          <a:solidFill>
                            <a:schemeClr val="bg1"/>
                          </a:solidFill>
                        </a:rPr>
                        <a:t>used when the MIH transport used for remote communication does not provide reliable services</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 </a:t>
                      </a:r>
                    </a:p>
                    <a:p>
                      <a:pPr latinLnBrk="1"/>
                      <a:r>
                        <a:rPr lang="en-US" altLang="ko-KR" sz="1200" dirty="0" smtClean="0">
                          <a:solidFill>
                            <a:schemeClr val="bg1"/>
                          </a:solidFill>
                        </a:rPr>
                        <a:t>TCP</a:t>
                      </a:r>
                      <a:r>
                        <a:rPr lang="en-US" altLang="ko-KR" sz="1200" baseline="0" dirty="0" smtClean="0">
                          <a:solidFill>
                            <a:schemeClr val="bg1"/>
                          </a:solidFill>
                        </a:rPr>
                        <a:t> can provide reliable transmission</a:t>
                      </a:r>
                    </a:p>
                    <a:p>
                      <a:pPr marL="285750" indent="-285750" latinLnBrk="1">
                        <a:buFontTx/>
                        <a:buChar char="-"/>
                      </a:pPr>
                      <a:r>
                        <a:rPr lang="en-US" altLang="ko-KR" sz="1200" baseline="0" dirty="0" smtClean="0">
                          <a:solidFill>
                            <a:schemeClr val="bg1"/>
                          </a:solidFill>
                        </a:rPr>
                        <a:t>TCP is a popular protocol for reliable transmission</a:t>
                      </a:r>
                    </a:p>
                    <a:p>
                      <a:pPr marL="285750" indent="-285750" latinLnBrk="1">
                        <a:buFontTx/>
                        <a:buChar char="-"/>
                      </a:pPr>
                      <a:r>
                        <a:rPr lang="en-US" altLang="ko-KR" sz="1200" baseline="0" dirty="0" smtClean="0">
                          <a:solidFill>
                            <a:schemeClr val="bg1"/>
                          </a:solidFill>
                        </a:rPr>
                        <a:t>If the TCP can not be used, the old MIH protocol might be used</a:t>
                      </a:r>
                      <a:endParaRPr lang="ko-KR" altLang="en-US" sz="1200" dirty="0">
                        <a:solidFill>
                          <a:schemeClr val="bg1"/>
                        </a:solidFill>
                      </a:endParaRPr>
                    </a:p>
                  </a:txBody>
                  <a:tcPr marL="92216" marR="92216">
                    <a:solidFill>
                      <a:schemeClr val="tx1">
                        <a:lumMod val="85000"/>
                        <a:lumOff val="15000"/>
                      </a:schemeClr>
                    </a:solidFill>
                  </a:tcPr>
                </a:tc>
              </a:tr>
              <a:tr h="370840">
                <a:tc>
                  <a:txBody>
                    <a:bodyPr/>
                    <a:lstStyle/>
                    <a:p>
                      <a:pPr latinLnBrk="1"/>
                      <a:r>
                        <a:rPr lang="en-US" altLang="ko-KR" sz="1400" dirty="0" smtClean="0">
                          <a:solidFill>
                            <a:schemeClr val="bg1"/>
                          </a:solidFill>
                        </a:rPr>
                        <a:t>UIR (1)</a:t>
                      </a:r>
                      <a:endParaRPr lang="ko-KR" altLang="en-US" sz="1400" dirty="0">
                        <a:solidFill>
                          <a:schemeClr val="bg1"/>
                        </a:solidFill>
                      </a:endParaRPr>
                    </a:p>
                  </a:txBody>
                  <a:tcPr marL="92216" marR="92216">
                    <a:solidFill>
                      <a:schemeClr val="tx1">
                        <a:lumMod val="85000"/>
                        <a:lumOff val="15000"/>
                      </a:schemeClr>
                    </a:solidFill>
                  </a:tcPr>
                </a:tc>
                <a:tc>
                  <a:txBody>
                    <a:bodyPr/>
                    <a:lstStyle/>
                    <a:p>
                      <a:r>
                        <a:rPr lang="en-US" altLang="ko-KR" sz="1200" u="none" strike="noStrike" kern="1200" baseline="0" dirty="0" smtClean="0">
                          <a:solidFill>
                            <a:schemeClr val="bg1"/>
                          </a:solidFill>
                        </a:rPr>
                        <a:t>used by the MIH Information Service to indicate if the protocol message is sent in pre-authentication/pre-association state</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a:t>
                      </a:r>
                    </a:p>
                    <a:p>
                      <a:pPr latinLnBrk="1"/>
                      <a:r>
                        <a:rPr lang="en-US" altLang="ko-KR" sz="1200" dirty="0" smtClean="0">
                          <a:solidFill>
                            <a:schemeClr val="bg1"/>
                          </a:solidFill>
                        </a:rPr>
                        <a:t>The single radio handover protocol is transmitted through</a:t>
                      </a:r>
                      <a:r>
                        <a:rPr lang="en-US" altLang="ko-KR" sz="1200" baseline="0" dirty="0" smtClean="0">
                          <a:solidFill>
                            <a:schemeClr val="bg1"/>
                          </a:solidFill>
                        </a:rPr>
                        <a:t> authenticated source link</a:t>
                      </a:r>
                      <a:endParaRPr lang="ko-KR" altLang="en-US" sz="1200" dirty="0">
                        <a:solidFill>
                          <a:schemeClr val="bg1"/>
                        </a:solidFill>
                      </a:endParaRPr>
                    </a:p>
                  </a:txBody>
                  <a:tcPr marL="92216" marR="92216">
                    <a:solidFill>
                      <a:schemeClr val="tx1">
                        <a:lumMod val="85000"/>
                        <a:lumOff val="15000"/>
                      </a:schemeClr>
                    </a:solidFill>
                  </a:tcPr>
                </a:tc>
              </a:tr>
              <a:tr h="370840">
                <a:tc>
                  <a:txBody>
                    <a:bodyPr/>
                    <a:lstStyle/>
                    <a:p>
                      <a:pPr latinLnBrk="1"/>
                      <a:r>
                        <a:rPr lang="en-US" altLang="ko-KR" sz="1400" dirty="0" smtClean="0">
                          <a:solidFill>
                            <a:schemeClr val="bg1"/>
                          </a:solidFill>
                        </a:rPr>
                        <a:t>M(1)/ FN (1)</a:t>
                      </a:r>
                      <a:endParaRPr lang="ko-KR" altLang="en-US" sz="14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Fragmentation for low</a:t>
                      </a:r>
                      <a:r>
                        <a:rPr lang="en-US" altLang="ko-KR" sz="1200" baseline="0" dirty="0" smtClean="0">
                          <a:solidFill>
                            <a:schemeClr val="bg1"/>
                          </a:solidFill>
                        </a:rPr>
                        <a:t> layer (for L2 layer)</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a:t>
                      </a:r>
                    </a:p>
                    <a:p>
                      <a:pPr latinLnBrk="1"/>
                      <a:r>
                        <a:rPr lang="en-US" altLang="ko-KR" sz="1200" dirty="0" smtClean="0">
                          <a:solidFill>
                            <a:schemeClr val="bg1"/>
                          </a:solidFill>
                        </a:rPr>
                        <a:t>IP can provide fragmentation</a:t>
                      </a:r>
                      <a:endParaRPr lang="ko-KR" altLang="en-US" sz="1200" dirty="0">
                        <a:solidFill>
                          <a:schemeClr val="bg1"/>
                        </a:solidFill>
                      </a:endParaRPr>
                    </a:p>
                  </a:txBody>
                  <a:tcPr marL="92216" marR="92216">
                    <a:solidFill>
                      <a:schemeClr val="tx1">
                        <a:lumMod val="85000"/>
                        <a:lumOff val="15000"/>
                      </a:schemeClr>
                    </a:solidFill>
                  </a:tcPr>
                </a:tc>
              </a:tr>
              <a:tr h="185420">
                <a:tc>
                  <a:txBody>
                    <a:bodyPr/>
                    <a:lstStyle/>
                    <a:p>
                      <a:pPr latinLnBrk="1"/>
                      <a:r>
                        <a:rPr lang="en-US" altLang="ko-KR" sz="1400" dirty="0" smtClean="0">
                          <a:solidFill>
                            <a:schemeClr val="bg1"/>
                          </a:solidFill>
                        </a:rPr>
                        <a:t>Variable payload length (16)</a:t>
                      </a:r>
                      <a:endParaRPr lang="ko-KR" altLang="en-US" sz="14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u="none" strike="noStrike" kern="1200" baseline="0" dirty="0" smtClean="0">
                          <a:solidFill>
                            <a:schemeClr val="bg1"/>
                          </a:solidFill>
                        </a:rPr>
                        <a:t>Indicates the total length of the variable payload</a:t>
                      </a:r>
                      <a:endParaRPr lang="ko-KR" altLang="en-US" sz="1200" dirty="0">
                        <a:solidFill>
                          <a:schemeClr val="bg1"/>
                        </a:solidFill>
                      </a:endParaRPr>
                    </a:p>
                  </a:txBody>
                  <a:tcPr marL="92216" marR="92216">
                    <a:solidFill>
                      <a:schemeClr val="tx1">
                        <a:lumMod val="85000"/>
                        <a:lumOff val="15000"/>
                      </a:schemeClr>
                    </a:solidFill>
                  </a:tcPr>
                </a:tc>
                <a:tc>
                  <a:txBody>
                    <a:bodyPr/>
                    <a:lstStyle/>
                    <a:p>
                      <a:pPr latinLnBrk="1"/>
                      <a:r>
                        <a:rPr lang="en-US" altLang="ko-KR" sz="1200" dirty="0" smtClean="0">
                          <a:solidFill>
                            <a:schemeClr val="bg1"/>
                          </a:solidFill>
                        </a:rPr>
                        <a:t>Not needed</a:t>
                      </a:r>
                    </a:p>
                    <a:p>
                      <a:pPr latinLnBrk="1"/>
                      <a:r>
                        <a:rPr lang="en-US" altLang="ko-KR" sz="1200" dirty="0" smtClean="0">
                          <a:solidFill>
                            <a:schemeClr val="bg1"/>
                          </a:solidFill>
                        </a:rPr>
                        <a:t>Each payload</a:t>
                      </a:r>
                      <a:r>
                        <a:rPr lang="en-US" altLang="ko-KR" sz="1200" baseline="0" dirty="0" smtClean="0">
                          <a:solidFill>
                            <a:schemeClr val="bg1"/>
                          </a:solidFill>
                        </a:rPr>
                        <a:t> has length filed, because the payload uses TLV. Moreover, fragmentation is processed in IP layer, and thus there is no need to have variable payload length</a:t>
                      </a:r>
                      <a:endParaRPr lang="ko-KR" altLang="en-US" sz="1200" dirty="0">
                        <a:solidFill>
                          <a:schemeClr val="bg1"/>
                        </a:solidFill>
                      </a:endParaRPr>
                    </a:p>
                  </a:txBody>
                  <a:tcPr marL="92216" marR="92216">
                    <a:solidFill>
                      <a:schemeClr val="tx1">
                        <a:lumMod val="85000"/>
                        <a:lumOff val="15000"/>
                      </a:schemeClr>
                    </a:solidFill>
                  </a:tcPr>
                </a:tc>
              </a:tr>
            </a:tbl>
          </a:graphicData>
        </a:graphic>
      </p:graphicFrame>
      <p:sp>
        <p:nvSpPr>
          <p:cNvPr id="4"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7</a:t>
            </a:fld>
            <a:endParaRPr lang="en-US" altLang="ja-JP">
              <a:solidFill>
                <a:srgbClr val="000000"/>
              </a:solidFill>
            </a:endParaRPr>
          </a:p>
        </p:txBody>
      </p:sp>
    </p:spTree>
    <p:extLst>
      <p:ext uri="{BB962C8B-B14F-4D97-AF65-F5344CB8AC3E}">
        <p14:creationId xmlns:p14="http://schemas.microsoft.com/office/powerpoint/2010/main" val="129804780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smtClean="0"/>
              <a:t>New Simplified Protocol Design</a:t>
            </a:r>
            <a:r>
              <a:rPr lang="en-US" altLang="ko-KR" baseline="0" dirty="0" smtClean="0"/>
              <a:t> for IEEE 802.21c</a:t>
            </a:r>
            <a:endParaRPr lang="ko-KR" altLang="en-US" dirty="0"/>
          </a:p>
        </p:txBody>
      </p:sp>
      <p:sp>
        <p:nvSpPr>
          <p:cNvPr id="5" name="직사각형 4"/>
          <p:cNvSpPr/>
          <p:nvPr/>
        </p:nvSpPr>
        <p:spPr>
          <a:xfrm>
            <a:off x="1691680" y="5723964"/>
            <a:ext cx="6120680" cy="369332"/>
          </a:xfrm>
          <a:prstGeom prst="rect">
            <a:avLst/>
          </a:prstGeom>
        </p:spPr>
        <p:txBody>
          <a:bodyPr wrap="square">
            <a:spAutoFit/>
          </a:bodyPr>
          <a:lstStyle/>
          <a:p>
            <a:pPr algn="ctr"/>
            <a:r>
              <a:rPr lang="en-US" altLang="ko-KR" dirty="0"/>
              <a:t>Fig 4</a:t>
            </a:r>
            <a:r>
              <a:rPr lang="en-US" altLang="ko-KR" dirty="0" smtClean="0"/>
              <a:t>. New simplified IEEE </a:t>
            </a:r>
            <a:r>
              <a:rPr lang="en-US" altLang="ko-KR" dirty="0"/>
              <a:t>802.21c </a:t>
            </a:r>
            <a:r>
              <a:rPr lang="en-US" altLang="ko-KR" dirty="0" smtClean="0"/>
              <a:t>protocol </a:t>
            </a:r>
            <a:r>
              <a:rPr lang="en-US" altLang="ko-KR" dirty="0"/>
              <a:t>format</a:t>
            </a:r>
            <a:r>
              <a:rPr lang="en-US" altLang="ko-KR" dirty="0" smtClean="0"/>
              <a:t> </a:t>
            </a:r>
            <a:endParaRPr lang="ko-KR" altLang="en-US" dirty="0"/>
          </a:p>
        </p:txBody>
      </p:sp>
      <p:sp>
        <p:nvSpPr>
          <p:cNvPr id="6" name="Slide Number Placeholder 4"/>
          <p:cNvSpPr>
            <a:spLocks noGrp="1"/>
          </p:cNvSpPr>
          <p:nvPr>
            <p:ph type="sldNum" sz="quarter" idx="11"/>
          </p:nvPr>
        </p:nvSpPr>
        <p:spPr>
          <a:xfrm>
            <a:off x="7772400" y="6400800"/>
            <a:ext cx="685800" cy="381000"/>
          </a:xfrm>
          <a:noFill/>
        </p:spPr>
        <p:txBody>
          <a:bodyPr/>
          <a:lstStyle/>
          <a:p>
            <a:fld id="{BE78C5E8-8C35-4A85-BF87-71E4D39BF386}" type="slidenum">
              <a:rPr lang="en-US" altLang="ja-JP">
                <a:solidFill>
                  <a:srgbClr val="000000"/>
                </a:solidFill>
              </a:rPr>
              <a:pPr/>
              <a:t>8</a:t>
            </a:fld>
            <a:endParaRPr lang="en-US" altLang="ja-JP">
              <a:solidFill>
                <a:srgbClr val="000000"/>
              </a:solidFill>
            </a:endParaRPr>
          </a:p>
        </p:txBody>
      </p:sp>
      <p:graphicFrame>
        <p:nvGraphicFramePr>
          <p:cNvPr id="7" name="내용 개체 틀 3"/>
          <p:cNvGraphicFramePr>
            <a:graphicFrameLocks/>
          </p:cNvGraphicFramePr>
          <p:nvPr>
            <p:extLst>
              <p:ext uri="{D42A27DB-BD31-4B8C-83A1-F6EECF244321}">
                <p14:modId xmlns:p14="http://schemas.microsoft.com/office/powerpoint/2010/main" val="1507689492"/>
              </p:ext>
            </p:extLst>
          </p:nvPr>
        </p:nvGraphicFramePr>
        <p:xfrm>
          <a:off x="755576" y="1916832"/>
          <a:ext cx="7056783" cy="3348235"/>
        </p:xfrm>
        <a:graphic>
          <a:graphicData uri="http://schemas.openxmlformats.org/drawingml/2006/table">
            <a:tbl>
              <a:tblPr firstRow="1" bandRow="1">
                <a:tableStyleId>{5940675A-B579-460E-94D1-54222C63F5DA}</a:tableStyleId>
              </a:tblPr>
              <a:tblGrid>
                <a:gridCol w="1868575"/>
                <a:gridCol w="622053"/>
                <a:gridCol w="935091"/>
                <a:gridCol w="1002063"/>
                <a:gridCol w="1271925"/>
                <a:gridCol w="1357076"/>
              </a:tblGrid>
              <a:tr h="896910">
                <a:tc gridSpan="2">
                  <a:txBody>
                    <a:bodyPr/>
                    <a:lstStyle/>
                    <a:p>
                      <a:pPr algn="ctr">
                        <a:spcBef>
                          <a:spcPts val="1200"/>
                        </a:spcBef>
                        <a:spcAft>
                          <a:spcPts val="300"/>
                        </a:spcAft>
                      </a:pPr>
                      <a:r>
                        <a:rPr lang="en-US" sz="1600" dirty="0">
                          <a:effectLst/>
                        </a:rPr>
                        <a:t>Version (4)</a:t>
                      </a:r>
                      <a:endParaRPr lang="ko-KR" sz="1600" dirty="0">
                        <a:effectLst/>
                      </a:endParaRPr>
                    </a:p>
                    <a:p>
                      <a:pPr algn="ctr">
                        <a:spcBef>
                          <a:spcPts val="1200"/>
                        </a:spcBef>
                        <a:spcAft>
                          <a:spcPts val="300"/>
                        </a:spcAft>
                      </a:pPr>
                      <a:r>
                        <a:rPr lang="en-US" sz="1600" dirty="0">
                          <a:effectLst/>
                        </a:rPr>
                        <a:t>2: IEEE 802.21c</a:t>
                      </a:r>
                      <a:endParaRPr lang="ko-KR" sz="1600" dirty="0">
                        <a:effectLst/>
                        <a:latin typeface="Times New Roman"/>
                        <a:ea typeface="PMingLiU"/>
                      </a:endParaRPr>
                    </a:p>
                  </a:txBody>
                  <a:tcPr/>
                </a:tc>
                <a:tc hMerge="1">
                  <a:txBody>
                    <a:bodyPr/>
                    <a:lstStyle/>
                    <a:p>
                      <a:pPr algn="ctr">
                        <a:spcBef>
                          <a:spcPts val="1200"/>
                        </a:spcBef>
                        <a:spcAft>
                          <a:spcPts val="300"/>
                        </a:spcAft>
                      </a:pPr>
                      <a:endParaRPr lang="ko-KR" sz="1200">
                        <a:effectLst/>
                        <a:latin typeface="Times New Roman"/>
                        <a:ea typeface="PMingLiU"/>
                      </a:endParaRPr>
                    </a:p>
                  </a:txBody>
                  <a:tcPr/>
                </a:tc>
                <a:tc gridSpan="2">
                  <a:txBody>
                    <a:bodyPr/>
                    <a:lstStyle/>
                    <a:p>
                      <a:pPr algn="ctr">
                        <a:spcBef>
                          <a:spcPts val="1200"/>
                        </a:spcBef>
                        <a:spcAft>
                          <a:spcPts val="300"/>
                        </a:spcAft>
                      </a:pPr>
                      <a:r>
                        <a:rPr lang="en-US" sz="1600" dirty="0">
                          <a:effectLst/>
                        </a:rPr>
                        <a:t>Interworking Protocol Types </a:t>
                      </a:r>
                      <a:r>
                        <a:rPr lang="en-US" sz="1600" dirty="0" smtClean="0">
                          <a:effectLst/>
                        </a:rPr>
                        <a:t>(2)</a:t>
                      </a:r>
                      <a:endParaRPr lang="ko-KR" sz="1600" dirty="0">
                        <a:effectLst/>
                        <a:latin typeface="Times New Roman"/>
                        <a:ea typeface="PMingLiU"/>
                      </a:endParaRPr>
                    </a:p>
                  </a:txBody>
                  <a:tcPr/>
                </a:tc>
                <a:tc hMerge="1">
                  <a:txBody>
                    <a:bodyPr/>
                    <a:lstStyle/>
                    <a:p>
                      <a:pPr algn="ctr">
                        <a:spcBef>
                          <a:spcPts val="1200"/>
                        </a:spcBef>
                        <a:spcAft>
                          <a:spcPts val="300"/>
                        </a:spcAft>
                      </a:pPr>
                      <a:endParaRPr lang="ko-KR" sz="1200">
                        <a:effectLst/>
                        <a:latin typeface="Times New Roman"/>
                        <a:ea typeface="PMingLiU"/>
                      </a:endParaRPr>
                    </a:p>
                  </a:txBody>
                  <a:tcPr/>
                </a:tc>
                <a:tc>
                  <a:txBody>
                    <a:bodyPr/>
                    <a:lstStyle/>
                    <a:p>
                      <a:pPr algn="ctr">
                        <a:spcBef>
                          <a:spcPts val="1200"/>
                        </a:spcBef>
                        <a:spcAft>
                          <a:spcPts val="300"/>
                        </a:spcAft>
                      </a:pPr>
                      <a:r>
                        <a:rPr lang="en-US" sz="1600" dirty="0" smtClean="0">
                          <a:effectLst/>
                        </a:rPr>
                        <a:t>BM</a:t>
                      </a:r>
                      <a:r>
                        <a:rPr lang="en-US" sz="1600" baseline="0" dirty="0">
                          <a:effectLst/>
                        </a:rPr>
                        <a:t> </a:t>
                      </a:r>
                      <a:r>
                        <a:rPr lang="en-US" sz="1600" dirty="0" smtClean="0">
                          <a:effectLst/>
                        </a:rPr>
                        <a:t>(1</a:t>
                      </a:r>
                      <a:r>
                        <a:rPr lang="en-US" sz="1600" dirty="0">
                          <a:effectLst/>
                        </a:rPr>
                        <a:t>)</a:t>
                      </a:r>
                      <a:endParaRPr lang="ko-KR" sz="1600" dirty="0">
                        <a:effectLst/>
                        <a:latin typeface="Times New Roman"/>
                        <a:ea typeface="PMingLiU"/>
                      </a:endParaRPr>
                    </a:p>
                  </a:txBody>
                  <a:tcPr/>
                </a:tc>
                <a:tc>
                  <a:txBody>
                    <a:bodyPr/>
                    <a:lstStyle/>
                    <a:p>
                      <a:pPr algn="ctr">
                        <a:spcBef>
                          <a:spcPts val="1200"/>
                        </a:spcBef>
                        <a:spcAft>
                          <a:spcPts val="300"/>
                        </a:spcAft>
                      </a:pPr>
                      <a:r>
                        <a:rPr lang="en-US" sz="1600" dirty="0" smtClean="0">
                          <a:effectLst/>
                        </a:rPr>
                        <a:t>MTI</a:t>
                      </a:r>
                      <a:r>
                        <a:rPr lang="en-US" sz="1600" baseline="0" dirty="0">
                          <a:effectLst/>
                        </a:rPr>
                        <a:t> </a:t>
                      </a:r>
                      <a:r>
                        <a:rPr lang="en-US" sz="1600" dirty="0" smtClean="0">
                          <a:effectLst/>
                        </a:rPr>
                        <a:t>(1)</a:t>
                      </a:r>
                    </a:p>
                  </a:txBody>
                  <a:tcPr/>
                </a:tc>
              </a:tr>
              <a:tr h="373712">
                <a:tc gridSpan="6">
                  <a:txBody>
                    <a:bodyPr/>
                    <a:lstStyle/>
                    <a:p>
                      <a:pPr algn="ctr">
                        <a:spcBef>
                          <a:spcPts val="1200"/>
                        </a:spcBef>
                        <a:spcAft>
                          <a:spcPts val="300"/>
                        </a:spcAft>
                      </a:pPr>
                      <a:r>
                        <a:rPr lang="en-US" sz="1600" dirty="0" err="1">
                          <a:effectLst/>
                        </a:rPr>
                        <a:t>SrcID</a:t>
                      </a:r>
                      <a:r>
                        <a:rPr lang="en-US" sz="1600" dirty="0">
                          <a:effectLst/>
                        </a:rPr>
                        <a:t> (6 bytes)</a:t>
                      </a:r>
                      <a:endParaRPr lang="ko-KR" sz="16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73712">
                <a:tc gridSpan="6">
                  <a:txBody>
                    <a:bodyPr/>
                    <a:lstStyle/>
                    <a:p>
                      <a:pPr algn="ctr">
                        <a:spcBef>
                          <a:spcPts val="1200"/>
                        </a:spcBef>
                        <a:spcAft>
                          <a:spcPts val="300"/>
                        </a:spcAft>
                      </a:pPr>
                      <a:r>
                        <a:rPr lang="en-US" sz="1600">
                          <a:effectLst/>
                        </a:rPr>
                        <a:t>DstID (6bytes)</a:t>
                      </a:r>
                      <a:endParaRPr lang="ko-KR" sz="160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560569">
                <a:tc>
                  <a:txBody>
                    <a:bodyPr/>
                    <a:lstStyle/>
                    <a:p>
                      <a:pPr algn="ctr">
                        <a:spcBef>
                          <a:spcPts val="1200"/>
                        </a:spcBef>
                        <a:spcAft>
                          <a:spcPts val="300"/>
                        </a:spcAft>
                      </a:pPr>
                      <a:r>
                        <a:rPr lang="en-US" sz="1600">
                          <a:effectLst/>
                        </a:rPr>
                        <a:t>SID (4)</a:t>
                      </a:r>
                      <a:endParaRPr lang="ko-KR" sz="1600">
                        <a:effectLst/>
                        <a:latin typeface="Times New Roman"/>
                        <a:ea typeface="PMingLiU"/>
                      </a:endParaRPr>
                    </a:p>
                  </a:txBody>
                  <a:tcPr/>
                </a:tc>
                <a:tc gridSpan="2">
                  <a:txBody>
                    <a:bodyPr/>
                    <a:lstStyle/>
                    <a:p>
                      <a:pPr algn="ctr">
                        <a:spcBef>
                          <a:spcPts val="1200"/>
                        </a:spcBef>
                        <a:spcAft>
                          <a:spcPts val="300"/>
                        </a:spcAft>
                      </a:pPr>
                      <a:r>
                        <a:rPr lang="en-US" sz="1600">
                          <a:effectLst/>
                        </a:rPr>
                        <a:t>Opcode (2)</a:t>
                      </a:r>
                      <a:endParaRPr lang="ko-KR" sz="1600">
                        <a:effectLst/>
                        <a:latin typeface="Times New Roman"/>
                        <a:ea typeface="PMingLiU"/>
                      </a:endParaRPr>
                    </a:p>
                  </a:txBody>
                  <a:tcPr/>
                </a:tc>
                <a:tc hMerge="1">
                  <a:txBody>
                    <a:bodyPr/>
                    <a:lstStyle/>
                    <a:p>
                      <a:pPr latinLnBrk="1"/>
                      <a:endParaRPr lang="ko-KR" altLang="en-US"/>
                    </a:p>
                  </a:txBody>
                  <a:tcPr/>
                </a:tc>
                <a:tc gridSpan="3">
                  <a:txBody>
                    <a:bodyPr/>
                    <a:lstStyle/>
                    <a:p>
                      <a:pPr latinLnBrk="1"/>
                      <a:endParaRPr lang="ko-KR" altLang="en-US" sz="2400" dirty="0"/>
                    </a:p>
                  </a:txBody>
                  <a:tcPr>
                    <a:lnB w="12700" cap="flat" cmpd="sng" algn="ctr">
                      <a:noFill/>
                      <a:prstDash val="solid"/>
                      <a:round/>
                      <a:headEnd type="none" w="med" len="med"/>
                      <a:tailEnd type="none" w="med" len="med"/>
                    </a:lnB>
                  </a:tcPr>
                </a:tc>
                <a:tc hMerge="1">
                  <a:txBody>
                    <a:bodyPr/>
                    <a:lstStyle/>
                    <a:p>
                      <a:pPr latinLnBrk="1"/>
                      <a:endParaRPr lang="ko-KR" altLang="en-US"/>
                    </a:p>
                  </a:txBody>
                  <a:tcPr/>
                </a:tc>
                <a:tc hMerge="1">
                  <a:txBody>
                    <a:bodyPr/>
                    <a:lstStyle/>
                    <a:p>
                      <a:pPr latinLnBrk="1"/>
                      <a:endParaRPr lang="ko-KR" altLang="en-US"/>
                    </a:p>
                  </a:txBody>
                  <a:tcPr/>
                </a:tc>
              </a:tr>
              <a:tr h="373712">
                <a:tc gridSpan="6">
                  <a:txBody>
                    <a:bodyPr/>
                    <a:lstStyle/>
                    <a:p>
                      <a:pPr algn="ctr">
                        <a:spcBef>
                          <a:spcPts val="1200"/>
                        </a:spcBef>
                        <a:spcAft>
                          <a:spcPts val="300"/>
                        </a:spcAft>
                      </a:pPr>
                      <a:r>
                        <a:rPr lang="en-US" sz="1600" dirty="0">
                          <a:effectLst/>
                        </a:rPr>
                        <a:t>AID (10)</a:t>
                      </a:r>
                      <a:endParaRPr lang="ko-KR" sz="1600" dirty="0">
                        <a:effectLst/>
                        <a:latin typeface="Times New Roman"/>
                        <a:ea typeface="PMingLiU"/>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r h="373712">
                <a:tc gridSpan="6">
                  <a:txBody>
                    <a:bodyPr/>
                    <a:lstStyle/>
                    <a:p>
                      <a:pPr marL="0" marR="0" indent="0" algn="ctr" defTabSz="914400" rtl="0" eaLnBrk="1" fontAlgn="auto" latinLnBrk="0" hangingPunct="1">
                        <a:lnSpc>
                          <a:spcPct val="100000"/>
                        </a:lnSpc>
                        <a:spcBef>
                          <a:spcPts val="1200"/>
                        </a:spcBef>
                        <a:spcAft>
                          <a:spcPts val="300"/>
                        </a:spcAft>
                        <a:buClrTx/>
                        <a:buSzTx/>
                        <a:buFontTx/>
                        <a:buNone/>
                        <a:tabLst/>
                        <a:defRPr/>
                      </a:pPr>
                      <a:r>
                        <a:rPr lang="en-US" sz="1600" kern="1200" dirty="0" smtClean="0">
                          <a:solidFill>
                            <a:schemeClr val="tx1"/>
                          </a:solidFill>
                          <a:effectLst/>
                          <a:latin typeface="+mn-lt"/>
                          <a:ea typeface="+mn-ea"/>
                          <a:cs typeface="+mn-cs"/>
                        </a:rPr>
                        <a:t>Interworking message</a:t>
                      </a:r>
                    </a:p>
                    <a:p>
                      <a:pPr marL="0" marR="0" indent="0" algn="ctr" defTabSz="914400" rtl="0" eaLnBrk="1" fontAlgn="auto" latinLnBrk="0" hangingPunct="1">
                        <a:lnSpc>
                          <a:spcPct val="100000"/>
                        </a:lnSpc>
                        <a:spcBef>
                          <a:spcPts val="1200"/>
                        </a:spcBef>
                        <a:spcAft>
                          <a:spcPts val="300"/>
                        </a:spcAft>
                        <a:buClrTx/>
                        <a:buSzTx/>
                        <a:buFontTx/>
                        <a:buNone/>
                        <a:tabLst/>
                        <a:defRPr/>
                      </a:pPr>
                      <a:r>
                        <a:rPr lang="en-US" sz="1600" kern="1200" dirty="0" smtClean="0">
                          <a:solidFill>
                            <a:schemeClr val="tx1"/>
                          </a:solidFill>
                          <a:effectLst/>
                          <a:latin typeface="+mn-lt"/>
                          <a:ea typeface="+mn-ea"/>
                          <a:cs typeface="+mn-cs"/>
                        </a:rPr>
                        <a:t>/</a:t>
                      </a:r>
                      <a:r>
                        <a:rPr lang="en-US" altLang="ko-KR" sz="1600" kern="1200" dirty="0" smtClean="0">
                          <a:solidFill>
                            <a:schemeClr val="tx1"/>
                          </a:solidFill>
                          <a:effectLst/>
                          <a:latin typeface="+mn-lt"/>
                          <a:ea typeface="+mn-ea"/>
                          <a:cs typeface="+mn-cs"/>
                        </a:rPr>
                        <a:t>Encapsulated target L2 message </a:t>
                      </a:r>
                      <a:endParaRPr lang="ko-KR" altLang="ko-KR" sz="1600" kern="1200" dirty="0" smtClean="0">
                        <a:solidFill>
                          <a:schemeClr val="tx1"/>
                        </a:solidFill>
                        <a:effectLst/>
                        <a:latin typeface="+mn-lt"/>
                        <a:ea typeface="+mn-ea"/>
                        <a:cs typeface="+mn-cs"/>
                      </a:endParaRPr>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c hMerge="1">
                  <a:txBody>
                    <a:bodyPr/>
                    <a:lstStyle/>
                    <a:p>
                      <a:pPr latinLnBrk="1"/>
                      <a:endParaRPr lang="ko-KR" altLang="en-US"/>
                    </a:p>
                  </a:txBody>
                  <a:tcPr/>
                </a:tc>
              </a:tr>
            </a:tbl>
          </a:graphicData>
        </a:graphic>
      </p:graphicFrame>
    </p:spTree>
    <p:extLst>
      <p:ext uri="{BB962C8B-B14F-4D97-AF65-F5344CB8AC3E}">
        <p14:creationId xmlns:p14="http://schemas.microsoft.com/office/powerpoint/2010/main" val="67036958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Autofit/>
          </a:bodyPr>
          <a:lstStyle/>
          <a:p>
            <a:r>
              <a:rPr lang="en-US" altLang="ko-KR" sz="3200" dirty="0" smtClean="0"/>
              <a:t>Description of IEEE 802.21c </a:t>
            </a:r>
            <a:br>
              <a:rPr lang="en-US" altLang="ko-KR" sz="3200" dirty="0" smtClean="0"/>
            </a:br>
            <a:r>
              <a:rPr lang="en-US" altLang="ko-KR" sz="3200" dirty="0" smtClean="0"/>
              <a:t>Protocol</a:t>
            </a:r>
            <a:r>
              <a:rPr lang="en-US" altLang="ko-KR" sz="3200" baseline="0" dirty="0" smtClean="0"/>
              <a:t> Header Fields</a:t>
            </a:r>
            <a:endParaRPr lang="ko-KR" altLang="en-US" sz="3200" dirty="0"/>
          </a:p>
        </p:txBody>
      </p:sp>
      <p:graphicFrame>
        <p:nvGraphicFramePr>
          <p:cNvPr id="4" name="내용 개체 틀 3"/>
          <p:cNvGraphicFramePr>
            <a:graphicFrameLocks noGrp="1"/>
          </p:cNvGraphicFramePr>
          <p:nvPr>
            <p:ph idx="1"/>
            <p:extLst>
              <p:ext uri="{D42A27DB-BD31-4B8C-83A1-F6EECF244321}">
                <p14:modId xmlns:p14="http://schemas.microsoft.com/office/powerpoint/2010/main" val="562262598"/>
              </p:ext>
            </p:extLst>
          </p:nvPr>
        </p:nvGraphicFramePr>
        <p:xfrm>
          <a:off x="539553" y="1124744"/>
          <a:ext cx="8208912" cy="5558978"/>
        </p:xfrm>
        <a:graphic>
          <a:graphicData uri="http://schemas.openxmlformats.org/drawingml/2006/table">
            <a:tbl>
              <a:tblPr firstRow="1" firstCol="1" bandRow="1">
                <a:tableStyleId>{5940675A-B579-460E-94D1-54222C63F5DA}</a:tableStyleId>
              </a:tblPr>
              <a:tblGrid>
                <a:gridCol w="1944216"/>
                <a:gridCol w="6264696"/>
              </a:tblGrid>
              <a:tr h="496651">
                <a:tc>
                  <a:txBody>
                    <a:bodyPr/>
                    <a:lstStyle/>
                    <a:p>
                      <a:pPr algn="just" latinLnBrk="1">
                        <a:spcBef>
                          <a:spcPts val="1200"/>
                        </a:spcBef>
                        <a:spcAft>
                          <a:spcPts val="0"/>
                        </a:spcAft>
                      </a:pPr>
                      <a:r>
                        <a:rPr lang="en-US" sz="1200" kern="1200" dirty="0" smtClean="0">
                          <a:effectLst/>
                        </a:rPr>
                        <a:t>Version</a:t>
                      </a:r>
                      <a:endParaRPr lang="ko-KR" sz="1400" dirty="0">
                        <a:effectLst/>
                        <a:latin typeface="Times New Roman"/>
                        <a:ea typeface="PMingLiU"/>
                      </a:endParaRPr>
                    </a:p>
                  </a:txBody>
                  <a:tcPr marL="78903" marR="78903" marT="39451" marB="39451"/>
                </a:tc>
                <a:tc>
                  <a:txBody>
                    <a:bodyPr/>
                    <a:lstStyle/>
                    <a:p>
                      <a:pPr marL="0" lvl="0" indent="0" latinLnBrk="1">
                        <a:spcAft>
                          <a:spcPts val="0"/>
                        </a:spcAft>
                        <a:buFont typeface="Arial"/>
                        <a:buNone/>
                        <a:tabLst>
                          <a:tab pos="457200" algn="l"/>
                        </a:tabLst>
                      </a:pPr>
                      <a:r>
                        <a:rPr lang="en-US" sz="1200" kern="1200" dirty="0" smtClean="0">
                          <a:solidFill>
                            <a:schemeClr val="tx1"/>
                          </a:solidFill>
                          <a:effectLst/>
                          <a:latin typeface="+mn-lt"/>
                          <a:ea typeface="+mn-ea"/>
                          <a:cs typeface="+mn-cs"/>
                        </a:rPr>
                        <a:t>This field is used to specify the version of MIH protocol used.</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0: Not to be used</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1: First version</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2: IEEE 802.21c</a:t>
                      </a:r>
                    </a:p>
                    <a:p>
                      <a:pPr marL="342900" lvl="0" indent="-342900" latinLnBrk="1">
                        <a:spcAft>
                          <a:spcPts val="0"/>
                        </a:spcAft>
                        <a:buFont typeface="Arial"/>
                        <a:buChar char="-"/>
                        <a:tabLst>
                          <a:tab pos="457200" algn="l"/>
                        </a:tabLst>
                      </a:pPr>
                      <a:r>
                        <a:rPr lang="en-US" sz="1200" kern="1200" dirty="0" smtClean="0">
                          <a:solidFill>
                            <a:schemeClr val="tx1"/>
                          </a:solidFill>
                          <a:effectLst/>
                          <a:latin typeface="+mn-lt"/>
                          <a:ea typeface="+mn-ea"/>
                          <a:cs typeface="+mn-cs"/>
                        </a:rPr>
                        <a:t>3–15: (Reserved)</a:t>
                      </a:r>
                    </a:p>
                  </a:txBody>
                  <a:tcPr marL="78903" marR="78903" marT="39451" marB="39451"/>
                </a:tc>
              </a:tr>
              <a:tr h="496651">
                <a:tc>
                  <a:txBody>
                    <a:bodyPr/>
                    <a:lstStyle/>
                    <a:p>
                      <a:pPr algn="just" latinLnBrk="1">
                        <a:spcBef>
                          <a:spcPts val="1200"/>
                        </a:spcBef>
                        <a:spcAft>
                          <a:spcPts val="0"/>
                        </a:spcAft>
                      </a:pPr>
                      <a:r>
                        <a:rPr lang="en-US" sz="1200" kern="1200" dirty="0">
                          <a:effectLst/>
                        </a:rPr>
                        <a:t>Interworking Protocol Types </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a:effectLst/>
                        </a:rPr>
                        <a:t>Indicates types of interworking protocols</a:t>
                      </a:r>
                      <a:endParaRPr lang="ko-KR" sz="1400" dirty="0">
                        <a:effectLst/>
                      </a:endParaRPr>
                    </a:p>
                    <a:p>
                      <a:pPr marL="342900" lvl="0" indent="-342900" latinLnBrk="1">
                        <a:spcAft>
                          <a:spcPts val="0"/>
                        </a:spcAft>
                        <a:buFont typeface="Arial"/>
                        <a:buChar char="-"/>
                        <a:tabLst>
                          <a:tab pos="457200" algn="l"/>
                        </a:tabLst>
                      </a:pPr>
                      <a:r>
                        <a:rPr lang="en-US" sz="1200" kern="1200" dirty="0">
                          <a:effectLst/>
                        </a:rPr>
                        <a:t>0: IEEE 802.21c single radio handover content</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1: ANQP of IEEE 802.11u</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2: </a:t>
                      </a:r>
                      <a:r>
                        <a:rPr lang="en-US" sz="1200" kern="1200" dirty="0" err="1">
                          <a:effectLst/>
                        </a:rPr>
                        <a:t>WiMAX</a:t>
                      </a:r>
                      <a:r>
                        <a:rPr lang="en-US" sz="1200" kern="1200" dirty="0">
                          <a:effectLst/>
                        </a:rPr>
                        <a:t> interworking (E.g. R9 protocol)</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3: ANDSF message </a:t>
                      </a:r>
                      <a:endParaRPr lang="ko-KR" sz="1200" dirty="0">
                        <a:effectLst/>
                        <a:latin typeface="Times New Roman"/>
                        <a:cs typeface="Times New Roman"/>
                      </a:endParaRPr>
                    </a:p>
                  </a:txBody>
                  <a:tcPr marL="78903" marR="78903" marT="39451" marB="39451"/>
                </a:tc>
              </a:tr>
              <a:tr h="223558">
                <a:tc>
                  <a:txBody>
                    <a:bodyPr/>
                    <a:lstStyle/>
                    <a:p>
                      <a:pPr algn="just" latinLnBrk="1">
                        <a:spcBef>
                          <a:spcPts val="1200"/>
                        </a:spcBef>
                        <a:spcAft>
                          <a:spcPts val="0"/>
                        </a:spcAft>
                      </a:pPr>
                      <a:r>
                        <a:rPr lang="en-US" sz="1200" kern="1200" dirty="0">
                          <a:effectLst/>
                        </a:rPr>
                        <a:t>BM </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a:effectLst/>
                        </a:rPr>
                        <a:t>Indicates if the BSID or MGID field will be included in this message </a:t>
                      </a:r>
                      <a:endParaRPr lang="ko-KR" sz="1400" dirty="0">
                        <a:effectLst/>
                        <a:latin typeface="Times New Roman"/>
                        <a:ea typeface="PMingLiU"/>
                      </a:endParaRPr>
                    </a:p>
                  </a:txBody>
                  <a:tcPr marL="78903" marR="78903" marT="39451" marB="39451"/>
                </a:tc>
              </a:tr>
              <a:tr h="512869">
                <a:tc>
                  <a:txBody>
                    <a:bodyPr/>
                    <a:lstStyle/>
                    <a:p>
                      <a:pPr algn="just" latinLnBrk="1">
                        <a:spcBef>
                          <a:spcPts val="1200"/>
                        </a:spcBef>
                        <a:spcAft>
                          <a:spcPts val="0"/>
                        </a:spcAft>
                      </a:pPr>
                      <a:r>
                        <a:rPr lang="en-US" sz="1200" kern="1200" dirty="0">
                          <a:effectLst/>
                        </a:rPr>
                        <a:t>MTI </a:t>
                      </a:r>
                      <a:endParaRPr lang="ko-KR" sz="1400" dirty="0">
                        <a:effectLst/>
                        <a:latin typeface="Times New Roman"/>
                        <a:ea typeface="PMingLiU"/>
                      </a:endParaRPr>
                    </a:p>
                  </a:txBody>
                  <a:tcPr marL="78903" marR="78903" marT="39451" marB="39451"/>
                </a:tc>
                <a:tc>
                  <a:txBody>
                    <a:bodyPr/>
                    <a:lstStyle/>
                    <a:p>
                      <a:pPr algn="just" latinLnBrk="1">
                        <a:spcBef>
                          <a:spcPts val="1200"/>
                        </a:spcBef>
                        <a:spcAft>
                          <a:spcPts val="0"/>
                        </a:spcAft>
                      </a:pPr>
                      <a:r>
                        <a:rPr lang="en-US" sz="1200" kern="1200" dirty="0">
                          <a:effectLst/>
                        </a:rPr>
                        <a:t>Indicates the type of Message</a:t>
                      </a:r>
                      <a:endParaRPr lang="ko-KR" sz="1400" dirty="0">
                        <a:effectLst/>
                      </a:endParaRPr>
                    </a:p>
                    <a:p>
                      <a:pPr marL="342900" lvl="0" indent="-342900" latinLnBrk="1">
                        <a:spcAft>
                          <a:spcPts val="0"/>
                        </a:spcAft>
                        <a:buFont typeface="Arial"/>
                        <a:buChar char="-"/>
                        <a:tabLst>
                          <a:tab pos="457200" algn="l"/>
                        </a:tabLst>
                      </a:pPr>
                      <a:r>
                        <a:rPr lang="en-US" sz="1200" kern="1200" dirty="0">
                          <a:effectLst/>
                        </a:rPr>
                        <a:t>0: Interworking message</a:t>
                      </a:r>
                      <a:endParaRPr lang="ko-KR" sz="1200" dirty="0">
                        <a:effectLst/>
                      </a:endParaRPr>
                    </a:p>
                    <a:p>
                      <a:pPr marL="342900" lvl="0" indent="-342900" latinLnBrk="1">
                        <a:spcAft>
                          <a:spcPts val="0"/>
                        </a:spcAft>
                        <a:buFont typeface="Arial"/>
                        <a:buChar char="-"/>
                        <a:tabLst>
                          <a:tab pos="457200" algn="l"/>
                        </a:tabLst>
                      </a:pPr>
                      <a:r>
                        <a:rPr lang="en-US" sz="1200" kern="1200" dirty="0">
                          <a:effectLst/>
                        </a:rPr>
                        <a:t>1: Encapsulated target L2 message </a:t>
                      </a:r>
                      <a:endParaRPr lang="ko-KR" sz="1200" dirty="0">
                        <a:effectLst/>
                        <a:latin typeface="Times New Roman"/>
                        <a:cs typeface="Times New Roman"/>
                      </a:endParaRPr>
                    </a:p>
                  </a:txBody>
                  <a:tcPr marL="78903" marR="78903" marT="39451" marB="39451"/>
                </a:tc>
              </a:tr>
              <a:tr h="467025">
                <a:tc>
                  <a:txBody>
                    <a:bodyPr/>
                    <a:lstStyle/>
                    <a:p>
                      <a:pPr algn="just" latinLnBrk="1">
                        <a:lnSpc>
                          <a:spcPts val="1110"/>
                        </a:lnSpc>
                        <a:spcBef>
                          <a:spcPts val="1200"/>
                        </a:spcBef>
                        <a:spcAft>
                          <a:spcPts val="0"/>
                        </a:spcAft>
                      </a:pPr>
                      <a:r>
                        <a:rPr lang="en-US" sz="1200" kern="1200" dirty="0" err="1">
                          <a:effectLst/>
                        </a:rPr>
                        <a:t>SrcID</a:t>
                      </a:r>
                      <a:r>
                        <a:rPr lang="en-US" sz="1200" kern="1200" dirty="0">
                          <a:effectLst/>
                        </a:rPr>
                        <a:t> (6 bytes)</a:t>
                      </a:r>
                      <a:endParaRPr lang="ko-KR" sz="1400" dirty="0">
                        <a:effectLst/>
                        <a:latin typeface="Times New Roman"/>
                        <a:ea typeface="PMingLiU"/>
                      </a:endParaRPr>
                    </a:p>
                  </a:txBody>
                  <a:tcPr marL="78903" marR="78903" marT="39451" marB="39451"/>
                </a:tc>
                <a:tc>
                  <a:txBody>
                    <a:bodyPr/>
                    <a:lstStyle/>
                    <a:p>
                      <a:pPr algn="just" latinLnBrk="1">
                        <a:lnSpc>
                          <a:spcPts val="1110"/>
                        </a:lnSpc>
                        <a:spcBef>
                          <a:spcPts val="1200"/>
                        </a:spcBef>
                        <a:spcAft>
                          <a:spcPts val="0"/>
                        </a:spcAft>
                      </a:pPr>
                      <a:r>
                        <a:rPr lang="en-US" sz="1200" kern="1200" dirty="0">
                          <a:effectLst/>
                        </a:rPr>
                        <a:t>Source MAC address, e.g., MAC address of MS </a:t>
                      </a:r>
                      <a:endParaRPr lang="ko-KR" sz="1400" dirty="0">
                        <a:effectLst/>
                      </a:endParaRPr>
                    </a:p>
                    <a:p>
                      <a:pPr marL="342900" lvl="0" indent="-342900" latinLnBrk="1">
                        <a:spcAft>
                          <a:spcPts val="0"/>
                        </a:spcAft>
                        <a:buFont typeface="Arial"/>
                        <a:buChar char="-"/>
                        <a:tabLst>
                          <a:tab pos="-26670" algn="l"/>
                          <a:tab pos="457200" algn="l"/>
                        </a:tabLst>
                      </a:pPr>
                      <a:r>
                        <a:rPr lang="en-US" sz="1200" kern="1200" dirty="0">
                          <a:effectLst/>
                        </a:rPr>
                        <a:t>MAC address of MS when messages are transmitted from MS to target </a:t>
                      </a:r>
                      <a:r>
                        <a:rPr lang="en-US" sz="1200" kern="1200" dirty="0" err="1">
                          <a:effectLst/>
                        </a:rPr>
                        <a:t>PoA</a:t>
                      </a:r>
                      <a:r>
                        <a:rPr lang="en-US" sz="1200" kern="1200" dirty="0">
                          <a:effectLst/>
                        </a:rPr>
                        <a:t> </a:t>
                      </a:r>
                      <a:endParaRPr lang="ko-KR" sz="1200" dirty="0">
                        <a:effectLst/>
                      </a:endParaRPr>
                    </a:p>
                    <a:p>
                      <a:pPr marL="342900" lvl="0" indent="-342900" latinLnBrk="1">
                        <a:spcAft>
                          <a:spcPts val="0"/>
                        </a:spcAft>
                        <a:buFont typeface="Arial"/>
                        <a:buChar char="-"/>
                        <a:tabLst>
                          <a:tab pos="-26670" algn="l"/>
                          <a:tab pos="457200" algn="l"/>
                        </a:tabLst>
                      </a:pPr>
                      <a:r>
                        <a:rPr lang="en-US" sz="1200" kern="1200" dirty="0">
                          <a:effectLst/>
                        </a:rPr>
                        <a:t>MGID for Mobility GW when messages are transmitted from Mobility GW to MS</a:t>
                      </a:r>
                      <a:endParaRPr lang="ko-KR" sz="1200" dirty="0">
                        <a:effectLst/>
                        <a:latin typeface="Times New Roman"/>
                        <a:cs typeface="Times New Roman"/>
                      </a:endParaRPr>
                    </a:p>
                  </a:txBody>
                  <a:tcPr marL="78903" marR="78903" marT="39451" marB="39451"/>
                </a:tc>
              </a:tr>
              <a:tr h="262135">
                <a:tc>
                  <a:txBody>
                    <a:bodyPr/>
                    <a:lstStyle/>
                    <a:p>
                      <a:pPr algn="just" latinLnBrk="1">
                        <a:spcBef>
                          <a:spcPts val="1200"/>
                        </a:spcBef>
                        <a:spcAft>
                          <a:spcPts val="0"/>
                        </a:spcAft>
                      </a:pPr>
                      <a:r>
                        <a:rPr lang="en-US" sz="1200" kern="1200">
                          <a:effectLst/>
                        </a:rPr>
                        <a:t>DstID (6 bytes)</a:t>
                      </a:r>
                      <a:endParaRPr lang="ko-KR" sz="1400">
                        <a:effectLst/>
                        <a:latin typeface="Times New Roman"/>
                        <a:ea typeface="PMingLiU"/>
                      </a:endParaRPr>
                    </a:p>
                  </a:txBody>
                  <a:tcPr marL="78903" marR="78903" marT="39451" marB="39451"/>
                </a:tc>
                <a:tc>
                  <a:txBody>
                    <a:bodyPr/>
                    <a:lstStyle/>
                    <a:p>
                      <a:pPr latinLnBrk="1">
                        <a:spcAft>
                          <a:spcPts val="0"/>
                        </a:spcAft>
                      </a:pPr>
                      <a:r>
                        <a:rPr lang="en-US" sz="1200" kern="1200" dirty="0">
                          <a:effectLst/>
                        </a:rPr>
                        <a:t>Destination MAC address, e.g., </a:t>
                      </a:r>
                      <a:endParaRPr lang="ko-KR" sz="1200" dirty="0">
                        <a:effectLst/>
                      </a:endParaRPr>
                    </a:p>
                    <a:p>
                      <a:pPr marL="342900" lvl="0" indent="-342900" latinLnBrk="1">
                        <a:spcAft>
                          <a:spcPts val="0"/>
                        </a:spcAft>
                        <a:buFont typeface="Arial"/>
                        <a:buChar char="-"/>
                        <a:tabLst>
                          <a:tab pos="-26670" algn="l"/>
                          <a:tab pos="457200" algn="l"/>
                        </a:tabLst>
                      </a:pPr>
                      <a:r>
                        <a:rPr lang="en-US" sz="1200" kern="1200" dirty="0">
                          <a:effectLst/>
                        </a:rPr>
                        <a:t>BSID for target </a:t>
                      </a:r>
                      <a:r>
                        <a:rPr lang="en-US" sz="1200" kern="1200" dirty="0" err="1">
                          <a:effectLst/>
                        </a:rPr>
                        <a:t>PoA</a:t>
                      </a:r>
                      <a:r>
                        <a:rPr lang="en-US" sz="1200" kern="1200" dirty="0">
                          <a:effectLst/>
                        </a:rPr>
                        <a:t> when messages are transmitted from MS to target </a:t>
                      </a:r>
                      <a:r>
                        <a:rPr lang="en-US" sz="1200" kern="1200" dirty="0" err="1">
                          <a:effectLst/>
                        </a:rPr>
                        <a:t>PoA</a:t>
                      </a:r>
                      <a:r>
                        <a:rPr lang="en-US" sz="1200" kern="1200" dirty="0">
                          <a:effectLst/>
                        </a:rPr>
                        <a:t> </a:t>
                      </a:r>
                      <a:endParaRPr lang="ko-KR" sz="1200" dirty="0">
                        <a:effectLst/>
                      </a:endParaRPr>
                    </a:p>
                    <a:p>
                      <a:pPr marL="342900" lvl="0" indent="-342900" latinLnBrk="1">
                        <a:spcAft>
                          <a:spcPts val="0"/>
                        </a:spcAft>
                        <a:buFont typeface="Arial"/>
                        <a:buChar char="-"/>
                        <a:tabLst>
                          <a:tab pos="-26670" algn="l"/>
                          <a:tab pos="457200" algn="l"/>
                        </a:tabLst>
                      </a:pPr>
                      <a:r>
                        <a:rPr lang="en-US" sz="1200" kern="1200" dirty="0">
                          <a:effectLst/>
                        </a:rPr>
                        <a:t>MAC address of MS when messages are transmitted from Mobility GW to MS </a:t>
                      </a:r>
                      <a:endParaRPr lang="ko-KR" sz="1200" dirty="0">
                        <a:effectLst/>
                        <a:latin typeface="Times New Roman"/>
                        <a:cs typeface="Times New Roman"/>
                      </a:endParaRPr>
                    </a:p>
                  </a:txBody>
                  <a:tcPr marL="78903" marR="78903" marT="39451" marB="39451"/>
                </a:tc>
              </a:tr>
              <a:tr h="131793">
                <a:tc>
                  <a:txBody>
                    <a:bodyPr/>
                    <a:lstStyle/>
                    <a:p>
                      <a:pPr algn="just" latinLnBrk="1">
                        <a:spcBef>
                          <a:spcPts val="1200"/>
                        </a:spcBef>
                        <a:spcAft>
                          <a:spcPts val="0"/>
                        </a:spcAft>
                      </a:pPr>
                      <a:r>
                        <a:rPr lang="en-US" sz="1200" kern="1200">
                          <a:effectLst/>
                        </a:rPr>
                        <a:t>SID </a:t>
                      </a:r>
                      <a:endParaRPr lang="ko-KR" sz="1400">
                        <a:effectLst/>
                        <a:latin typeface="Times New Roman"/>
                        <a:ea typeface="PMingLiU"/>
                      </a:endParaRPr>
                    </a:p>
                  </a:txBody>
                  <a:tcPr marL="78903" marR="78903" marT="39451" marB="39451"/>
                </a:tc>
                <a:tc>
                  <a:txBody>
                    <a:bodyPr/>
                    <a:lstStyle/>
                    <a:p>
                      <a:pPr algn="just">
                        <a:spcBef>
                          <a:spcPts val="1200"/>
                        </a:spcBef>
                        <a:spcAft>
                          <a:spcPts val="0"/>
                        </a:spcAft>
                      </a:pPr>
                      <a:r>
                        <a:rPr lang="en-US" sz="1200" kern="1200">
                          <a:effectLst/>
                        </a:rPr>
                        <a:t>Service identifier (SID): </a:t>
                      </a:r>
                      <a:endParaRPr lang="ko-KR" sz="1400">
                        <a:effectLst/>
                      </a:endParaRPr>
                    </a:p>
                    <a:p>
                      <a:pPr algn="just">
                        <a:spcBef>
                          <a:spcPts val="1200"/>
                        </a:spcBef>
                        <a:spcAft>
                          <a:spcPts val="0"/>
                        </a:spcAft>
                      </a:pPr>
                      <a:r>
                        <a:rPr lang="en-US" sz="1200" kern="1200">
                          <a:effectLst/>
                        </a:rPr>
                        <a:t>1: Service Management, 2: Event Service, 3: Command Service, 4: Information Service</a:t>
                      </a:r>
                      <a:endParaRPr lang="ko-KR" sz="1400">
                        <a:effectLst/>
                        <a:latin typeface="Times New Roman"/>
                        <a:ea typeface="PMingLiU"/>
                      </a:endParaRPr>
                    </a:p>
                  </a:txBody>
                  <a:tcPr marL="78903" marR="78903" marT="39451" marB="39451"/>
                </a:tc>
              </a:tr>
              <a:tr h="519445">
                <a:tc>
                  <a:txBody>
                    <a:bodyPr/>
                    <a:lstStyle/>
                    <a:p>
                      <a:pPr algn="just" latinLnBrk="1">
                        <a:lnSpc>
                          <a:spcPts val="1460"/>
                        </a:lnSpc>
                        <a:spcBef>
                          <a:spcPts val="1200"/>
                        </a:spcBef>
                        <a:spcAft>
                          <a:spcPts val="0"/>
                        </a:spcAft>
                      </a:pPr>
                      <a:r>
                        <a:rPr lang="en-US" sz="1200" kern="1200">
                          <a:effectLst/>
                        </a:rPr>
                        <a:t>Opcode </a:t>
                      </a:r>
                      <a:endParaRPr lang="ko-KR" sz="1400">
                        <a:effectLst/>
                        <a:latin typeface="Times New Roman"/>
                        <a:ea typeface="PMingLiU"/>
                      </a:endParaRPr>
                    </a:p>
                  </a:txBody>
                  <a:tcPr marL="78903" marR="78903" marT="39451" marB="39451"/>
                </a:tc>
                <a:tc>
                  <a:txBody>
                    <a:bodyPr/>
                    <a:lstStyle/>
                    <a:p>
                      <a:pPr algn="just">
                        <a:spcBef>
                          <a:spcPts val="1200"/>
                        </a:spcBef>
                        <a:spcAft>
                          <a:spcPts val="0"/>
                        </a:spcAft>
                      </a:pPr>
                      <a:r>
                        <a:rPr lang="en-US" sz="1200" kern="1200">
                          <a:effectLst/>
                        </a:rPr>
                        <a:t>Operation code (Opcode):</a:t>
                      </a:r>
                      <a:endParaRPr lang="ko-KR" sz="1400">
                        <a:effectLst/>
                      </a:endParaRPr>
                    </a:p>
                    <a:p>
                      <a:pPr algn="just">
                        <a:lnSpc>
                          <a:spcPts val="1460"/>
                        </a:lnSpc>
                        <a:spcBef>
                          <a:spcPts val="1200"/>
                        </a:spcBef>
                        <a:spcAft>
                          <a:spcPts val="0"/>
                        </a:spcAft>
                      </a:pPr>
                      <a:r>
                        <a:rPr lang="en-US" sz="1200" kern="1200">
                          <a:effectLst/>
                        </a:rPr>
                        <a:t>1: Request, 2: Response, 3: Indication</a:t>
                      </a:r>
                      <a:endParaRPr lang="ko-KR" sz="1400">
                        <a:effectLst/>
                        <a:latin typeface="Times New Roman"/>
                        <a:ea typeface="PMingLiU"/>
                      </a:endParaRPr>
                    </a:p>
                  </a:txBody>
                  <a:tcPr marL="78903" marR="78903" marT="39451" marB="39451"/>
                </a:tc>
              </a:tr>
              <a:tr h="243284">
                <a:tc>
                  <a:txBody>
                    <a:bodyPr/>
                    <a:lstStyle/>
                    <a:p>
                      <a:pPr algn="just" latinLnBrk="1">
                        <a:lnSpc>
                          <a:spcPts val="1460"/>
                        </a:lnSpc>
                        <a:spcBef>
                          <a:spcPts val="1200"/>
                        </a:spcBef>
                        <a:spcAft>
                          <a:spcPts val="0"/>
                        </a:spcAft>
                      </a:pPr>
                      <a:r>
                        <a:rPr lang="en-US" sz="1200" kern="1200">
                          <a:effectLst/>
                        </a:rPr>
                        <a:t>AID </a:t>
                      </a:r>
                      <a:endParaRPr lang="ko-KR" sz="1400">
                        <a:effectLst/>
                        <a:latin typeface="Times New Roman"/>
                        <a:ea typeface="PMingLiU"/>
                      </a:endParaRPr>
                    </a:p>
                  </a:txBody>
                  <a:tcPr marL="78903" marR="78903" marT="39451" marB="39451"/>
                </a:tc>
                <a:tc>
                  <a:txBody>
                    <a:bodyPr/>
                    <a:lstStyle/>
                    <a:p>
                      <a:pPr algn="just" latinLnBrk="1">
                        <a:lnSpc>
                          <a:spcPts val="1460"/>
                        </a:lnSpc>
                        <a:spcBef>
                          <a:spcPts val="1200"/>
                        </a:spcBef>
                        <a:spcAft>
                          <a:spcPts val="0"/>
                        </a:spcAft>
                      </a:pPr>
                      <a:r>
                        <a:rPr lang="en-US" sz="1200" kern="1200" dirty="0">
                          <a:effectLst/>
                        </a:rPr>
                        <a:t>Indicates the action to be taken with regard to the SID </a:t>
                      </a:r>
                      <a:endParaRPr lang="ko-KR" sz="1400" dirty="0">
                        <a:effectLst/>
                        <a:latin typeface="Times New Roman"/>
                        <a:ea typeface="PMingLiU"/>
                      </a:endParaRPr>
                    </a:p>
                  </a:txBody>
                  <a:tcPr marL="78903" marR="78903" marT="39451" marB="39451"/>
                </a:tc>
              </a:tr>
            </a:tbl>
          </a:graphicData>
        </a:graphic>
      </p:graphicFrame>
      <p:sp>
        <p:nvSpPr>
          <p:cNvPr id="5" name="Slide Number Placeholder 4"/>
          <p:cNvSpPr>
            <a:spLocks noGrp="1"/>
          </p:cNvSpPr>
          <p:nvPr>
            <p:ph type="sldNum" sz="quarter" idx="11"/>
          </p:nvPr>
        </p:nvSpPr>
        <p:spPr>
          <a:xfrm>
            <a:off x="8458200" y="6457528"/>
            <a:ext cx="685800" cy="381000"/>
          </a:xfrm>
          <a:noFill/>
        </p:spPr>
        <p:txBody>
          <a:bodyPr/>
          <a:lstStyle/>
          <a:p>
            <a:fld id="{BE78C5E8-8C35-4A85-BF87-71E4D39BF386}" type="slidenum">
              <a:rPr lang="en-US" altLang="ja-JP">
                <a:solidFill>
                  <a:srgbClr val="000000"/>
                </a:solidFill>
              </a:rPr>
              <a:pPr/>
              <a:t>9</a:t>
            </a:fld>
            <a:endParaRPr lang="en-US" altLang="ja-JP" dirty="0">
              <a:solidFill>
                <a:srgbClr val="000000"/>
              </a:solidFill>
            </a:endParaRPr>
          </a:p>
        </p:txBody>
      </p:sp>
    </p:spTree>
    <p:extLst>
      <p:ext uri="{BB962C8B-B14F-4D97-AF65-F5344CB8AC3E}">
        <p14:creationId xmlns:p14="http://schemas.microsoft.com/office/powerpoint/2010/main" val="3554176298"/>
      </p:ext>
    </p:extLst>
  </p:cSld>
  <p:clrMapOvr>
    <a:masterClrMapping/>
  </p:clrMapOvr>
  <p:transition/>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1181</TotalTime>
  <Words>1590</Words>
  <Application>Microsoft Office PowerPoint</Application>
  <PresentationFormat>화면 슬라이드 쇼(4:3)</PresentationFormat>
  <Paragraphs>204</Paragraphs>
  <Slides>12</Slides>
  <Notes>2</Notes>
  <HiddenSlides>0</HiddenSlides>
  <MMClips>0</MMClips>
  <ScaleCrop>false</ScaleCrop>
  <HeadingPairs>
    <vt:vector size="4" baseType="variant">
      <vt:variant>
        <vt:lpstr>테마</vt:lpstr>
      </vt:variant>
      <vt:variant>
        <vt:i4>1</vt:i4>
      </vt:variant>
      <vt:variant>
        <vt:lpstr>슬라이드 제목</vt:lpstr>
      </vt:variant>
      <vt:variant>
        <vt:i4>12</vt:i4>
      </vt:variant>
    </vt:vector>
  </HeadingPairs>
  <TitlesOfParts>
    <vt:vector size="13" baseType="lpstr">
      <vt:lpstr>blank presentation</vt:lpstr>
      <vt:lpstr>PowerPoint 프레젠테이션</vt:lpstr>
      <vt:lpstr>PowerPoint 프레젠테이션</vt:lpstr>
      <vt:lpstr>Characteristics of IEEE 802.21c</vt:lpstr>
      <vt:lpstr>Comparison between 802.21c and MIH frame encapsulation</vt:lpstr>
      <vt:lpstr>Interworking Protocol of WiMAX</vt:lpstr>
      <vt:lpstr>Requirements for IEEE 802.21c Protocol</vt:lpstr>
      <vt:lpstr>Fields from the Old Protocol for the New IEEE 802.21c</vt:lpstr>
      <vt:lpstr>New Simplified Protocol Design for IEEE 802.21c</vt:lpstr>
      <vt:lpstr>Description of IEEE 802.21c  Protocol Header Fields</vt:lpstr>
      <vt:lpstr>Considerations for the New IEEE 802.21c</vt:lpstr>
      <vt:lpstr>Conclusions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Simplified Protocol Header for Single Radio Handover</dc:title>
  <dc:creator>etri</dc:creator>
  <cp:lastModifiedBy>user</cp:lastModifiedBy>
  <cp:revision>67</cp:revision>
  <cp:lastPrinted>2012-05-01T00:28:57Z</cp:lastPrinted>
  <dcterms:created xsi:type="dcterms:W3CDTF">2012-04-29T17:31:25Z</dcterms:created>
  <dcterms:modified xsi:type="dcterms:W3CDTF">2012-05-03T00:48:03Z</dcterms:modified>
</cp:coreProperties>
</file>