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58.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55.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48" r:id="rId1"/>
    <p:sldMasterId id="2147483866" r:id="rId2"/>
    <p:sldMasterId id="2147483878" r:id="rId3"/>
    <p:sldMasterId id="2147483890" r:id="rId4"/>
    <p:sldMasterId id="2147483734" r:id="rId5"/>
  </p:sldMasterIdLst>
  <p:notesMasterIdLst>
    <p:notesMasterId r:id="rId28"/>
  </p:notesMasterIdLst>
  <p:handoutMasterIdLst>
    <p:handoutMasterId r:id="rId29"/>
  </p:handoutMasterIdLst>
  <p:sldIdLst>
    <p:sldId id="413" r:id="rId6"/>
    <p:sldId id="357" r:id="rId7"/>
    <p:sldId id="311" r:id="rId8"/>
    <p:sldId id="419" r:id="rId9"/>
    <p:sldId id="400" r:id="rId10"/>
    <p:sldId id="401" r:id="rId11"/>
    <p:sldId id="402" r:id="rId12"/>
    <p:sldId id="403" r:id="rId13"/>
    <p:sldId id="404" r:id="rId14"/>
    <p:sldId id="405" r:id="rId15"/>
    <p:sldId id="406" r:id="rId16"/>
    <p:sldId id="407" r:id="rId17"/>
    <p:sldId id="408" r:id="rId18"/>
    <p:sldId id="409" r:id="rId19"/>
    <p:sldId id="410" r:id="rId20"/>
    <p:sldId id="411" r:id="rId21"/>
    <p:sldId id="412" r:id="rId22"/>
    <p:sldId id="420" r:id="rId23"/>
    <p:sldId id="421" r:id="rId24"/>
    <p:sldId id="422" r:id="rId25"/>
    <p:sldId id="424" r:id="rId26"/>
    <p:sldId id="423"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a:srgbClr val="00CC99"/>
    <a:srgbClr val="66CCFF"/>
    <a:srgbClr val="66FF66"/>
    <a:srgbClr val="66FF99"/>
    <a:srgbClr val="FFBBBB"/>
    <a:srgbClr val="FF8D8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77" autoAdjust="0"/>
    <p:restoredTop sz="86455" autoAdjust="0"/>
  </p:normalViewPr>
  <p:slideViewPr>
    <p:cSldViewPr>
      <p:cViewPr varScale="1">
        <p:scale>
          <a:sx n="91" d="100"/>
          <a:sy n="91" d="100"/>
        </p:scale>
        <p:origin x="-1986" y="-114"/>
      </p:cViewPr>
      <p:guideLst>
        <p:guide orient="horz" pos="2160"/>
        <p:guide pos="2880"/>
      </p:guideLst>
    </p:cSldViewPr>
  </p:slideViewPr>
  <p:outlineViewPr>
    <p:cViewPr>
      <p:scale>
        <a:sx n="33" d="100"/>
        <a:sy n="33" d="100"/>
      </p:scale>
      <p:origin x="252"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2586"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presProps" Target="presProps.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XXXX, His Company</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442440B-091D-401F-885A-37C149E1FFD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2" name="Slide Image Placeholder 11"/>
          <p:cNvSpPr>
            <a:spLocks noGrp="1" noRot="1" noChangeAspect="1"/>
          </p:cNvSpPr>
          <p:nvPr>
            <p:ph type="sldImg" idx="2"/>
          </p:nvPr>
        </p:nvSpPr>
        <p:spPr>
          <a:xfrm>
            <a:off x="1146175" y="695325"/>
            <a:ext cx="4641850" cy="3481388"/>
          </a:xfrm>
          <a:prstGeom prst="rect">
            <a:avLst/>
          </a:prstGeom>
          <a:noFill/>
          <a:ln w="12700">
            <a:solidFill>
              <a:prstClr val="black"/>
            </a:solidFill>
          </a:ln>
        </p:spPr>
        <p:txBody>
          <a:bodyPr vert="horz" lIns="91440" tIns="45720" rIns="91440" bIns="45720" rtlCol="0"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54113" y="701675"/>
            <a:ext cx="4625975" cy="3468688"/>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smtClean="0"/>
          </a:p>
        </p:txBody>
      </p:sp>
      <p:sp>
        <p:nvSpPr>
          <p:cNvPr id="38916" name="Header Placeholder 3"/>
          <p:cNvSpPr>
            <a:spLocks noGrp="1"/>
          </p:cNvSpPr>
          <p:nvPr>
            <p:ph type="hdr" sz="quarter"/>
          </p:nvPr>
        </p:nvSpPr>
        <p:spPr>
          <a:noFill/>
        </p:spPr>
        <p:txBody>
          <a:bodyPr/>
          <a:lstStyle/>
          <a:p>
            <a:r>
              <a:rPr lang="en-US"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smtClean="0"/>
              <a:t>Month 20xx</a:t>
            </a:r>
          </a:p>
        </p:txBody>
      </p:sp>
      <p:sp>
        <p:nvSpPr>
          <p:cNvPr id="38918" name="Footer Placeholder 5"/>
          <p:cNvSpPr>
            <a:spLocks noGrp="1"/>
          </p:cNvSpPr>
          <p:nvPr>
            <p:ph type="ftr" sz="quarter" idx="4"/>
          </p:nvPr>
        </p:nvSpPr>
        <p:spPr>
          <a:noFill/>
        </p:spPr>
        <p:txBody>
          <a:bodyPr/>
          <a:lstStyle/>
          <a:p>
            <a:pPr lvl="4"/>
            <a:r>
              <a:rPr lang="en-US"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smtClean="0"/>
              <a:t>Page </a:t>
            </a:r>
            <a:fld id="{9ADD8F5F-B7E5-4B0C-9D30-C37ACEF62728}"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smtClean="0"/>
              <a:t>doc.: IEEE 802.21-02/xxxr0</a:t>
            </a:r>
          </a:p>
        </p:txBody>
      </p:sp>
      <p:sp>
        <p:nvSpPr>
          <p:cNvPr id="44035"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4036" name="Rectangle 6"/>
          <p:cNvSpPr>
            <a:spLocks noGrp="1" noChangeArrowheads="1"/>
          </p:cNvSpPr>
          <p:nvPr>
            <p:ph type="ftr" sz="quarter" idx="4"/>
          </p:nvPr>
        </p:nvSpPr>
        <p:spPr>
          <a:noFill/>
        </p:spPr>
        <p:txBody>
          <a:bodyPr/>
          <a:lstStyle/>
          <a:p>
            <a:pPr lvl="4"/>
            <a:r>
              <a:rPr lang="en-US" smtClean="0"/>
              <a:t>XXXX, His Company</a:t>
            </a:r>
          </a:p>
        </p:txBody>
      </p:sp>
      <p:sp>
        <p:nvSpPr>
          <p:cNvPr id="44037"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22873825-BC60-48EB-9FFF-65A50B4E4F2E}" type="slidenum">
              <a:rPr lang="en-US" smtClean="0"/>
              <a:pPr/>
              <a:t>10</a:t>
            </a:fld>
            <a:endParaRPr lang="en-US"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smtClean="0"/>
              <a:t>doc.: IEEE 802.21-02/xxxr0</a:t>
            </a:r>
          </a:p>
        </p:txBody>
      </p:sp>
      <p:sp>
        <p:nvSpPr>
          <p:cNvPr id="45059"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5060" name="Rectangle 6"/>
          <p:cNvSpPr>
            <a:spLocks noGrp="1" noChangeArrowheads="1"/>
          </p:cNvSpPr>
          <p:nvPr>
            <p:ph type="ftr" sz="quarter" idx="4"/>
          </p:nvPr>
        </p:nvSpPr>
        <p:spPr>
          <a:noFill/>
        </p:spPr>
        <p:txBody>
          <a:bodyPr/>
          <a:lstStyle/>
          <a:p>
            <a:pPr lvl="4"/>
            <a:r>
              <a:rPr lang="en-US" smtClean="0"/>
              <a:t>XXXX, His Company</a:t>
            </a:r>
          </a:p>
        </p:txBody>
      </p:sp>
      <p:sp>
        <p:nvSpPr>
          <p:cNvPr id="45061"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DF36E325-9DCB-4E9C-B2E9-33A2A74CDECF}" type="slidenum">
              <a:rPr lang="en-US" smtClean="0"/>
              <a:pPr/>
              <a:t>11</a:t>
            </a:fld>
            <a:endParaRPr lang="en-US"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smtClean="0"/>
              <a:t>doc.: IEEE 802.21-02/xxxr0</a:t>
            </a:r>
          </a:p>
        </p:txBody>
      </p:sp>
      <p:sp>
        <p:nvSpPr>
          <p:cNvPr id="46083"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6084" name="Rectangle 6"/>
          <p:cNvSpPr>
            <a:spLocks noGrp="1" noChangeArrowheads="1"/>
          </p:cNvSpPr>
          <p:nvPr>
            <p:ph type="ftr" sz="quarter" idx="4"/>
          </p:nvPr>
        </p:nvSpPr>
        <p:spPr>
          <a:noFill/>
        </p:spPr>
        <p:txBody>
          <a:bodyPr/>
          <a:lstStyle/>
          <a:p>
            <a:pPr lvl="4"/>
            <a:r>
              <a:rPr lang="en-US" smtClean="0"/>
              <a:t>XXXX, His Company</a:t>
            </a:r>
          </a:p>
        </p:txBody>
      </p:sp>
      <p:sp>
        <p:nvSpPr>
          <p:cNvPr id="46085"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29802E4C-7981-4917-956C-79C57D027130}" type="slidenum">
              <a:rPr lang="en-US" smtClean="0"/>
              <a:pPr/>
              <a:t>14</a:t>
            </a:fld>
            <a:endParaRPr lang="en-US"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smtClean="0"/>
              <a:t>doc.: IEEE 802.21-02/xxxr0</a:t>
            </a:r>
          </a:p>
        </p:txBody>
      </p:sp>
      <p:sp>
        <p:nvSpPr>
          <p:cNvPr id="47107"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7108" name="Rectangle 6"/>
          <p:cNvSpPr>
            <a:spLocks noGrp="1" noChangeArrowheads="1"/>
          </p:cNvSpPr>
          <p:nvPr>
            <p:ph type="ftr" sz="quarter" idx="4"/>
          </p:nvPr>
        </p:nvSpPr>
        <p:spPr>
          <a:noFill/>
        </p:spPr>
        <p:txBody>
          <a:bodyPr/>
          <a:lstStyle/>
          <a:p>
            <a:pPr lvl="4"/>
            <a:r>
              <a:rPr lang="en-US" smtClean="0"/>
              <a:t>XXXX, His Company</a:t>
            </a:r>
          </a:p>
        </p:txBody>
      </p:sp>
      <p:sp>
        <p:nvSpPr>
          <p:cNvPr id="4710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BD247846-25D8-40D6-95C5-A08682899269}" type="slidenum">
              <a:rPr lang="en-US" smtClean="0"/>
              <a:pPr/>
              <a:t>16</a:t>
            </a:fld>
            <a:endParaRPr lang="en-US"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p:spPr>
        <p:txBody>
          <a:bodyPr/>
          <a:lstStyle/>
          <a:p>
            <a:r>
              <a:rPr lang="en-US" smtClean="0"/>
              <a:t>doc.: IEEE 802.21-02/xxxr0</a:t>
            </a:r>
          </a:p>
        </p:txBody>
      </p:sp>
      <p:sp>
        <p:nvSpPr>
          <p:cNvPr id="48131"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8132" name="Rectangle 6"/>
          <p:cNvSpPr>
            <a:spLocks noGrp="1" noChangeArrowheads="1"/>
          </p:cNvSpPr>
          <p:nvPr>
            <p:ph type="ftr" sz="quarter" idx="4"/>
          </p:nvPr>
        </p:nvSpPr>
        <p:spPr>
          <a:noFill/>
        </p:spPr>
        <p:txBody>
          <a:bodyPr/>
          <a:lstStyle/>
          <a:p>
            <a:pPr lvl="4"/>
            <a:r>
              <a:rPr lang="en-US" smtClean="0"/>
              <a:t>XXXX, His Company</a:t>
            </a:r>
          </a:p>
        </p:txBody>
      </p:sp>
      <p:sp>
        <p:nvSpPr>
          <p:cNvPr id="4813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3DBE22F5-9652-4299-BE75-1D7EAA000FDA}" type="slidenum">
              <a:rPr lang="en-US" smtClean="0"/>
              <a:pPr/>
              <a:t>17</a:t>
            </a:fld>
            <a:endParaRPr lang="en-US" smtClean="0"/>
          </a:p>
        </p:txBody>
      </p:sp>
      <p:sp>
        <p:nvSpPr>
          <p:cNvPr id="48134"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smtClean="0"/>
          </a:p>
        </p:txBody>
      </p:sp>
      <p:sp>
        <p:nvSpPr>
          <p:cNvPr id="48135"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bwMode="auto">
          <a:xfrm>
            <a:off x="1181100" y="677863"/>
            <a:ext cx="4625975" cy="3468687"/>
          </a:xfrm>
          <a:prstGeom prst="rect">
            <a:avLst/>
          </a:prstGeom>
          <a:noFill/>
          <a:ln>
            <a:miter lim="800000"/>
            <a:headEnd/>
            <a:tailEnd/>
          </a:ln>
        </p:spPr>
      </p:sp>
      <p:sp>
        <p:nvSpPr>
          <p:cNvPr id="39939" name="Notes Placeholder 2"/>
          <p:cNvSpPr>
            <a:spLocks noGrp="1"/>
          </p:cNvSpPr>
          <p:nvPr>
            <p:ph type="body" idx="1"/>
          </p:nvPr>
        </p:nvSpPr>
        <p:spPr>
          <a:noFill/>
          <a:ln/>
        </p:spPr>
        <p:txBody>
          <a:bodyPr/>
          <a:lstStyle/>
          <a:p>
            <a:endParaRPr lang="en-US" smtClean="0"/>
          </a:p>
        </p:txBody>
      </p:sp>
      <p:sp>
        <p:nvSpPr>
          <p:cNvPr id="39940" name="Header Placeholder 3"/>
          <p:cNvSpPr>
            <a:spLocks noGrp="1"/>
          </p:cNvSpPr>
          <p:nvPr>
            <p:ph type="hdr" sz="quarter"/>
          </p:nvPr>
        </p:nvSpPr>
        <p:spPr>
          <a:noFill/>
        </p:spPr>
        <p:txBody>
          <a:bodyPr/>
          <a:lstStyle/>
          <a:p>
            <a:r>
              <a:rPr lang="en-US" smtClean="0"/>
              <a:t>doc.: IEEE 802.21-02/xxxr0</a:t>
            </a:r>
          </a:p>
        </p:txBody>
      </p:sp>
      <p:sp>
        <p:nvSpPr>
          <p:cNvPr id="39941" name="Date Placeholder 4"/>
          <p:cNvSpPr>
            <a:spLocks noGrp="1"/>
          </p:cNvSpPr>
          <p:nvPr>
            <p:ph type="dt" sz="quarter" idx="1"/>
          </p:nvPr>
        </p:nvSpPr>
        <p:spPr>
          <a:xfrm>
            <a:off x="654050" y="95250"/>
            <a:ext cx="1060450" cy="215900"/>
          </a:xfrm>
          <a:prstGeom prst="rect">
            <a:avLst/>
          </a:prstGeom>
          <a:noFill/>
        </p:spPr>
        <p:txBody>
          <a:bodyPr/>
          <a:lstStyle/>
          <a:p>
            <a:r>
              <a:rPr lang="en-US" smtClean="0"/>
              <a:t>Month 20xx</a:t>
            </a:r>
          </a:p>
        </p:txBody>
      </p:sp>
      <p:sp>
        <p:nvSpPr>
          <p:cNvPr id="39942" name="Footer Placeholder 5"/>
          <p:cNvSpPr>
            <a:spLocks noGrp="1"/>
          </p:cNvSpPr>
          <p:nvPr>
            <p:ph type="ftr" sz="quarter" idx="4"/>
          </p:nvPr>
        </p:nvSpPr>
        <p:spPr>
          <a:noFill/>
        </p:spPr>
        <p:txBody>
          <a:bodyPr/>
          <a:lstStyle/>
          <a:p>
            <a:pPr lvl="4"/>
            <a:r>
              <a:rPr lang="en-US" smtClean="0"/>
              <a:t>XXXX, His Company</a:t>
            </a:r>
          </a:p>
        </p:txBody>
      </p:sp>
      <p:sp>
        <p:nvSpPr>
          <p:cNvPr id="39943" name="Slide Number Placeholder 6"/>
          <p:cNvSpPr>
            <a:spLocks noGrp="1"/>
          </p:cNvSpPr>
          <p:nvPr>
            <p:ph type="sldNum" sz="quarter" idx="5"/>
          </p:nvPr>
        </p:nvSpPr>
        <p:spPr>
          <a:xfrm>
            <a:off x="3222625" y="8985250"/>
            <a:ext cx="512763" cy="182563"/>
          </a:xfrm>
          <a:prstGeom prst="rect">
            <a:avLst/>
          </a:prstGeom>
          <a:noFill/>
        </p:spPr>
        <p:txBody>
          <a:bodyPr/>
          <a:lstStyle/>
          <a:p>
            <a:r>
              <a:rPr lang="en-US" smtClean="0"/>
              <a:t>Page </a:t>
            </a:r>
            <a:fld id="{47E86FD9-54B1-4280-945A-202E0A5B216E}"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smtClean="0"/>
          </a:p>
        </p:txBody>
      </p:sp>
      <p:sp>
        <p:nvSpPr>
          <p:cNvPr id="40964" name="Header Placeholder 3"/>
          <p:cNvSpPr>
            <a:spLocks noGrp="1"/>
          </p:cNvSpPr>
          <p:nvPr>
            <p:ph type="hdr" sz="quarter"/>
          </p:nvPr>
        </p:nvSpPr>
        <p:spPr>
          <a:noFill/>
        </p:spPr>
        <p:txBody>
          <a:bodyPr/>
          <a:lstStyle/>
          <a:p>
            <a:r>
              <a:rPr lang="en-US" smtClean="0"/>
              <a:t>doc.: IEEE 802.21-02/xxxr0</a:t>
            </a:r>
          </a:p>
        </p:txBody>
      </p:sp>
      <p:sp>
        <p:nvSpPr>
          <p:cNvPr id="40965" name="Date Placeholder 4"/>
          <p:cNvSpPr>
            <a:spLocks noGrp="1"/>
          </p:cNvSpPr>
          <p:nvPr>
            <p:ph type="dt" sz="quarter" idx="1"/>
          </p:nvPr>
        </p:nvSpPr>
        <p:spPr>
          <a:xfrm>
            <a:off x="654050" y="95250"/>
            <a:ext cx="1060450" cy="215900"/>
          </a:xfrm>
          <a:prstGeom prst="rect">
            <a:avLst/>
          </a:prstGeom>
          <a:noFill/>
        </p:spPr>
        <p:txBody>
          <a:bodyPr/>
          <a:lstStyle/>
          <a:p>
            <a:r>
              <a:rPr lang="en-US" smtClean="0"/>
              <a:t>Month 20xx</a:t>
            </a:r>
          </a:p>
        </p:txBody>
      </p:sp>
      <p:sp>
        <p:nvSpPr>
          <p:cNvPr id="40966" name="Footer Placeholder 5"/>
          <p:cNvSpPr>
            <a:spLocks noGrp="1"/>
          </p:cNvSpPr>
          <p:nvPr>
            <p:ph type="ftr" sz="quarter" idx="4"/>
          </p:nvPr>
        </p:nvSpPr>
        <p:spPr>
          <a:noFill/>
        </p:spPr>
        <p:txBody>
          <a:bodyPr/>
          <a:lstStyle/>
          <a:p>
            <a:pPr lvl="4"/>
            <a:r>
              <a:rPr lang="en-US" smtClean="0"/>
              <a:t>XXXX, His Company</a:t>
            </a:r>
          </a:p>
        </p:txBody>
      </p:sp>
      <p:sp>
        <p:nvSpPr>
          <p:cNvPr id="40967" name="Slide Number Placeholder 6"/>
          <p:cNvSpPr>
            <a:spLocks noGrp="1"/>
          </p:cNvSpPr>
          <p:nvPr>
            <p:ph type="sldNum" sz="quarter" idx="5"/>
          </p:nvPr>
        </p:nvSpPr>
        <p:spPr>
          <a:xfrm>
            <a:off x="3222625" y="8985250"/>
            <a:ext cx="512763" cy="182563"/>
          </a:xfrm>
          <a:prstGeom prst="rect">
            <a:avLst/>
          </a:prstGeom>
          <a:noFill/>
        </p:spPr>
        <p:txBody>
          <a:bodyPr/>
          <a:lstStyle/>
          <a:p>
            <a:r>
              <a:rPr lang="en-US" smtClean="0"/>
              <a:t>Page </a:t>
            </a:r>
            <a:fld id="{FD72ED04-A864-4DC0-A8CE-E9B26A560A8E}"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smtClean="0"/>
              <a:t>doc.: IEEE 802.21-02/xxxr0</a:t>
            </a:r>
          </a:p>
        </p:txBody>
      </p:sp>
      <p:sp>
        <p:nvSpPr>
          <p:cNvPr id="41987"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1988" name="Rectangle 6"/>
          <p:cNvSpPr>
            <a:spLocks noGrp="1" noChangeArrowheads="1"/>
          </p:cNvSpPr>
          <p:nvPr>
            <p:ph type="ftr" sz="quarter" idx="4"/>
          </p:nvPr>
        </p:nvSpPr>
        <p:spPr>
          <a:noFill/>
        </p:spPr>
        <p:txBody>
          <a:bodyPr/>
          <a:lstStyle/>
          <a:p>
            <a:pPr lvl="4"/>
            <a:r>
              <a:rPr lang="en-US" smtClean="0"/>
              <a:t>XXXX, His Company</a:t>
            </a:r>
          </a:p>
        </p:txBody>
      </p:sp>
      <p:sp>
        <p:nvSpPr>
          <p:cNvPr id="4198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4459728C-1439-493F-A35A-B1BCF95AB4CE}" type="slidenum">
              <a:rPr lang="en-US" smtClean="0"/>
              <a:pPr/>
              <a:t>8</a:t>
            </a:fld>
            <a:endParaRPr lang="en-US"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smtClean="0"/>
              <a:t>doc.: IEEE 802.21-02/xxxr0</a:t>
            </a:r>
          </a:p>
        </p:txBody>
      </p:sp>
      <p:sp>
        <p:nvSpPr>
          <p:cNvPr id="43011"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3012" name="Rectangle 6"/>
          <p:cNvSpPr>
            <a:spLocks noGrp="1" noChangeArrowheads="1"/>
          </p:cNvSpPr>
          <p:nvPr>
            <p:ph type="ftr" sz="quarter" idx="4"/>
          </p:nvPr>
        </p:nvSpPr>
        <p:spPr>
          <a:noFill/>
        </p:spPr>
        <p:txBody>
          <a:bodyPr/>
          <a:lstStyle/>
          <a:p>
            <a:pPr lvl="4"/>
            <a:r>
              <a:rPr lang="en-US" smtClean="0"/>
              <a:t>XXXX, His Company</a:t>
            </a:r>
          </a:p>
        </p:txBody>
      </p:sp>
      <p:sp>
        <p:nvSpPr>
          <p:cNvPr id="4301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9FB3E486-5714-4476-87EF-E6E194B853B1}" type="slidenum">
              <a:rPr lang="en-US" smtClean="0"/>
              <a:pPr/>
              <a:t>9</a:t>
            </a:fld>
            <a:endParaRPr lang="en-US"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smtClean="0"/>
              <a:t>Slide </a:t>
            </a:r>
            <a:fld id="{F3D7A4F0-0FCF-4224-B81A-51E9E7009AFE}" type="slidenum">
              <a:rPr lang="en-US" smtClean="0"/>
              <a:pPr>
                <a:defRPr/>
              </a:pPr>
              <a:t>‹#›</a:t>
            </a:fld>
            <a:endParaRPr lang="en-US"/>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May  2012</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A1EC890-31EC-487D-AA60-02B691D82D1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May  2012</a:t>
            </a:r>
            <a:endParaRPr lang="en-US"/>
          </a:p>
        </p:txBody>
      </p:sp>
      <p:sp>
        <p:nvSpPr>
          <p:cNvPr id="8" name="Footer Placeholder 7"/>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9" name="Slide Number Placeholder 8"/>
          <p:cNvSpPr>
            <a:spLocks noGrp="1"/>
          </p:cNvSpPr>
          <p:nvPr>
            <p:ph type="sldNum" sz="quarter" idx="12"/>
          </p:nvPr>
        </p:nvSpPr>
        <p:spPr/>
        <p:txBody>
          <a:bodyPr/>
          <a:lstStyle>
            <a:lvl1pPr>
              <a:defRPr/>
            </a:lvl1pPr>
          </a:lstStyle>
          <a:p>
            <a:pPr>
              <a:defRPr/>
            </a:pPr>
            <a:r>
              <a:rPr lang="en-US"/>
              <a:t>Slide </a:t>
            </a:r>
            <a:fld id="{EA519437-B6E0-45D2-ADBE-CED11A2324B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May  2012</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5F31B28D-59C5-4D92-A491-E66C7A6F60AE}"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May  2012</a:t>
            </a:r>
            <a:endParaRPr lang="en-US"/>
          </a:p>
        </p:txBody>
      </p:sp>
      <p:sp>
        <p:nvSpPr>
          <p:cNvPr id="3" name="Footer Placeholder 2"/>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4" name="Slide Number Placeholder 3"/>
          <p:cNvSpPr>
            <a:spLocks noGrp="1"/>
          </p:cNvSpPr>
          <p:nvPr>
            <p:ph type="sldNum" sz="quarter" idx="12"/>
          </p:nvPr>
        </p:nvSpPr>
        <p:spPr/>
        <p:txBody>
          <a:bodyPr/>
          <a:lstStyle>
            <a:lvl1pPr>
              <a:defRPr/>
            </a:lvl1pPr>
          </a:lstStyle>
          <a:p>
            <a:pPr>
              <a:defRPr/>
            </a:pPr>
            <a:r>
              <a:rPr lang="en-US"/>
              <a:t>Slide </a:t>
            </a:r>
            <a:fld id="{C922C443-5D96-4DE7-99CD-7C5E19B8A471}"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May  2012</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955A4B1-4EFB-4DEF-816B-559E5062D28F}"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May  2012</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6825E2F7-1D07-407B-992F-AC7D28176587}"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May  2012</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374FAE21-1B12-43B9-9130-C41EEF43AB05}"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May  2012</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95E68F9D-EE77-4604-80A2-5FFC8BC1321E}"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7" name="Slide Number Placeholder 6"/>
          <p:cNvSpPr>
            <a:spLocks noGrp="1"/>
          </p:cNvSpPr>
          <p:nvPr>
            <p:ph type="sldNum" sz="quarter" idx="10"/>
          </p:nvPr>
        </p:nvSpPr>
        <p:spPr/>
        <p:txBody>
          <a:bodyPr/>
          <a:lstStyle/>
          <a:p>
            <a:pPr>
              <a:defRPr/>
            </a:pPr>
            <a:r>
              <a:rPr lang="en-US" smtClean="0"/>
              <a:t>Slide </a:t>
            </a:r>
            <a:fld id="{F3D7A4F0-0FCF-4224-B81A-51E9E7009AFE}" type="slidenum">
              <a:rPr lang="en-US" smtClean="0"/>
              <a:pPr>
                <a:defRPr/>
              </a:pPr>
              <a:t>‹#›</a:t>
            </a:fld>
            <a:endParaRPr lang="en-US"/>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May  2012</a:t>
            </a:r>
            <a:endParaRPr lang="en-US" dirty="0"/>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May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May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May  2012</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May  2012</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May  2012</a:t>
            </a:r>
            <a:endParaRPr lang="en-US"/>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May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May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May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May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May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May  2012</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May  2012</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May  2012</a:t>
            </a:r>
            <a:endParaRPr lang="en-US"/>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May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May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p>
            <a:pPr>
              <a:defRPr/>
            </a:pPr>
            <a:r>
              <a:rPr lang="en-US" smtClean="0"/>
              <a:t>May  2012</a:t>
            </a:r>
            <a:endParaRPr lang="en-US" dirty="0"/>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May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May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May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May  2012</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May  2012</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May  2012</a:t>
            </a:r>
            <a:endParaRPr lang="en-US"/>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May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May  2012</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p>
            <a:pPr>
              <a:defRPr/>
            </a:pPr>
            <a:r>
              <a:rPr lang="en-US" smtClean="0"/>
              <a:t>May  2012</a:t>
            </a:r>
            <a:endParaRPr lang="en-US" dirty="0"/>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May  2012</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84684917-4E53-499C-90FA-BFF6A41DE948}"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D26BBCC7-F472-4271-BB1B-1A8EC13723EB}" type="slidenum">
              <a:rPr lang="en-US"/>
              <a:pPr>
                <a:defRPr/>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49690285-F893-4790-A724-96E45CA15497}" type="slidenum">
              <a:rPr lang="en-US"/>
              <a:pPr>
                <a:defRPr/>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14A87D7D-18D4-4AC8-B10F-B8A600454B75}" type="slidenum">
              <a:rPr lang="en-US"/>
              <a:pPr>
                <a:defRPr/>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May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EC765D2E-6FA3-4BB9-988F-6FBC2B61DC05}" type="slidenum">
              <a:rPr lang="en-US"/>
              <a:pPr>
                <a:defRPr/>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May  2012</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9" name="Slide Number Placeholder 5"/>
          <p:cNvSpPr>
            <a:spLocks noGrp="1"/>
          </p:cNvSpPr>
          <p:nvPr>
            <p:ph type="sldNum" sz="quarter" idx="12"/>
          </p:nvPr>
        </p:nvSpPr>
        <p:spPr/>
        <p:txBody>
          <a:bodyPr/>
          <a:lstStyle>
            <a:lvl1pPr>
              <a:defRPr/>
            </a:lvl1pPr>
          </a:lstStyle>
          <a:p>
            <a:pPr>
              <a:defRPr/>
            </a:pPr>
            <a:fld id="{6E05C69D-B6EE-44D1-87BC-41A78639143A}" type="slidenum">
              <a:rPr lang="en-US"/>
              <a:pPr>
                <a:defRPr/>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May  2012</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5"/>
          <p:cNvSpPr>
            <a:spLocks noGrp="1"/>
          </p:cNvSpPr>
          <p:nvPr>
            <p:ph type="sldNum" sz="quarter" idx="12"/>
          </p:nvPr>
        </p:nvSpPr>
        <p:spPr/>
        <p:txBody>
          <a:bodyPr/>
          <a:lstStyle>
            <a:lvl1pPr>
              <a:defRPr/>
            </a:lvl1pPr>
          </a:lstStyle>
          <a:p>
            <a:pPr>
              <a:defRPr/>
            </a:pPr>
            <a:fld id="{966405D2-4AE7-473C-8F39-C4B4E070160D}" type="slidenum">
              <a:rPr lang="en-US"/>
              <a:pPr>
                <a:defRPr/>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May  2012</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4" name="Slide Number Placeholder 5"/>
          <p:cNvSpPr>
            <a:spLocks noGrp="1"/>
          </p:cNvSpPr>
          <p:nvPr>
            <p:ph type="sldNum" sz="quarter" idx="12"/>
          </p:nvPr>
        </p:nvSpPr>
        <p:spPr/>
        <p:txBody>
          <a:bodyPr/>
          <a:lstStyle>
            <a:lvl1pPr>
              <a:defRPr/>
            </a:lvl1pPr>
          </a:lstStyle>
          <a:p>
            <a:pPr>
              <a:defRPr/>
            </a:pPr>
            <a:fld id="{863E1F64-50B1-418F-962C-B808F147EB5D}" type="slidenum">
              <a:rPr lang="en-US"/>
              <a:pPr>
                <a:defRPr/>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May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F4623493-D78E-476E-ADFE-FC7DA517461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914400" y="377825"/>
            <a:ext cx="768350" cy="215900"/>
          </a:xfrm>
          <a:prstGeom prst="rect">
            <a:avLst/>
          </a:prstGeom>
          <a:ln/>
        </p:spPr>
        <p:txBody>
          <a:bodyPr/>
          <a:lstStyle>
            <a:lvl1pPr>
              <a:defRPr/>
            </a:lvl1pPr>
          </a:lstStyle>
          <a:p>
            <a:pPr>
              <a:defRPr/>
            </a:pPr>
            <a:r>
              <a:rPr lang="en-US" smtClean="0"/>
              <a:t>May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pt-BR" smtClean="0"/>
              <a:t>Subir Das, Chair, IEEE 802.21</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CBDE478-540A-4533-B630-5289DA16E16C}" type="slidenum">
              <a:rPr lang="en-US"/>
              <a:pPr>
                <a:defRPr/>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May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5"/>
          <p:cNvSpPr>
            <a:spLocks noGrp="1"/>
          </p:cNvSpPr>
          <p:nvPr>
            <p:ph type="sldNum" sz="quarter" idx="12"/>
          </p:nvPr>
        </p:nvSpPr>
        <p:spPr/>
        <p:txBody>
          <a:bodyPr/>
          <a:lstStyle>
            <a:lvl1pPr>
              <a:defRPr/>
            </a:lvl1pPr>
          </a:lstStyle>
          <a:p>
            <a:pPr>
              <a:defRPr/>
            </a:pPr>
            <a:fld id="{2FF10AF9-D278-49BA-91C2-3547396931F7}" type="slidenum">
              <a:rPr lang="en-US"/>
              <a:pPr>
                <a:defRPr/>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EA515F29-A17C-4417-B3CB-61508052755A}" type="slidenum">
              <a:rPr lang="en-US"/>
              <a:pPr>
                <a:defRPr/>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fld id="{813AC610-B033-4125-93E1-31603498AFD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914400" y="377825"/>
            <a:ext cx="768350" cy="215900"/>
          </a:xfrm>
          <a:prstGeom prst="rect">
            <a:avLst/>
          </a:prstGeom>
        </p:spPr>
        <p:txBody>
          <a:bodyPr/>
          <a:lstStyle>
            <a:lvl1pPr>
              <a:defRPr/>
            </a:lvl1pPr>
          </a:lstStyle>
          <a:p>
            <a:pPr>
              <a:defRPr/>
            </a:pPr>
            <a:r>
              <a:rPr lang="en-US" smtClean="0"/>
              <a:t>May  2012</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43DACD2F-9786-486C-9E92-757D70B8C56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May  2012</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55EAE60E-B8AB-4C07-8727-0B4A640A876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914400" y="377825"/>
            <a:ext cx="754063" cy="215900"/>
          </a:xfrm>
          <a:prstGeom prst="rect">
            <a:avLst/>
          </a:prstGeom>
        </p:spPr>
        <p:txBody>
          <a:bodyPr/>
          <a:lstStyle>
            <a:lvl1pPr>
              <a:defRPr/>
            </a:lvl1pPr>
          </a:lstStyle>
          <a:p>
            <a:pPr>
              <a:defRPr/>
            </a:pPr>
            <a:r>
              <a:rPr lang="en-US" smtClean="0"/>
              <a:t>May  2012</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C1AE6C48-FC0E-4C0A-A7D2-A12BE0BB3F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7.xml"/><Relationship Id="rId3" Type="http://schemas.openxmlformats.org/officeDocument/2006/relationships/slideLayout" Target="../slideLayouts/slideLayout32.xml"/><Relationship Id="rId7" Type="http://schemas.openxmlformats.org/officeDocument/2006/relationships/slideLayout" Target="../slideLayouts/slideLayout36.xml"/><Relationship Id="rId12" Type="http://schemas.openxmlformats.org/officeDocument/2006/relationships/theme" Target="../theme/theme3.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5" Type="http://schemas.openxmlformats.org/officeDocument/2006/relationships/slideLayout" Target="../slideLayouts/slideLayout34.xml"/><Relationship Id="rId10" Type="http://schemas.openxmlformats.org/officeDocument/2006/relationships/slideLayout" Target="../slideLayouts/slideLayout39.xml"/><Relationship Id="rId4" Type="http://schemas.openxmlformats.org/officeDocument/2006/relationships/slideLayout" Target="../slideLayouts/slideLayout33.xml"/><Relationship Id="rId9" Type="http://schemas.openxmlformats.org/officeDocument/2006/relationships/slideLayout" Target="../slideLayouts/slideLayout3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8.xml"/><Relationship Id="rId3" Type="http://schemas.openxmlformats.org/officeDocument/2006/relationships/slideLayout" Target="../slideLayouts/slideLayout43.xml"/><Relationship Id="rId7" Type="http://schemas.openxmlformats.org/officeDocument/2006/relationships/slideLayout" Target="../slideLayouts/slideLayout47.xml"/><Relationship Id="rId12" Type="http://schemas.openxmlformats.org/officeDocument/2006/relationships/theme" Target="../theme/theme4.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0" Type="http://schemas.openxmlformats.org/officeDocument/2006/relationships/slideLayout" Target="../slideLayouts/slideLayout50.xml"/><Relationship Id="rId4" Type="http://schemas.openxmlformats.org/officeDocument/2006/relationships/slideLayout" Target="../slideLayouts/slideLayout44.xml"/><Relationship Id="rId9" Type="http://schemas.openxmlformats.org/officeDocument/2006/relationships/slideLayout" Target="../slideLayouts/slideLayout49.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9.xml"/><Relationship Id="rId3" Type="http://schemas.openxmlformats.org/officeDocument/2006/relationships/slideLayout" Target="../slideLayouts/slideLayout54.xml"/><Relationship Id="rId7" Type="http://schemas.openxmlformats.org/officeDocument/2006/relationships/slideLayout" Target="../slideLayouts/slideLayout58.xml"/><Relationship Id="rId12" Type="http://schemas.openxmlformats.org/officeDocument/2006/relationships/theme" Target="../theme/theme5.xml"/><Relationship Id="rId2" Type="http://schemas.openxmlformats.org/officeDocument/2006/relationships/slideLayout" Target="../slideLayouts/slideLayout53.xml"/><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slideLayout" Target="../slideLayouts/slideLayout62.xml"/><Relationship Id="rId5" Type="http://schemas.openxmlformats.org/officeDocument/2006/relationships/slideLayout" Target="../slideLayouts/slideLayout56.xml"/><Relationship Id="rId10" Type="http://schemas.openxmlformats.org/officeDocument/2006/relationships/slideLayout" Target="../slideLayouts/slideLayout61.xml"/><Relationship Id="rId4" Type="http://schemas.openxmlformats.org/officeDocument/2006/relationships/slideLayout" Target="../slideLayouts/slideLayout55.xml"/><Relationship Id="rId9" Type="http://schemas.openxmlformats.org/officeDocument/2006/relationships/slideLayout" Target="../slideLayouts/slideLayout6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p:nvPicPr>
        <p:blipFill>
          <a:blip r:embed="rId20"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p:nvPicPr>
        <p:blipFill>
          <a:blip r:embed="rId21"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F3D7A4F0-0FCF-4224-B81A-51E9E7009AFE}" type="slidenum">
              <a:rPr lang="en-US"/>
              <a:pPr>
                <a:defRPr/>
              </a:pPr>
              <a:t>‹#›</a:t>
            </a:fld>
            <a:endParaRPr lang="en-US"/>
          </a:p>
        </p:txBody>
      </p:sp>
      <p:sp>
        <p:nvSpPr>
          <p:cNvPr id="1031" name="Rectangle 7"/>
          <p:cNvSpPr>
            <a:spLocks noChangeArrowheads="1"/>
          </p:cNvSpPr>
          <p:nvPr/>
        </p:nvSpPr>
        <p:spPr bwMode="auto">
          <a:xfrm>
            <a:off x="3205339" y="394156"/>
            <a:ext cx="5070299"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21-12-0049-00-0000-Session#50-Opening_Plenary_Notes.ppt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3" name="Line 10"/>
          <p:cNvSpPr>
            <a:spLocks noChangeShapeType="1"/>
          </p:cNvSpPr>
          <p:nvPr/>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62" r:id="rId4"/>
    <p:sldLayoutId id="2147483863" r:id="rId5"/>
    <p:sldLayoutId id="2147483837" r:id="rId6"/>
    <p:sldLayoutId id="2147483850" r:id="rId7"/>
    <p:sldLayoutId id="2147483851" r:id="rId8"/>
    <p:sldLayoutId id="2147483852" r:id="rId9"/>
    <p:sldLayoutId id="2147483853" r:id="rId10"/>
    <p:sldLayoutId id="2147483854" r:id="rId11"/>
    <p:sldLayoutId id="2147483855" r:id="rId12"/>
    <p:sldLayoutId id="2147483856" r:id="rId13"/>
    <p:sldLayoutId id="2147483857" r:id="rId14"/>
    <p:sldLayoutId id="2147483858" r:id="rId15"/>
    <p:sldLayoutId id="2147483859" r:id="rId16"/>
    <p:sldLayoutId id="2147483860" r:id="rId17"/>
    <p:sldLayoutId id="2147483861" r:id="rId18"/>
  </p:sldLayoutIdLst>
  <p:hf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May  2012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D46FBD-A606-464B-83CC-887A8D49DE8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67"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May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FE8D70-5D40-4BDB-95DE-FF8791A8512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 id="2147483883" r:id="rId5"/>
    <p:sldLayoutId id="2147483884" r:id="rId6"/>
    <p:sldLayoutId id="2147483885" r:id="rId7"/>
    <p:sldLayoutId id="2147483886" r:id="rId8"/>
    <p:sldLayoutId id="2147483887" r:id="rId9"/>
    <p:sldLayoutId id="2147483888" r:id="rId10"/>
    <p:sldLayoutId id="214748388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May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684917-4E53-499C-90FA-BFF6A41DE94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91" r:id="rId1"/>
    <p:sldLayoutId id="2147483892" r:id="rId2"/>
    <p:sldLayoutId id="2147483893" r:id="rId3"/>
    <p:sldLayoutId id="2147483894" r:id="rId4"/>
    <p:sldLayoutId id="2147483895" r:id="rId5"/>
    <p:sldLayoutId id="2147483896" r:id="rId6"/>
    <p:sldLayoutId id="2147483897" r:id="rId7"/>
    <p:sldLayoutId id="2147483898" r:id="rId8"/>
    <p:sldLayoutId id="2147483899" r:id="rId9"/>
    <p:sldLayoutId id="2147483900" r:id="rId10"/>
    <p:sldLayoutId id="2147483901"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May  2012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479E6CA-7F7D-4CC3-86DB-B6301A399B0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8" r:id="rId11"/>
  </p:sldLayoutIdLst>
  <p:hf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hyperlink" Target="http://802world.org/wireless" TargetMode="External"/><Relationship Id="rId2" Type="http://schemas.openxmlformats.org/officeDocument/2006/relationships/notesSlide" Target="../notesSlides/notesSlide7.xml"/><Relationship Id="rId1" Type="http://schemas.openxmlformats.org/officeDocument/2006/relationships/slideLayout" Target="../slideLayouts/slideLayout8.xml"/><Relationship Id="rId4" Type="http://schemas.openxmlformats.org/officeDocument/2006/relationships/hyperlink" Target="http://802world.org/attendee"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2"/>
          <p:cNvSpPr>
            <a:spLocks noGrp="1" noChangeArrowheads="1"/>
          </p:cNvSpPr>
          <p:nvPr>
            <p:ph type="ctrTitle"/>
          </p:nvPr>
        </p:nvSpPr>
        <p:spPr>
          <a:xfrm>
            <a:off x="609600" y="1066800"/>
            <a:ext cx="7848600" cy="3505200"/>
          </a:xfrm>
        </p:spPr>
        <p:txBody>
          <a:bodyPr/>
          <a:lstStyle/>
          <a:p>
            <a:r>
              <a:rPr lang="en-US" sz="5400" b="1" dirty="0" smtClean="0">
                <a:latin typeface="Arial" charset="0"/>
              </a:rPr>
              <a:t>IEEE 802.21</a:t>
            </a:r>
            <a:br>
              <a:rPr lang="en-US" sz="5400" b="1" dirty="0" smtClean="0">
                <a:latin typeface="Arial" charset="0"/>
              </a:rPr>
            </a:br>
            <a:r>
              <a:rPr lang="en-US" b="1" dirty="0" smtClean="0">
                <a:latin typeface="Arial" charset="0"/>
              </a:rPr>
              <a:t>Session #50</a:t>
            </a:r>
            <a:br>
              <a:rPr lang="en-US" b="1" dirty="0" smtClean="0">
                <a:latin typeface="Arial" charset="0"/>
              </a:rPr>
            </a:br>
            <a:r>
              <a:rPr lang="en-US" b="1" dirty="0" smtClean="0">
                <a:latin typeface="Arial" charset="0"/>
              </a:rPr>
              <a:t>Atlanta, GA, USA </a:t>
            </a:r>
            <a:br>
              <a:rPr lang="en-US" b="1" dirty="0" smtClean="0">
                <a:latin typeface="Arial" charset="0"/>
              </a:rPr>
            </a:br>
            <a:r>
              <a:rPr lang="en-US" sz="3200" b="1" dirty="0" smtClean="0">
                <a:latin typeface="Arial" charset="0"/>
              </a:rPr>
              <a:t>Opening Plenary</a:t>
            </a:r>
          </a:p>
        </p:txBody>
      </p:sp>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5" name="Date Placeholder 3"/>
          <p:cNvSpPr txBox="1">
            <a:spLocks/>
          </p:cNvSpPr>
          <p:nvPr/>
        </p:nvSpPr>
        <p:spPr>
          <a:xfrm>
            <a:off x="685800" y="6477000"/>
            <a:ext cx="1447800" cy="22860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May 2012</a:t>
            </a:r>
          </a:p>
        </p:txBody>
      </p:sp>
      <p:sp>
        <p:nvSpPr>
          <p:cNvPr id="6" name="Rectangle 3"/>
          <p:cNvSpPr>
            <a:spLocks noGrp="1" noChangeArrowheads="1"/>
          </p:cNvSpPr>
          <p:nvPr>
            <p:ph type="subTitle" idx="1"/>
          </p:nvPr>
        </p:nvSpPr>
        <p:spPr>
          <a:xfrm>
            <a:off x="1371600" y="4648200"/>
            <a:ext cx="6858000" cy="1066800"/>
          </a:xfrm>
        </p:spPr>
        <p:txBody>
          <a:bodyPr/>
          <a:lstStyle/>
          <a:p>
            <a:pPr eaLnBrk="1" hangingPunct="1"/>
            <a:r>
              <a:rPr lang="en-US" sz="2800" b="1" dirty="0" smtClean="0">
                <a:latin typeface="Arial" charset="0"/>
              </a:rPr>
              <a:t>Subir Das</a:t>
            </a:r>
          </a:p>
          <a:p>
            <a:pPr eaLnBrk="1" hangingPunct="1"/>
            <a:r>
              <a:rPr lang="en-US" sz="2800" b="1" dirty="0" err="1" smtClean="0">
                <a:latin typeface="Arial" charset="0"/>
              </a:rPr>
              <a:t>sdas</a:t>
            </a:r>
            <a:r>
              <a:rPr lang="en-US" sz="2800" b="1" dirty="0" smtClean="0">
                <a:latin typeface="Arial" charset="0"/>
              </a:rPr>
              <a:t> at </a:t>
            </a:r>
            <a:r>
              <a:rPr lang="en-US" sz="2800" b="1" dirty="0" err="1" smtClean="0">
                <a:latin typeface="Arial" charset="0"/>
              </a:rPr>
              <a:t>appcomsci</a:t>
            </a:r>
            <a:r>
              <a:rPr lang="en-US" sz="2800" b="1" dirty="0" smtClean="0">
                <a:latin typeface="Arial" charset="0"/>
              </a:rPr>
              <a:t> dot com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xfrm>
            <a:off x="685800" y="6477456"/>
            <a:ext cx="1219200" cy="215444"/>
          </a:xfrm>
          <a:noFill/>
        </p:spPr>
        <p:txBody>
          <a:bodyPr/>
          <a:lstStyle/>
          <a:p>
            <a:r>
              <a:rPr lang="en-US" smtClean="0"/>
              <a:t>May  2012</a:t>
            </a:r>
            <a:endParaRPr lang="en-US" dirty="0" smtClean="0"/>
          </a:p>
        </p:txBody>
      </p:sp>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smtClean="0"/>
              <a:t>	The IEEE-SA strongly recommends that at each WG meeting the chair or a designee:</a:t>
            </a:r>
            <a:endParaRPr lang="en-US" sz="1800" smtClean="0"/>
          </a:p>
          <a:p>
            <a:pPr lvl="1">
              <a:lnSpc>
                <a:spcPct val="80000"/>
              </a:lnSpc>
            </a:pPr>
            <a:r>
              <a:rPr lang="en-US" sz="1400" b="1" smtClean="0"/>
              <a:t>Show slides #1 through #4 of this presentation</a:t>
            </a:r>
          </a:p>
          <a:p>
            <a:pPr lvl="1">
              <a:lnSpc>
                <a:spcPct val="80000"/>
              </a:lnSpc>
            </a:pPr>
            <a:r>
              <a:rPr lang="en-US" sz="1400" b="1" smtClean="0"/>
              <a:t>Advise the WG attendees that:</a:t>
            </a:r>
            <a:r>
              <a:rPr lang="en-US" sz="1400" smtClean="0"/>
              <a:t> </a:t>
            </a:r>
          </a:p>
          <a:p>
            <a:pPr lvl="2">
              <a:lnSpc>
                <a:spcPct val="80000"/>
              </a:lnSpc>
            </a:pPr>
            <a:r>
              <a:rPr lang="en-US" sz="1400" smtClean="0"/>
              <a:t>The IEEE’s patent policy is consistent with the ANSI patent policy and is described in Clause 6 of the </a:t>
            </a:r>
            <a:r>
              <a:rPr lang="en-US" sz="1400" i="1" smtClean="0"/>
              <a:t>IEEE-SA Standards Board Bylaws</a:t>
            </a:r>
            <a:r>
              <a:rPr lang="en-US" sz="1400" smtClean="0"/>
              <a:t>;</a:t>
            </a:r>
          </a:p>
          <a:p>
            <a:pPr lvl="2">
              <a:lnSpc>
                <a:spcPct val="80000"/>
              </a:lnSpc>
            </a:pPr>
            <a:r>
              <a:rPr lang="en-US" sz="1400" smtClean="0"/>
              <a:t>Early identification of patent claims which may be essential for the use of standards under development is strongly encouraged; </a:t>
            </a:r>
          </a:p>
          <a:p>
            <a:pPr lvl="2">
              <a:lnSpc>
                <a:spcPct val="80000"/>
              </a:lnSpc>
            </a:pPr>
            <a:r>
              <a:rPr 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smtClean="0"/>
            </a:br>
            <a:endParaRPr lang="en-US" sz="1400" smtClean="0"/>
          </a:p>
          <a:p>
            <a:pPr lvl="1">
              <a:lnSpc>
                <a:spcPct val="20000"/>
              </a:lnSpc>
            </a:pPr>
            <a:r>
              <a:rPr lang="en-US" sz="1400" b="1" smtClean="0"/>
              <a:t>Instruct the WG Secretary to record in the minutes of the relevant WG meeting:</a:t>
            </a:r>
            <a:r>
              <a:rPr lang="en-US" sz="900" smtClean="0"/>
              <a:t> </a:t>
            </a:r>
          </a:p>
          <a:p>
            <a:pPr lvl="2">
              <a:lnSpc>
                <a:spcPct val="80000"/>
              </a:lnSpc>
            </a:pPr>
            <a:r>
              <a:rPr lang="en-US" sz="1400" smtClean="0"/>
              <a:t>That the foregoing information was provided and that slides 1 through 4 (and this slide 0, if applicable) were shown; </a:t>
            </a:r>
          </a:p>
          <a:p>
            <a:pPr lvl="2">
              <a:lnSpc>
                <a:spcPct val="80000"/>
              </a:lnSpc>
            </a:pPr>
            <a:r>
              <a:rPr 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smtClean="0"/>
          </a:p>
          <a:p>
            <a:pPr lvl="1">
              <a:lnSpc>
                <a:spcPct val="80000"/>
              </a:lnSpc>
              <a:spcBef>
                <a:spcPct val="5000"/>
              </a:spcBef>
            </a:pPr>
            <a:r>
              <a:rPr 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smtClean="0"/>
              <a:t>It is recommended that the WG chair review the guidance in </a:t>
            </a:r>
            <a:r>
              <a:rPr lang="en-US" sz="1400" i="1" smtClean="0"/>
              <a:t>IEEE-SA Standards Board Operations Manual</a:t>
            </a:r>
            <a:r>
              <a:rPr lang="en-US" sz="1400" smtClean="0"/>
              <a:t> 6.3.5 and in FAQs 12 and 12a on inclusion of potential Essential Patent Claims by incorporation or by reference.</a:t>
            </a:r>
            <a:r>
              <a:rPr lang="en-US" sz="1400" smtClean="0">
                <a:solidFill>
                  <a:srgbClr val="FF3300"/>
                </a:solidFill>
              </a:rPr>
              <a:t> </a:t>
            </a:r>
          </a:p>
          <a:p>
            <a:pPr lvl="1">
              <a:lnSpc>
                <a:spcPct val="80000"/>
              </a:lnSpc>
              <a:spcBef>
                <a:spcPct val="5000"/>
              </a:spcBef>
              <a:buFontTx/>
              <a:buNone/>
            </a:pPr>
            <a:endParaRPr lang="en-US" sz="1200" smtClean="0"/>
          </a:p>
          <a:p>
            <a:pPr lvl="1">
              <a:lnSpc>
                <a:spcPct val="80000"/>
              </a:lnSpc>
              <a:spcBef>
                <a:spcPct val="5000"/>
              </a:spcBef>
              <a:buFontTx/>
              <a:buNone/>
            </a:pPr>
            <a:r>
              <a:rPr lang="en-US" sz="1200" smtClean="0"/>
              <a:t>	Note: </a:t>
            </a:r>
            <a:r>
              <a:rPr lang="en-US" sz="1200" b="1" smtClean="0"/>
              <a:t>WG</a:t>
            </a:r>
            <a:r>
              <a:rPr lang="en-US" sz="120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Slide Number Placeholder 18"/>
          <p:cNvSpPr>
            <a:spLocks noGrp="1"/>
          </p:cNvSpPr>
          <p:nvPr>
            <p:ph type="sldNum" sz="quarter" idx="10"/>
          </p:nvPr>
        </p:nvSpPr>
        <p:spPr>
          <a:xfrm>
            <a:off x="4267200" y="6477000"/>
            <a:ext cx="762000" cy="180975"/>
          </a:xfrm>
        </p:spPr>
        <p:txBody>
          <a:bodyPr/>
          <a:lstStyle/>
          <a:p>
            <a:pPr>
              <a:defRPr/>
            </a:pPr>
            <a:r>
              <a:rPr lang="en-US" dirty="0" smtClean="0"/>
              <a:t>Slide </a:t>
            </a:r>
            <a:fld id="{F3D7A4F0-0FCF-4224-B81A-51E9E7009AFE}" type="slidenum">
              <a:rPr lang="en-US" smtClean="0"/>
              <a:pPr>
                <a:defRPr/>
              </a:pPr>
              <a:t>10</a:t>
            </a:fld>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3"/>
          <p:cNvSpPr>
            <a:spLocks noGrp="1"/>
          </p:cNvSpPr>
          <p:nvPr>
            <p:ph type="dt" sz="quarter" idx="10"/>
          </p:nvPr>
        </p:nvSpPr>
        <p:spPr>
          <a:xfrm>
            <a:off x="685800" y="6477456"/>
            <a:ext cx="1295400" cy="215444"/>
          </a:xfrm>
          <a:noFill/>
        </p:spPr>
        <p:txBody>
          <a:bodyPr/>
          <a:lstStyle/>
          <a:p>
            <a:r>
              <a:rPr lang="en-US" smtClean="0"/>
              <a:t>May  2012</a:t>
            </a:r>
            <a:endParaRPr lang="en-US" dirty="0" smtClean="0"/>
          </a:p>
        </p:txBody>
      </p:sp>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a:solidFill>
                <a:srgbClr val="FF0000"/>
              </a:solidFill>
            </a:endParaRPr>
          </a:p>
          <a:p>
            <a:pPr marL="230188" indent="-230188">
              <a:spcBef>
                <a:spcPct val="20000"/>
              </a:spcBef>
            </a:pPr>
            <a:r>
              <a:rPr lang="en-US" sz="1600" b="1"/>
              <a:t>	All participants in this meeting have certain obligations under the IEEE-SA Patent Policy.  Participants: </a:t>
            </a:r>
          </a:p>
          <a:p>
            <a:pPr marL="630238" lvl="1" indent="-285750">
              <a:spcBef>
                <a:spcPct val="20000"/>
              </a:spcBef>
              <a:buFontTx/>
              <a:buChar char="–"/>
            </a:pPr>
            <a:r>
              <a:rPr lang="en-US" sz="1600" b="1"/>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a:t>“Personal awareness” means that the participant “is personally aware that the holder may have a potential Essential Patent Claim,” even if the participant is not personally aware of the specific patents or</a:t>
            </a:r>
            <a:r>
              <a:rPr lang="en-US" sz="1400" b="1">
                <a:solidFill>
                  <a:srgbClr val="FF3300"/>
                </a:solidFill>
              </a:rPr>
              <a:t> </a:t>
            </a:r>
            <a:r>
              <a:rPr lang="en-US" sz="1400" b="1"/>
              <a:t>patent claims</a:t>
            </a:r>
          </a:p>
          <a:p>
            <a:pPr marL="630238" lvl="1" indent="-285750">
              <a:spcBef>
                <a:spcPct val="20000"/>
              </a:spcBef>
              <a:buFontTx/>
              <a:buChar char="–"/>
            </a:pPr>
            <a:r>
              <a:rPr lang="en-US" sz="1600" b="1"/>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a:t>The above does not apply if the patent</a:t>
            </a:r>
            <a:r>
              <a:rPr lang="en-US" sz="1600" b="1">
                <a:solidFill>
                  <a:srgbClr val="FF3300"/>
                </a:solidFill>
              </a:rPr>
              <a:t> </a:t>
            </a:r>
            <a:r>
              <a:rPr lang="en-US" sz="1600" b="1"/>
              <a:t>claim is already the subject of an Accepted Letter of Assurance that applies to the proposed standard(s) under consideration by this group</a:t>
            </a:r>
          </a:p>
          <a:p>
            <a:pPr marL="230188" indent="-230188">
              <a:spcBef>
                <a:spcPct val="20000"/>
              </a:spcBef>
            </a:pPr>
            <a:r>
              <a:rPr lang="en-GB" sz="1600"/>
              <a:t>		Quoted text excerpted from IEEE-SA Standards Board Bylaws subclause 6.2</a:t>
            </a:r>
            <a:endParaRPr lang="en-US" sz="1600"/>
          </a:p>
          <a:p>
            <a:pPr marL="230188" indent="-230188">
              <a:spcBef>
                <a:spcPct val="20000"/>
              </a:spcBef>
              <a:buFontTx/>
              <a:buChar char="•"/>
            </a:pPr>
            <a:r>
              <a:rPr lang="en-US" sz="1600" b="1"/>
              <a:t>Early identification of holders of potential Essential Patent Claims is strongly encouraged</a:t>
            </a:r>
          </a:p>
          <a:p>
            <a:pPr marL="230188" indent="-230188">
              <a:spcBef>
                <a:spcPct val="20000"/>
              </a:spcBef>
              <a:buFontTx/>
              <a:buChar char="•"/>
            </a:pPr>
            <a:r>
              <a:rPr lang="en-US" sz="1600" b="1"/>
              <a:t>No duty to perform a patent search</a:t>
            </a:r>
            <a:endParaRPr lang="en-GB" sz="1600" b="1"/>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#1</a:t>
            </a:r>
            <a:endParaRPr lang="en-US" sz="240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Slide Number Placeholder 18"/>
          <p:cNvSpPr>
            <a:spLocks noGrp="1"/>
          </p:cNvSpPr>
          <p:nvPr>
            <p:ph type="sldNum" sz="quarter" idx="10"/>
          </p:nvPr>
        </p:nvSpPr>
        <p:spPr>
          <a:xfrm>
            <a:off x="4267200" y="6477000"/>
            <a:ext cx="684212" cy="180975"/>
          </a:xfrm>
        </p:spPr>
        <p:txBody>
          <a:bodyPr/>
          <a:lstStyle/>
          <a:p>
            <a:pPr>
              <a:defRPr/>
            </a:pPr>
            <a:r>
              <a:rPr lang="en-US" dirty="0" smtClean="0"/>
              <a:t>Slide </a:t>
            </a:r>
            <a:fld id="{F3D7A4F0-0FCF-4224-B81A-51E9E7009AFE}" type="slidenum">
              <a:rPr lang="en-US" smtClean="0"/>
              <a:pPr>
                <a:defRPr/>
              </a:pPr>
              <a:t>11</a:t>
            </a:fld>
            <a:endParaRPr 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ate Placeholder 3"/>
          <p:cNvSpPr>
            <a:spLocks noGrp="1"/>
          </p:cNvSpPr>
          <p:nvPr>
            <p:ph type="dt" sz="quarter" idx="10"/>
          </p:nvPr>
        </p:nvSpPr>
        <p:spPr>
          <a:xfrm>
            <a:off x="685800" y="6477456"/>
            <a:ext cx="1295400" cy="215444"/>
          </a:xfrm>
          <a:noFill/>
        </p:spPr>
        <p:txBody>
          <a:bodyPr/>
          <a:lstStyle/>
          <a:p>
            <a:r>
              <a:rPr lang="en-US" smtClean="0"/>
              <a:t>May  2012</a:t>
            </a:r>
            <a:endParaRPr lang="en-US" dirty="0" smtClean="0"/>
          </a:p>
        </p:txBody>
      </p:sp>
      <p:sp>
        <p:nvSpPr>
          <p:cNvPr id="27653" name="Rectangle 2"/>
          <p:cNvSpPr>
            <a:spLocks noGrp="1" noChangeArrowheads="1"/>
          </p:cNvSpPr>
          <p:nvPr>
            <p:ph type="title"/>
          </p:nvPr>
        </p:nvSpPr>
        <p:spPr>
          <a:xfrm>
            <a:off x="685800" y="685800"/>
            <a:ext cx="7772400" cy="609600"/>
          </a:xfrm>
        </p:spPr>
        <p:txBody>
          <a:bodyPr/>
          <a:lstStyle/>
          <a:p>
            <a:r>
              <a:rPr lang="en-GB" sz="4000" u="sng" dirty="0" smtClean="0"/>
              <a:t>Patent Related Links</a:t>
            </a:r>
            <a:endParaRPr lang="en-US" sz="4000" u="sng" dirty="0" smtClean="0"/>
          </a:p>
        </p:txBody>
      </p:sp>
      <p:sp>
        <p:nvSpPr>
          <p:cNvPr id="27654" name="Rectangle 3"/>
          <p:cNvSpPr>
            <a:spLocks noGrp="1" noChangeArrowheads="1"/>
          </p:cNvSpPr>
          <p:nvPr>
            <p:ph type="body" idx="1"/>
          </p:nvPr>
        </p:nvSpPr>
        <p:spPr>
          <a:xfrm>
            <a:off x="228600" y="1447800"/>
            <a:ext cx="8763000" cy="3733800"/>
          </a:xfrm>
        </p:spPr>
        <p:txBody>
          <a:bodyPr/>
          <a:lstStyle/>
          <a:p>
            <a:pPr lvl="1">
              <a:lnSpc>
                <a:spcPct val="90000"/>
              </a:lnSpc>
              <a:buFontTx/>
              <a:buNone/>
            </a:pPr>
            <a:r>
              <a:rPr lang="en-US" sz="2400" smtClean="0">
                <a:cs typeface="Times New Roman" pitchFamily="18" charset="0"/>
              </a:rPr>
              <a:t>	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http://standards.ieee.org/guides/bylaws/sect6-7.html#6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http://standards.ieee.org/guides/opman/sect6.html#6.3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http://standards.ieee.org/board/pat/pat-material.html</a:t>
            </a:r>
          </a:p>
        </p:txBody>
      </p:sp>
      <p:sp>
        <p:nvSpPr>
          <p:cNvPr id="27655"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#2</a:t>
            </a:r>
            <a:endParaRPr lang="en-US" sz="2400"/>
          </a:p>
        </p:txBody>
      </p:sp>
      <p:sp>
        <p:nvSpPr>
          <p:cNvPr id="27656"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Slide Number Placeholder 18"/>
          <p:cNvSpPr>
            <a:spLocks noGrp="1"/>
          </p:cNvSpPr>
          <p:nvPr>
            <p:ph type="sldNum" sz="quarter" idx="10"/>
          </p:nvPr>
        </p:nvSpPr>
        <p:spPr>
          <a:xfrm>
            <a:off x="4267200" y="6477000"/>
            <a:ext cx="762000" cy="180975"/>
          </a:xfrm>
        </p:spPr>
        <p:txBody>
          <a:bodyPr/>
          <a:lstStyle/>
          <a:p>
            <a:pPr>
              <a:defRPr/>
            </a:pPr>
            <a:r>
              <a:rPr lang="en-US" dirty="0" smtClean="0"/>
              <a:t>Slide </a:t>
            </a:r>
            <a:fld id="{F3D7A4F0-0FCF-4224-B81A-51E9E7009AFE}" type="slidenum">
              <a:rPr lang="en-US" smtClean="0"/>
              <a:pPr>
                <a:defRPr/>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e Placeholder 3"/>
          <p:cNvSpPr>
            <a:spLocks noGrp="1"/>
          </p:cNvSpPr>
          <p:nvPr>
            <p:ph type="dt" sz="quarter" idx="10"/>
          </p:nvPr>
        </p:nvSpPr>
        <p:spPr>
          <a:xfrm>
            <a:off x="609600" y="6477456"/>
            <a:ext cx="1295400" cy="215444"/>
          </a:xfrm>
          <a:noFill/>
        </p:spPr>
        <p:txBody>
          <a:bodyPr/>
          <a:lstStyle/>
          <a:p>
            <a:r>
              <a:rPr lang="en-US" smtClean="0"/>
              <a:t>May  2012</a:t>
            </a:r>
            <a:endParaRPr lang="en-US" dirty="0" smtClean="0"/>
          </a:p>
        </p:txBody>
      </p:sp>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#3</a:t>
            </a:r>
          </a:p>
        </p:txBody>
      </p:sp>
      <p:sp>
        <p:nvSpPr>
          <p:cNvPr id="9"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18"/>
          <p:cNvSpPr>
            <a:spLocks noGrp="1"/>
          </p:cNvSpPr>
          <p:nvPr>
            <p:ph type="sldNum" sz="quarter" idx="10"/>
          </p:nvPr>
        </p:nvSpPr>
        <p:spPr>
          <a:xfrm>
            <a:off x="4267200" y="6477000"/>
            <a:ext cx="762000" cy="180975"/>
          </a:xfrm>
        </p:spPr>
        <p:txBody>
          <a:bodyPr/>
          <a:lstStyle/>
          <a:p>
            <a:pPr>
              <a:defRPr/>
            </a:pPr>
            <a:r>
              <a:rPr lang="en-US" dirty="0" smtClean="0"/>
              <a:t>Slide </a:t>
            </a:r>
            <a:fld id="{F3D7A4F0-0FCF-4224-B81A-51E9E7009AFE}" type="slidenum">
              <a:rPr lang="en-US" smtClean="0"/>
              <a:pPr>
                <a:defRPr/>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3"/>
          <p:cNvSpPr>
            <a:spLocks noGrp="1"/>
          </p:cNvSpPr>
          <p:nvPr>
            <p:ph type="dt" sz="quarter" idx="10"/>
          </p:nvPr>
        </p:nvSpPr>
        <p:spPr>
          <a:xfrm>
            <a:off x="685800" y="6477456"/>
            <a:ext cx="1295400" cy="215444"/>
          </a:xfrm>
          <a:noFill/>
        </p:spPr>
        <p:txBody>
          <a:bodyPr/>
          <a:lstStyle/>
          <a:p>
            <a:r>
              <a:rPr lang="en-US" smtClean="0"/>
              <a:t>May  2012</a:t>
            </a:r>
            <a:endParaRPr lang="en-US" dirty="0" smtClean="0"/>
          </a:p>
        </p:txBody>
      </p:sp>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a:solidFill>
                <a:srgbClr val="FF0000"/>
              </a:solidFill>
            </a:endParaRPr>
          </a:p>
          <a:p>
            <a:pPr marL="230188" indent="-230188">
              <a:lnSpc>
                <a:spcPct val="80000"/>
              </a:lnSpc>
              <a:spcBef>
                <a:spcPct val="20000"/>
              </a:spcBef>
              <a:spcAft>
                <a:spcPct val="40000"/>
              </a:spcAft>
              <a:buFontTx/>
              <a:buChar char="•"/>
            </a:pPr>
            <a:r>
              <a:rPr lang="en-US" sz="1800" b="1"/>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the interpretation, validity, or essentiality of patents/patent claims. </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specific license rates, terms, or conditions.</a:t>
            </a:r>
          </a:p>
          <a:p>
            <a:pPr marL="1143000" lvl="2" indent="-228600">
              <a:lnSpc>
                <a:spcPct val="80000"/>
              </a:lnSpc>
              <a:spcBef>
                <a:spcPct val="20000"/>
              </a:spcBef>
              <a:spcAft>
                <a:spcPct val="40000"/>
              </a:spcAft>
              <a:buFontTx/>
              <a:buChar char="•"/>
            </a:pPr>
            <a:r>
              <a:rPr lang="en-US" sz="140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a:t>Technical considerations remain primary focus</a:t>
            </a:r>
            <a:endParaRPr lang="en-US" sz="1400"/>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discuss the status or substance of ongoing or threatened litigation.</a:t>
            </a:r>
          </a:p>
          <a:p>
            <a:pPr marL="630238" lvl="1" indent="-285750">
              <a:lnSpc>
                <a:spcPct val="80000"/>
              </a:lnSpc>
              <a:spcBef>
                <a:spcPct val="20000"/>
              </a:spcBef>
              <a:spcAft>
                <a:spcPct val="40000"/>
              </a:spcAft>
              <a:buFontTx/>
              <a:buChar char="–"/>
            </a:pPr>
            <a:r>
              <a:rPr lang="en-US" sz="1600" b="1"/>
              <a:t>Don</a:t>
            </a:r>
            <a:r>
              <a:rPr lang="en-US" sz="1600" b="1">
                <a:latin typeface="Arial" charset="0"/>
              </a:rPr>
              <a:t>’</a:t>
            </a:r>
            <a:r>
              <a:rPr lang="en-US" sz="1600" b="1"/>
              <a:t>t be silent if inappropriate topics are discussed </a:t>
            </a:r>
            <a:r>
              <a:rPr lang="en-US" sz="1600" b="1">
                <a:latin typeface="Arial" charset="0"/>
              </a:rPr>
              <a:t>…</a:t>
            </a:r>
            <a:r>
              <a:rPr lang="en-US" sz="1600" b="1"/>
              <a:t> do formally object.</a:t>
            </a:r>
          </a:p>
          <a:p>
            <a:pPr marL="230188" indent="-230188" algn="ctr">
              <a:lnSpc>
                <a:spcPct val="80000"/>
              </a:lnSpc>
              <a:spcBef>
                <a:spcPct val="20000"/>
              </a:spcBef>
            </a:pPr>
            <a:r>
              <a:rPr lang="en-US" sz="1000" b="1"/>
              <a:t>---------------------------------------------------------------   </a:t>
            </a:r>
            <a:endParaRPr lang="en-US" b="1"/>
          </a:p>
          <a:p>
            <a:pPr marL="230188" indent="-230188" algn="ctr">
              <a:lnSpc>
                <a:spcPct val="80000"/>
              </a:lnSpc>
              <a:spcBef>
                <a:spcPct val="20000"/>
              </a:spcBef>
            </a:pPr>
            <a:r>
              <a:rPr lang="en-US" b="1"/>
              <a:t>See </a:t>
            </a:r>
            <a:r>
              <a:rPr lang="en-US" b="1" i="1"/>
              <a:t>IEEE-SA Standards Board Operations Manual</a:t>
            </a:r>
            <a:r>
              <a:rPr lang="en-US" b="1"/>
              <a:t>, clause 5.3.10 and </a:t>
            </a:r>
            <a:r>
              <a:rPr lang="en-GB" b="1"/>
              <a:t>“Promoting Competition and Innovation: What You Need to Know about the IEEE Standards Association's Antitrust and Competition Policy”</a:t>
            </a:r>
            <a:r>
              <a:rPr lang="en-US" b="1"/>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#4</a:t>
            </a:r>
            <a:endParaRPr lang="en-US" sz="240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Slide Number Placeholder 18"/>
          <p:cNvSpPr>
            <a:spLocks noGrp="1"/>
          </p:cNvSpPr>
          <p:nvPr>
            <p:ph type="sldNum" sz="quarter" idx="10"/>
          </p:nvPr>
        </p:nvSpPr>
        <p:spPr>
          <a:xfrm>
            <a:off x="4267200" y="6477000"/>
            <a:ext cx="762000" cy="180975"/>
          </a:xfrm>
        </p:spPr>
        <p:txBody>
          <a:bodyPr/>
          <a:lstStyle/>
          <a:p>
            <a:pPr>
              <a:defRPr/>
            </a:pPr>
            <a:r>
              <a:rPr lang="en-US" dirty="0" smtClean="0"/>
              <a:t>Slide </a:t>
            </a:r>
            <a:fld id="{F3D7A4F0-0FCF-4224-B81A-51E9E7009AFE}" type="slidenum">
              <a:rPr lang="en-US" smtClean="0"/>
              <a:pPr>
                <a:defRPr/>
              </a:pPr>
              <a:t>14</a:t>
            </a:fld>
            <a:endParaRPr lang="en-US"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Date Placeholder 3"/>
          <p:cNvSpPr>
            <a:spLocks noGrp="1"/>
          </p:cNvSpPr>
          <p:nvPr>
            <p:ph type="dt" sz="quarter" idx="10"/>
          </p:nvPr>
        </p:nvSpPr>
        <p:spPr>
          <a:xfrm>
            <a:off x="533400" y="6477456"/>
            <a:ext cx="1524000" cy="215444"/>
          </a:xfrm>
          <a:noFill/>
        </p:spPr>
        <p:txBody>
          <a:bodyPr/>
          <a:lstStyle/>
          <a:p>
            <a:r>
              <a:rPr lang="en-US" smtClean="0"/>
              <a:t>May  2012</a:t>
            </a:r>
            <a:endParaRPr lang="en-US" dirty="0" smtClean="0"/>
          </a:p>
        </p:txBody>
      </p:sp>
      <p:sp>
        <p:nvSpPr>
          <p:cNvPr id="30725" name="Rectangle 2"/>
          <p:cNvSpPr>
            <a:spLocks noGrp="1" noChangeArrowheads="1"/>
          </p:cNvSpPr>
          <p:nvPr>
            <p:ph type="title"/>
          </p:nvPr>
        </p:nvSpPr>
        <p:spPr>
          <a:xfrm>
            <a:off x="381000" y="609600"/>
            <a:ext cx="8305800" cy="609600"/>
          </a:xfrm>
        </p:spPr>
        <p:txBody>
          <a:bodyPr/>
          <a:lstStyle/>
          <a:p>
            <a:r>
              <a:rPr lang="en-US" sz="2400" dirty="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dirty="0" smtClean="0"/>
              <a:t>http://www.ieee802.org/misc-docs/802_chair_guidelines_rev1.9.6.pdf</a:t>
            </a:r>
          </a:p>
          <a:p>
            <a:pPr>
              <a:lnSpc>
                <a:spcPct val="80000"/>
              </a:lnSpc>
            </a:pPr>
            <a:endParaRPr lang="en-US" sz="1800" b="1" dirty="0" smtClean="0"/>
          </a:p>
          <a:p>
            <a:pPr>
              <a:lnSpc>
                <a:spcPct val="80000"/>
              </a:lnSpc>
            </a:pPr>
            <a:r>
              <a:rPr lang="en-US" sz="1600" dirty="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dirty="0" smtClean="0"/>
          </a:p>
          <a:p>
            <a:pPr>
              <a:lnSpc>
                <a:spcPct val="80000"/>
              </a:lnSpc>
            </a:pPr>
            <a:r>
              <a:rPr lang="en-US" sz="1600" dirty="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dirty="0" smtClean="0"/>
              <a:t>A) No announcements or notifications regarding vendor events should be made inside the IEEE 802 meeting rooms or in the vicinity of the IEEE 802 meeting rooms or IEEE 802 registration office</a:t>
            </a:r>
            <a:r>
              <a:rPr lang="en-US" sz="1600" dirty="0" smtClean="0"/>
              <a:t>.</a:t>
            </a:r>
          </a:p>
          <a:p>
            <a:pPr>
              <a:lnSpc>
                <a:spcPct val="80000"/>
              </a:lnSpc>
            </a:pPr>
            <a:r>
              <a:rPr lang="en-US" sz="1600" dirty="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dirty="0" smtClean="0"/>
              <a:t>C) No posters outside IEEE 802 meeting rooms.</a:t>
            </a:r>
          </a:p>
          <a:p>
            <a:pPr>
              <a:lnSpc>
                <a:spcPct val="80000"/>
              </a:lnSpc>
            </a:pPr>
            <a:r>
              <a:rPr lang="en-US" sz="1600" dirty="0" smtClean="0"/>
              <a:t>D) No notification using IEEE WG EMAIL reflectors.</a:t>
            </a:r>
          </a:p>
          <a:p>
            <a:pPr>
              <a:lnSpc>
                <a:spcPct val="80000"/>
              </a:lnSpc>
            </a:pPr>
            <a:r>
              <a:rPr lang="en-US" sz="1600" dirty="0" smtClean="0"/>
              <a:t>E) No commercial mailing notification using the address lists obtained from IEEE or IEEE 802.</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Slide Number Placeholder 18"/>
          <p:cNvSpPr>
            <a:spLocks noGrp="1"/>
          </p:cNvSpPr>
          <p:nvPr>
            <p:ph type="sldNum" sz="quarter" idx="10"/>
          </p:nvPr>
        </p:nvSpPr>
        <p:spPr>
          <a:xfrm>
            <a:off x="4267200" y="6477000"/>
            <a:ext cx="762000" cy="180975"/>
          </a:xfrm>
        </p:spPr>
        <p:txBody>
          <a:bodyPr/>
          <a:lstStyle/>
          <a:p>
            <a:pPr>
              <a:defRPr/>
            </a:pPr>
            <a:r>
              <a:rPr lang="en-US" dirty="0" smtClean="0"/>
              <a:t>Slide </a:t>
            </a:r>
            <a:fld id="{F3D7A4F0-0FCF-4224-B81A-51E9E7009AFE}" type="slidenum">
              <a:rPr lang="en-US" smtClean="0"/>
              <a:pPr>
                <a:defRPr/>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ate Placeholder 3"/>
          <p:cNvSpPr>
            <a:spLocks noGrp="1"/>
          </p:cNvSpPr>
          <p:nvPr>
            <p:ph type="dt" sz="quarter" idx="10"/>
          </p:nvPr>
        </p:nvSpPr>
        <p:spPr>
          <a:xfrm>
            <a:off x="685800" y="6477456"/>
            <a:ext cx="1219200" cy="215444"/>
          </a:xfrm>
          <a:noFill/>
        </p:spPr>
        <p:txBody>
          <a:bodyPr/>
          <a:lstStyle/>
          <a:p>
            <a:r>
              <a:rPr lang="en-US" smtClean="0"/>
              <a:t>May  2012</a:t>
            </a:r>
            <a:endParaRPr lang="en-US" dirty="0" smtClean="0"/>
          </a:p>
        </p:txBody>
      </p:sp>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smtClean="0">
                <a:latin typeface="Arial" charset="0"/>
              </a:rPr>
              <a:t>Under the current US copyright law — the author of information is deemed to own the copyright from the moment of creation</a:t>
            </a:r>
          </a:p>
          <a:p>
            <a:r>
              <a:rPr lang="en-US" sz="2800" smtClean="0">
                <a:latin typeface="Arial" charset="0"/>
              </a:rPr>
              <a:t>The IEEE Bylaws require </a:t>
            </a:r>
            <a:r>
              <a:rPr lang="en-US" sz="2800" b="1" i="1" u="sng" smtClean="0">
                <a:solidFill>
                  <a:schemeClr val="accent2"/>
                </a:solidFill>
                <a:latin typeface="Arial" charset="0"/>
              </a:rPr>
              <a:t>copyright of all material to be held by the IEEE</a:t>
            </a:r>
          </a:p>
          <a:p>
            <a:pPr lvl="1"/>
            <a:r>
              <a:rPr lang="en-US" sz="2400" smtClean="0">
                <a:latin typeface="Arial" charset="0"/>
              </a:rPr>
              <a:t>Must consult with IEEE for re-use of copyright material</a:t>
            </a:r>
          </a:p>
          <a:p>
            <a:r>
              <a:rPr lang="en-US" sz="2800" smtClean="0">
                <a:latin typeface="Arial" charset="0"/>
              </a:rPr>
              <a:t>The IEEE Standards accomplishes </a:t>
            </a:r>
            <a:r>
              <a:rPr lang="en-US" sz="2800" b="1" u="sng" smtClean="0">
                <a:solidFill>
                  <a:schemeClr val="accent2"/>
                </a:solidFill>
                <a:latin typeface="Arial" charset="0"/>
              </a:rPr>
              <a:t>transfer of copyright ownership through the Project Authorization Request (PAR) process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Slide Number Placeholder 18"/>
          <p:cNvSpPr>
            <a:spLocks noGrp="1"/>
          </p:cNvSpPr>
          <p:nvPr>
            <p:ph type="sldNum" sz="quarter" idx="10"/>
          </p:nvPr>
        </p:nvSpPr>
        <p:spPr>
          <a:xfrm>
            <a:off x="4267200" y="6477000"/>
            <a:ext cx="990600" cy="180975"/>
          </a:xfrm>
        </p:spPr>
        <p:txBody>
          <a:bodyPr/>
          <a:lstStyle/>
          <a:p>
            <a:pPr>
              <a:defRPr/>
            </a:pPr>
            <a:r>
              <a:rPr lang="en-US" dirty="0" smtClean="0"/>
              <a:t>Slide </a:t>
            </a:r>
            <a:fld id="{F3D7A4F0-0FCF-4224-B81A-51E9E7009AFE}" type="slidenum">
              <a:rPr lang="en-US" smtClean="0"/>
              <a:pPr>
                <a:defRPr/>
              </a:pPr>
              <a:t>16</a:t>
            </a:fld>
            <a:endParaRPr 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Date Placeholder 3"/>
          <p:cNvSpPr>
            <a:spLocks noGrp="1"/>
          </p:cNvSpPr>
          <p:nvPr>
            <p:ph type="dt" sz="quarter" idx="10"/>
          </p:nvPr>
        </p:nvSpPr>
        <p:spPr>
          <a:xfrm>
            <a:off x="609600" y="6477456"/>
            <a:ext cx="1371600" cy="215444"/>
          </a:xfrm>
          <a:noFill/>
        </p:spPr>
        <p:txBody>
          <a:bodyPr/>
          <a:lstStyle/>
          <a:p>
            <a:r>
              <a:rPr lang="en-US" smtClean="0"/>
              <a:t>May  2012</a:t>
            </a:r>
            <a:endParaRPr lang="en-US" dirty="0" smtClean="0"/>
          </a:p>
        </p:txBody>
      </p:sp>
      <p:sp>
        <p:nvSpPr>
          <p:cNvPr id="32773"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New Members</a:t>
            </a:r>
          </a:p>
        </p:txBody>
      </p:sp>
      <p:sp>
        <p:nvSpPr>
          <p:cNvPr id="32774" name="Rectangle 3"/>
          <p:cNvSpPr>
            <a:spLocks noGrp="1" noChangeArrowheads="1"/>
          </p:cNvSpPr>
          <p:nvPr>
            <p:ph type="body" idx="1"/>
          </p:nvPr>
        </p:nvSpPr>
        <p:spPr>
          <a:xfrm>
            <a:off x="304800" y="1447800"/>
            <a:ext cx="7848600" cy="4648200"/>
          </a:xfrm>
          <a:noFill/>
        </p:spPr>
        <p:txBody>
          <a:bodyPr lIns="90488" tIns="44450" rIns="90488" bIns="44450"/>
          <a:lstStyle/>
          <a:p>
            <a:r>
              <a:rPr lang="en-US" b="1" smtClean="0">
                <a:solidFill>
                  <a:schemeClr val="accent2"/>
                </a:solidFill>
                <a:latin typeface="Arial" charset="0"/>
              </a:rPr>
              <a:t>New Member Count = </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Slide Number Placeholder 18"/>
          <p:cNvSpPr>
            <a:spLocks noGrp="1"/>
          </p:cNvSpPr>
          <p:nvPr>
            <p:ph type="sldNum" sz="quarter" idx="10"/>
          </p:nvPr>
        </p:nvSpPr>
        <p:spPr>
          <a:xfrm>
            <a:off x="4267200" y="6477000"/>
            <a:ext cx="838200" cy="180975"/>
          </a:xfrm>
        </p:spPr>
        <p:txBody>
          <a:bodyPr/>
          <a:lstStyle/>
          <a:p>
            <a:pPr>
              <a:defRPr/>
            </a:pPr>
            <a:r>
              <a:rPr lang="en-US" dirty="0" smtClean="0"/>
              <a:t>Slide </a:t>
            </a:r>
            <a:fld id="{F3D7A4F0-0FCF-4224-B81A-51E9E7009AFE}" type="slidenum">
              <a:rPr lang="en-US" smtClean="0"/>
              <a:pPr>
                <a:defRPr/>
              </a:pPr>
              <a:t>17</a:t>
            </a:fld>
            <a:endParaRPr lang="en-US"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Work Status </a:t>
            </a:r>
          </a:p>
        </p:txBody>
      </p:sp>
      <p:sp>
        <p:nvSpPr>
          <p:cNvPr id="33797" name="Rectangle 3"/>
          <p:cNvSpPr>
            <a:spLocks noGrp="1" noChangeArrowheads="1"/>
          </p:cNvSpPr>
          <p:nvPr>
            <p:ph type="body" idx="1"/>
          </p:nvPr>
        </p:nvSpPr>
        <p:spPr>
          <a:xfrm>
            <a:off x="304800" y="1676400"/>
            <a:ext cx="8686800" cy="4038600"/>
          </a:xfrm>
        </p:spPr>
        <p:txBody>
          <a:bodyPr/>
          <a:lstStyle/>
          <a:p>
            <a:pPr>
              <a:lnSpc>
                <a:spcPct val="80000"/>
              </a:lnSpc>
              <a:buNone/>
            </a:pPr>
            <a:endParaRPr lang="en-US" sz="2000" dirty="0" smtClean="0">
              <a:latin typeface="Arial" charset="0"/>
            </a:endParaRPr>
          </a:p>
          <a:p>
            <a:pPr>
              <a:lnSpc>
                <a:spcPct val="80000"/>
              </a:lnSpc>
            </a:pPr>
            <a:r>
              <a:rPr lang="en-US" sz="2000" dirty="0" smtClean="0">
                <a:latin typeface="Arial" charset="0"/>
              </a:rPr>
              <a:t>Working Group</a:t>
            </a:r>
          </a:p>
          <a:p>
            <a:pPr lvl="1">
              <a:lnSpc>
                <a:spcPct val="80000"/>
              </a:lnSpc>
            </a:pPr>
            <a:r>
              <a:rPr lang="en-US" sz="1600" dirty="0" smtClean="0">
                <a:latin typeface="Arial" charset="0"/>
              </a:rPr>
              <a:t>IEEE 802.21a  and IEEE 802.21b Standards are published in May 2012!! </a:t>
            </a:r>
          </a:p>
          <a:p>
            <a:pPr lvl="1">
              <a:lnSpc>
                <a:spcPct val="80000"/>
              </a:lnSpc>
              <a:buNone/>
            </a:pPr>
            <a:endParaRPr lang="en-US" sz="1600" dirty="0" smtClean="0">
              <a:latin typeface="Arial" charset="0"/>
            </a:endParaRPr>
          </a:p>
          <a:p>
            <a:pPr>
              <a:lnSpc>
                <a:spcPct val="80000"/>
              </a:lnSpc>
            </a:pPr>
            <a:endParaRPr lang="en-US" sz="2000" dirty="0" smtClean="0">
              <a:latin typeface="Arial" charset="0"/>
            </a:endParaRPr>
          </a:p>
          <a:p>
            <a:pPr>
              <a:lnSpc>
                <a:spcPct val="80000"/>
              </a:lnSpc>
            </a:pPr>
            <a:r>
              <a:rPr lang="en-US" sz="2000" dirty="0" smtClean="0">
                <a:latin typeface="Arial" charset="0"/>
              </a:rPr>
              <a:t>Task Group Status</a:t>
            </a:r>
            <a:endParaRPr lang="en-US" sz="1600" dirty="0" smtClean="0">
              <a:latin typeface="Arial" charset="0"/>
            </a:endParaRPr>
          </a:p>
          <a:p>
            <a:pPr lvl="2">
              <a:lnSpc>
                <a:spcPct val="80000"/>
              </a:lnSpc>
              <a:buNone/>
            </a:pPr>
            <a:endParaRPr lang="en-US" sz="1200" dirty="0" smtClean="0">
              <a:latin typeface="Arial" charset="0"/>
            </a:endParaRPr>
          </a:p>
          <a:p>
            <a:pPr lvl="1">
              <a:lnSpc>
                <a:spcPct val="80000"/>
              </a:lnSpc>
            </a:pPr>
            <a:r>
              <a:rPr lang="en-US" sz="1600" dirty="0" smtClean="0">
                <a:latin typeface="Arial" charset="0"/>
              </a:rPr>
              <a:t>802.21c Single Radio Handovers: Proposals updated; Draft specification is underway</a:t>
            </a:r>
            <a:endParaRPr lang="en-US" sz="1800" dirty="0" smtClean="0">
              <a:latin typeface="Arial" charset="0"/>
            </a:endParaRPr>
          </a:p>
          <a:p>
            <a:pPr lvl="2">
              <a:lnSpc>
                <a:spcPct val="80000"/>
              </a:lnSpc>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1" name="Slide Number Placeholder 10"/>
          <p:cNvSpPr>
            <a:spLocks noGrp="1"/>
          </p:cNvSpPr>
          <p:nvPr>
            <p:ph type="sldNum" sz="quarter" idx="12"/>
          </p:nvPr>
        </p:nvSpPr>
        <p:spPr/>
        <p:txBody>
          <a:bodyPr/>
          <a:lstStyle/>
          <a:p>
            <a:pPr>
              <a:defRPr/>
            </a:pPr>
            <a:r>
              <a:rPr lang="en-US" smtClean="0"/>
              <a:t>Slide </a:t>
            </a:r>
            <a:fld id="{55EAE60E-B8AB-4C07-8727-0B4A640A876B}" type="slidenum">
              <a:rPr lang="en-US" smtClean="0"/>
              <a:pPr>
                <a:defRPr/>
              </a:pPr>
              <a:t>18</a:t>
            </a:fld>
            <a:endParaRPr lang="en-US"/>
          </a:p>
        </p:txBody>
      </p:sp>
      <p:sp>
        <p:nvSpPr>
          <p:cNvPr id="6" name="Date Placeholder 3"/>
          <p:cNvSpPr>
            <a:spLocks noGrp="1"/>
          </p:cNvSpPr>
          <p:nvPr>
            <p:ph type="dt" sz="quarter" idx="10"/>
          </p:nvPr>
        </p:nvSpPr>
        <p:spPr>
          <a:xfrm>
            <a:off x="609600" y="6477456"/>
            <a:ext cx="1371600" cy="215444"/>
          </a:xfrm>
          <a:noFill/>
        </p:spPr>
        <p:txBody>
          <a:bodyPr/>
          <a:lstStyle/>
          <a:p>
            <a:r>
              <a:rPr lang="en-US" smtClean="0"/>
              <a:t>May  2012</a:t>
            </a:r>
            <a:endParaRPr 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Objectives for the May  Meeting</a:t>
            </a:r>
          </a:p>
        </p:txBody>
      </p:sp>
      <p:sp>
        <p:nvSpPr>
          <p:cNvPr id="34822" name="Rectangle 3"/>
          <p:cNvSpPr>
            <a:spLocks noGrp="1" noChangeArrowheads="1"/>
          </p:cNvSpPr>
          <p:nvPr>
            <p:ph type="body" idx="1"/>
          </p:nvPr>
        </p:nvSpPr>
        <p:spPr>
          <a:xfrm>
            <a:off x="381000" y="1524000"/>
            <a:ext cx="8305800" cy="4343400"/>
          </a:xfrm>
        </p:spPr>
        <p:txBody>
          <a:bodyPr/>
          <a:lstStyle/>
          <a:p>
            <a:pPr lvl="2">
              <a:lnSpc>
                <a:spcPct val="90000"/>
              </a:lnSpc>
              <a:buNone/>
            </a:pPr>
            <a:endParaRPr lang="en-US" sz="1800" dirty="0" smtClean="0">
              <a:latin typeface="Arial" charset="0"/>
            </a:endParaRPr>
          </a:p>
          <a:p>
            <a:pPr>
              <a:lnSpc>
                <a:spcPct val="90000"/>
              </a:lnSpc>
            </a:pPr>
            <a:r>
              <a:rPr lang="en-US" sz="2600" dirty="0" smtClean="0">
                <a:latin typeface="Arial" charset="0"/>
              </a:rPr>
              <a:t>Task Group Activities </a:t>
            </a:r>
          </a:p>
          <a:p>
            <a:pPr lvl="1">
              <a:lnSpc>
                <a:spcPct val="90000"/>
              </a:lnSpc>
            </a:pPr>
            <a:r>
              <a:rPr lang="en-US" sz="2000" dirty="0" smtClean="0">
                <a:latin typeface="Arial" charset="0"/>
              </a:rPr>
              <a:t>802.21c: Single Radio Handovers</a:t>
            </a:r>
          </a:p>
          <a:p>
            <a:pPr lvl="2">
              <a:lnSpc>
                <a:spcPct val="90000"/>
              </a:lnSpc>
            </a:pPr>
            <a:r>
              <a:rPr lang="en-US" sz="1800" dirty="0" smtClean="0">
                <a:latin typeface="Arial" charset="0"/>
              </a:rPr>
              <a:t>Draft document discussion </a:t>
            </a:r>
          </a:p>
          <a:p>
            <a:pPr lvl="2">
              <a:lnSpc>
                <a:spcPct val="90000"/>
              </a:lnSpc>
            </a:pPr>
            <a:endParaRPr lang="en-US" sz="1800" dirty="0" smtClean="0">
              <a:latin typeface="Arial" charset="0"/>
              <a:cs typeface="Arial" charset="0"/>
            </a:endParaRPr>
          </a:p>
          <a:p>
            <a:pPr lvl="1">
              <a:lnSpc>
                <a:spcPct val="90000"/>
              </a:lnSpc>
            </a:pPr>
            <a:r>
              <a:rPr lang="en-US" sz="2200" dirty="0" smtClean="0">
                <a:latin typeface="Arial" charset="0"/>
                <a:cs typeface="Arial" charset="0"/>
              </a:rPr>
              <a:t>802.21d: Multicast Group Management </a:t>
            </a:r>
          </a:p>
          <a:p>
            <a:pPr lvl="2">
              <a:lnSpc>
                <a:spcPct val="90000"/>
              </a:lnSpc>
            </a:pPr>
            <a:r>
              <a:rPr lang="en-US" sz="1800" dirty="0" smtClean="0">
                <a:latin typeface="Arial" charset="0"/>
                <a:cs typeface="Arial" charset="0"/>
              </a:rPr>
              <a:t>TG will start its first session </a:t>
            </a: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1" name="Slide Number Placeholder 10"/>
          <p:cNvSpPr>
            <a:spLocks noGrp="1"/>
          </p:cNvSpPr>
          <p:nvPr>
            <p:ph type="sldNum" sz="quarter" idx="12"/>
          </p:nvPr>
        </p:nvSpPr>
        <p:spPr/>
        <p:txBody>
          <a:bodyPr/>
          <a:lstStyle/>
          <a:p>
            <a:pPr>
              <a:defRPr/>
            </a:pPr>
            <a:r>
              <a:rPr lang="en-US" smtClean="0"/>
              <a:t>Slide </a:t>
            </a:r>
            <a:fld id="{55EAE60E-B8AB-4C07-8727-0B4A640A876B}" type="slidenum">
              <a:rPr lang="en-US" smtClean="0"/>
              <a:pPr>
                <a:defRPr/>
              </a:pPr>
              <a:t>19</a:t>
            </a:fld>
            <a:endParaRPr lang="en-US"/>
          </a:p>
        </p:txBody>
      </p:sp>
      <p:sp>
        <p:nvSpPr>
          <p:cNvPr id="6" name="Date Placeholder 3"/>
          <p:cNvSpPr>
            <a:spLocks noGrp="1"/>
          </p:cNvSpPr>
          <p:nvPr>
            <p:ph type="dt" sz="quarter" idx="10"/>
          </p:nvPr>
        </p:nvSpPr>
        <p:spPr>
          <a:xfrm>
            <a:off x="609600" y="6477456"/>
            <a:ext cx="1371600" cy="215444"/>
          </a:xfrm>
          <a:noFill/>
        </p:spPr>
        <p:txBody>
          <a:bodyPr/>
          <a:lstStyle/>
          <a:p>
            <a:r>
              <a:rPr lang="en-US" smtClean="0"/>
              <a:t>May  2012</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4294967295"/>
          </p:nvPr>
        </p:nvSpPr>
        <p:spPr>
          <a:xfrm>
            <a:off x="685800" y="6477000"/>
            <a:ext cx="1447800" cy="228600"/>
          </a:xfrm>
          <a:prstGeom prst="rect">
            <a:avLst/>
          </a:prstGeom>
          <a:noFill/>
        </p:spPr>
        <p:txBody>
          <a:bodyPr/>
          <a:lstStyle/>
          <a:p>
            <a:r>
              <a:rPr lang="en-US" smtClean="0"/>
              <a:t>May  2012</a:t>
            </a:r>
            <a:endParaRPr lang="en-US" dirty="0" smtClean="0"/>
          </a:p>
        </p:txBody>
      </p:sp>
      <p:sp>
        <p:nvSpPr>
          <p:cNvPr id="17413" name="Rectangle 2"/>
          <p:cNvSpPr>
            <a:spLocks noGrp="1" noChangeArrowheads="1"/>
          </p:cNvSpPr>
          <p:nvPr>
            <p:ph type="title"/>
          </p:nvPr>
        </p:nvSpPr>
        <p:spPr>
          <a:xfrm>
            <a:off x="685800" y="685800"/>
            <a:ext cx="7772400" cy="609600"/>
          </a:xfrm>
          <a:noFill/>
        </p:spPr>
        <p:txBody>
          <a:bodyPr/>
          <a:lstStyle/>
          <a:p>
            <a:pPr defTabSz="960438"/>
            <a:r>
              <a:rPr lang="en-US" sz="4000" b="1" dirty="0" smtClean="0">
                <a:solidFill>
                  <a:schemeClr val="accent2"/>
                </a:solidFill>
                <a:latin typeface="Arial" charset="0"/>
              </a:rPr>
              <a:t>WG Officers</a:t>
            </a:r>
          </a:p>
        </p:txBody>
      </p:sp>
      <p:graphicFrame>
        <p:nvGraphicFramePr>
          <p:cNvPr id="181251" name="Group 3"/>
          <p:cNvGraphicFramePr>
            <a:graphicFrameLocks noGrp="1"/>
          </p:cNvGraphicFramePr>
          <p:nvPr>
            <p:ph idx="1"/>
          </p:nvPr>
        </p:nvGraphicFramePr>
        <p:xfrm>
          <a:off x="1295400" y="1447800"/>
          <a:ext cx="6781800" cy="3718560"/>
        </p:xfrm>
        <a:graphic>
          <a:graphicData uri="http://schemas.openxmlformats.org/drawingml/2006/table">
            <a:tbl>
              <a:tblPr/>
              <a:tblGrid>
                <a:gridCol w="2819400"/>
                <a:gridCol w="3962400"/>
              </a:tblGrid>
              <a:tr h="5048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cs typeface="Arial" charset="0"/>
                        </a:rPr>
                        <a:t>Office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cs typeface="Arial" charset="0"/>
                        </a:rPr>
                        <a:t>Officer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6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Subir Das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Vice 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Anthony Chan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78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Secretary</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Anthony Chan (acting)</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7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Editor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David Cypher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492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802.11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Clint Chaplin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52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802.16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Peretz Feder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9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IETF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Yoshihiro Ohba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7443" name="Rectangle 32"/>
          <p:cNvSpPr>
            <a:spLocks noChangeArrowheads="1"/>
          </p:cNvSpPr>
          <p:nvPr/>
        </p:nvSpPr>
        <p:spPr bwMode="auto">
          <a:xfrm>
            <a:off x="381000" y="5562600"/>
            <a:ext cx="8153400" cy="609600"/>
          </a:xfrm>
          <a:prstGeom prst="rect">
            <a:avLst/>
          </a:prstGeom>
          <a:noFill/>
          <a:ln w="9525">
            <a:noFill/>
            <a:miter lim="800000"/>
            <a:headEnd/>
            <a:tailEnd/>
          </a:ln>
        </p:spPr>
        <p:txBody>
          <a:bodyPr lIns="92075" tIns="46038" rIns="92075" bIns="46038"/>
          <a:lstStyle/>
          <a:p>
            <a:pPr marL="342900" indent="-342900">
              <a:spcBef>
                <a:spcPct val="20000"/>
              </a:spcBef>
              <a:buFontTx/>
              <a:buChar char="•"/>
            </a:pPr>
            <a:r>
              <a:rPr lang="en-US" sz="2400" dirty="0">
                <a:latin typeface="Arial" charset="0"/>
              </a:rPr>
              <a:t>The WG has </a:t>
            </a:r>
            <a:r>
              <a:rPr lang="en-US" sz="2400" dirty="0" smtClean="0">
                <a:latin typeface="Arial" charset="0"/>
              </a:rPr>
              <a:t>27 </a:t>
            </a:r>
            <a:r>
              <a:rPr lang="en-US" sz="2400" dirty="0">
                <a:latin typeface="Arial" charset="0"/>
              </a:rPr>
              <a:t>voting members as of this meeting</a:t>
            </a:r>
          </a:p>
        </p:txBody>
      </p:sp>
      <p:sp>
        <p:nvSpPr>
          <p:cNvPr id="11"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18"/>
          <p:cNvSpPr>
            <a:spLocks noGrp="1"/>
          </p:cNvSpPr>
          <p:nvPr>
            <p:ph type="sldNum" sz="quarter" idx="10"/>
          </p:nvPr>
        </p:nvSpPr>
        <p:spPr>
          <a:xfrm>
            <a:off x="4344988" y="6475413"/>
            <a:ext cx="528637" cy="182562"/>
          </a:xfrm>
        </p:spPr>
        <p:txBody>
          <a:bodyPr/>
          <a:lstStyle/>
          <a:p>
            <a:pPr>
              <a:defRPr/>
            </a:pPr>
            <a:r>
              <a:rPr lang="en-US" dirty="0" smtClean="0"/>
              <a:t>Slide </a:t>
            </a:r>
            <a:fld id="{F3D7A4F0-0FCF-4224-B81A-51E9E7009AFE}"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762000"/>
            <a:ext cx="8534400" cy="838200"/>
          </a:xfrm>
        </p:spPr>
        <p:txBody>
          <a:bodyPr/>
          <a:lstStyle/>
          <a:p>
            <a:r>
              <a:rPr lang="en-US" sz="3600" dirty="0" smtClean="0">
                <a:solidFill>
                  <a:schemeClr val="accent2"/>
                </a:solidFill>
              </a:rPr>
              <a:t>July 2012 Session Details </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457200" y="1295400"/>
            <a:ext cx="8305800" cy="5181600"/>
          </a:xfrm>
        </p:spPr>
        <p:txBody>
          <a:bodyPr/>
          <a:lstStyle/>
          <a:p>
            <a:pPr>
              <a:lnSpc>
                <a:spcPct val="90000"/>
              </a:lnSpc>
            </a:pPr>
            <a:r>
              <a:rPr lang="en-US" sz="2400" b="1" dirty="0" smtClean="0">
                <a:solidFill>
                  <a:srgbClr val="FF0000"/>
                </a:solidFill>
              </a:rPr>
              <a:t>Plenary: 15-20 July 2012, Manchester </a:t>
            </a:r>
            <a:r>
              <a:rPr lang="it-IT" sz="2400" b="1" dirty="0" smtClean="0">
                <a:solidFill>
                  <a:srgbClr val="FF0000"/>
                </a:solidFill>
              </a:rPr>
              <a:t>Grand Hyatt, San Diego, CA, USA</a:t>
            </a:r>
            <a:endParaRPr lang="en-US" sz="2400" b="1" dirty="0" smtClean="0">
              <a:solidFill>
                <a:srgbClr val="FF0000"/>
              </a:solidFill>
            </a:endParaRPr>
          </a:p>
          <a:p>
            <a:pPr lvl="1">
              <a:lnSpc>
                <a:spcPct val="90000"/>
              </a:lnSpc>
            </a:pPr>
            <a:r>
              <a:rPr lang="en-US" sz="2000" dirty="0" smtClean="0">
                <a:solidFill>
                  <a:srgbClr val="FF0000"/>
                </a:solidFill>
              </a:rPr>
              <a:t>Co-located with all 802 groups</a:t>
            </a:r>
            <a:endParaRPr lang="en-US" sz="2000" dirty="0" smtClean="0">
              <a:solidFill>
                <a:srgbClr val="0000FF"/>
              </a:solidFill>
            </a:endParaRPr>
          </a:p>
          <a:p>
            <a:r>
              <a:rPr lang="en-US" sz="1800" b="1" dirty="0" smtClean="0"/>
              <a:t>EVENT WEBSITE:  </a:t>
            </a:r>
            <a:r>
              <a:rPr lang="en-US" sz="1800" u="sng" dirty="0" smtClean="0">
                <a:hlinkClick r:id="rId3"/>
              </a:rPr>
              <a:t>http://802world.org/plenary</a:t>
            </a:r>
            <a:r>
              <a:rPr lang="en-US" sz="1800" dirty="0" smtClean="0"/>
              <a:t> </a:t>
            </a:r>
          </a:p>
          <a:p>
            <a:r>
              <a:rPr lang="en-US" sz="1800" dirty="0" smtClean="0"/>
              <a:t> IEEE 802 Plenary Session Group Hotel Rates: </a:t>
            </a:r>
          </a:p>
          <a:p>
            <a:pPr lvl="1"/>
            <a:r>
              <a:rPr lang="en-US" sz="1600" dirty="0" smtClean="0"/>
              <a:t>60% of the IEEE 802 Room Block is available at $189/Night. </a:t>
            </a:r>
          </a:p>
          <a:p>
            <a:pPr lvl="1"/>
            <a:r>
              <a:rPr lang="en-US" sz="1600" dirty="0" smtClean="0"/>
              <a:t>DELUXE BAY VIEW ROOM GROUP RATE:  $209/Night (plus applicable taxes)* </a:t>
            </a:r>
          </a:p>
          <a:p>
            <a:pPr lvl="1"/>
            <a:r>
              <a:rPr lang="en-US" sz="1600" dirty="0" smtClean="0"/>
              <a:t>*40% of the IEEE 802 Room Block is available at $209/Night.  </a:t>
            </a:r>
          </a:p>
          <a:p>
            <a:r>
              <a:rPr lang="en-US" sz="2000" dirty="0" smtClean="0"/>
              <a:t>Registration Fees &amp; Deadlines:</a:t>
            </a:r>
          </a:p>
          <a:p>
            <a:pPr lvl="1"/>
            <a:r>
              <a:rPr lang="en-US" sz="1600" b="1" dirty="0" smtClean="0"/>
              <a:t>Early: Before 6pm Pacific Time, Friday, June 1, 2012</a:t>
            </a:r>
          </a:p>
          <a:p>
            <a:pPr lvl="1"/>
            <a:r>
              <a:rPr lang="en-US" sz="2000" dirty="0" smtClean="0"/>
              <a:t>$400 US for attendees staying at the Manchester Grand Hyatt</a:t>
            </a:r>
          </a:p>
          <a:p>
            <a:pPr lvl="1"/>
            <a:r>
              <a:rPr lang="en-US" sz="1600" dirty="0" smtClean="0"/>
              <a:t>$700 US for all others (including local attendees not staying at the group hotel)</a:t>
            </a:r>
          </a:p>
          <a:p>
            <a:pPr lvl="1"/>
            <a:r>
              <a:rPr lang="en-US" sz="1600" b="1" dirty="0" smtClean="0"/>
              <a:t>Standard: After Early Registration and before 6pm Pacific Time, July 6, 20</a:t>
            </a:r>
          </a:p>
          <a:p>
            <a:pPr lvl="1"/>
            <a:r>
              <a:rPr lang="en-US" sz="1600" dirty="0" smtClean="0"/>
              <a:t>$500 US for attendees staying at the Manchester Grand Hyatt</a:t>
            </a:r>
          </a:p>
          <a:p>
            <a:pPr lvl="1"/>
            <a:r>
              <a:rPr lang="en-US" sz="2000" dirty="0" smtClean="0"/>
              <a:t>$800 US for all others (including local attendees not staying at the group hotel)</a:t>
            </a:r>
          </a:p>
          <a:p>
            <a:pPr lvl="1"/>
            <a:endParaRPr lang="en-US" sz="1400" dirty="0" smtClean="0"/>
          </a:p>
          <a:p>
            <a:endParaRPr lang="en-US" sz="1800" b="1" dirty="0" smtClean="0"/>
          </a:p>
          <a:p>
            <a:endParaRPr lang="en-US" sz="1800" b="1" dirty="0" smtClean="0"/>
          </a:p>
          <a:p>
            <a:endParaRPr lang="en-US" sz="1400" dirty="0" smtClean="0"/>
          </a:p>
        </p:txBody>
      </p:sp>
      <p:sp>
        <p:nvSpPr>
          <p:cNvPr id="10" name="Footer Placeholder 4"/>
          <p:cNvSpPr txBox="1">
            <a:spLocks/>
          </p:cNvSpPr>
          <p:nvPr/>
        </p:nvSpPr>
        <p:spPr>
          <a:xfrm>
            <a:off x="6248400" y="64008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20</a:t>
            </a:fld>
            <a:endParaRPr lang="en-US"/>
          </a:p>
        </p:txBody>
      </p:sp>
      <p:sp>
        <p:nvSpPr>
          <p:cNvPr id="6" name="Date Placeholder 3"/>
          <p:cNvSpPr>
            <a:spLocks noGrp="1"/>
          </p:cNvSpPr>
          <p:nvPr>
            <p:ph type="dt" sz="quarter" idx="10"/>
          </p:nvPr>
        </p:nvSpPr>
        <p:spPr>
          <a:xfrm>
            <a:off x="609600" y="6477456"/>
            <a:ext cx="1371600" cy="215444"/>
          </a:xfrm>
          <a:noFill/>
        </p:spPr>
        <p:txBody>
          <a:bodyPr/>
          <a:lstStyle/>
          <a:p>
            <a:r>
              <a:rPr lang="en-US" smtClean="0"/>
              <a:t>May  2012</a:t>
            </a:r>
            <a:endParaRPr 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762000"/>
            <a:ext cx="8534400" cy="838200"/>
          </a:xfrm>
        </p:spPr>
        <p:txBody>
          <a:bodyPr/>
          <a:lstStyle/>
          <a:p>
            <a:r>
              <a:rPr lang="en-US" sz="3600" dirty="0" smtClean="0">
                <a:solidFill>
                  <a:schemeClr val="accent2"/>
                </a:solidFill>
              </a:rPr>
              <a:t>Future Sessions – 2012</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457200" y="1600200"/>
            <a:ext cx="8305800" cy="4724400"/>
          </a:xfrm>
        </p:spPr>
        <p:txBody>
          <a:bodyPr/>
          <a:lstStyle/>
          <a:p>
            <a:pPr>
              <a:lnSpc>
                <a:spcPct val="90000"/>
              </a:lnSpc>
              <a:buNone/>
            </a:pPr>
            <a:endParaRPr lang="en-US" sz="2000" dirty="0" smtClean="0">
              <a:solidFill>
                <a:srgbClr val="0000FF"/>
              </a:solidFill>
            </a:endParaRPr>
          </a:p>
          <a:p>
            <a:pPr>
              <a:lnSpc>
                <a:spcPct val="90000"/>
              </a:lnSpc>
            </a:pPr>
            <a:r>
              <a:rPr lang="en-US" sz="2400" b="1" dirty="0" smtClean="0">
                <a:solidFill>
                  <a:srgbClr val="0000FF"/>
                </a:solidFill>
              </a:rPr>
              <a:t>Interim: 16-21 September, 2012, </a:t>
            </a:r>
            <a:r>
              <a:rPr lang="en-US" sz="2400" b="1" dirty="0" smtClean="0">
                <a:solidFill>
                  <a:schemeClr val="accent2"/>
                </a:solidFill>
              </a:rPr>
              <a:t>Hyatt Grand Champions, Palm Springs, CA, </a:t>
            </a:r>
            <a:r>
              <a:rPr lang="en-US" sz="2400" b="1" i="1" dirty="0" smtClean="0">
                <a:solidFill>
                  <a:schemeClr val="accent2"/>
                </a:solidFill>
              </a:rPr>
              <a:t>USA</a:t>
            </a:r>
            <a:endParaRPr lang="en-US" sz="2400" b="1" dirty="0" smtClean="0">
              <a:solidFill>
                <a:schemeClr val="accent2"/>
              </a:solidFill>
            </a:endParaRPr>
          </a:p>
          <a:p>
            <a:pPr lvl="1">
              <a:lnSpc>
                <a:spcPct val="90000"/>
              </a:lnSpc>
            </a:pPr>
            <a:r>
              <a:rPr lang="en-US" sz="2000" dirty="0" smtClean="0">
                <a:solidFill>
                  <a:srgbClr val="0000FF"/>
                </a:solidFill>
              </a:rPr>
              <a:t>Co-located with 802 wireless groups </a:t>
            </a:r>
            <a:endParaRPr lang="en-US" dirty="0" smtClean="0">
              <a:solidFill>
                <a:srgbClr val="FF0000"/>
              </a:solidFill>
            </a:endParaRPr>
          </a:p>
          <a:p>
            <a:pPr>
              <a:lnSpc>
                <a:spcPct val="90000"/>
              </a:lnSpc>
            </a:pPr>
            <a:r>
              <a:rPr lang="en-US" sz="2400" b="1" dirty="0" smtClean="0">
                <a:solidFill>
                  <a:srgbClr val="FF0000"/>
                </a:solidFill>
              </a:rPr>
              <a:t>Plenary: 11-16 Nov 2012, </a:t>
            </a:r>
            <a:r>
              <a:rPr lang="it-IT" sz="2400" b="1" dirty="0" smtClean="0">
                <a:solidFill>
                  <a:srgbClr val="FF0000"/>
                </a:solidFill>
              </a:rPr>
              <a:t>Grand Hyatt, San Antonio, TX</a:t>
            </a:r>
          </a:p>
          <a:p>
            <a:pPr lvl="1">
              <a:lnSpc>
                <a:spcPct val="90000"/>
              </a:lnSpc>
            </a:pPr>
            <a:r>
              <a:rPr lang="en-US" sz="2000" dirty="0" smtClean="0">
                <a:solidFill>
                  <a:srgbClr val="FF0000"/>
                </a:solidFill>
              </a:rPr>
              <a:t>Co-located with all 802 groups</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21</a:t>
            </a:fld>
            <a:endParaRPr lang="en-US"/>
          </a:p>
        </p:txBody>
      </p:sp>
      <p:sp>
        <p:nvSpPr>
          <p:cNvPr id="6" name="Date Placeholder 3"/>
          <p:cNvSpPr>
            <a:spLocks noGrp="1"/>
          </p:cNvSpPr>
          <p:nvPr>
            <p:ph type="dt" sz="quarter" idx="10"/>
          </p:nvPr>
        </p:nvSpPr>
        <p:spPr>
          <a:xfrm>
            <a:off x="609600" y="6477456"/>
            <a:ext cx="1371600" cy="215444"/>
          </a:xfrm>
          <a:noFill/>
        </p:spPr>
        <p:txBody>
          <a:bodyPr/>
          <a:lstStyle/>
          <a:p>
            <a:r>
              <a:rPr lang="en-US" smtClean="0"/>
              <a:t>May  2012</a:t>
            </a:r>
            <a:endParaRPr 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762000"/>
            <a:ext cx="8534400" cy="838200"/>
          </a:xfrm>
        </p:spPr>
        <p:txBody>
          <a:bodyPr/>
          <a:lstStyle/>
          <a:p>
            <a:r>
              <a:rPr lang="en-US" sz="3600" dirty="0" smtClean="0">
                <a:solidFill>
                  <a:schemeClr val="accent2"/>
                </a:solidFill>
              </a:rPr>
              <a:t>Future Sessions – 2013</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457200" y="1371600"/>
            <a:ext cx="8305800" cy="5029200"/>
          </a:xfrm>
        </p:spPr>
        <p:txBody>
          <a:bodyPr/>
          <a:lstStyle/>
          <a:p>
            <a:pPr>
              <a:lnSpc>
                <a:spcPct val="90000"/>
              </a:lnSpc>
            </a:pPr>
            <a:r>
              <a:rPr lang="en-US" sz="2400" b="1" dirty="0" smtClean="0">
                <a:solidFill>
                  <a:srgbClr val="0000FF"/>
                </a:solidFill>
              </a:rPr>
              <a:t>Interim: 13-18 January, 2013, Hyatt Regency, Vancouver, BC, Canada</a:t>
            </a:r>
            <a:endParaRPr lang="en-US" sz="2400" b="1" dirty="0" smtClean="0">
              <a:solidFill>
                <a:srgbClr val="FF0000"/>
              </a:solidFill>
            </a:endParaRPr>
          </a:p>
          <a:p>
            <a:pPr>
              <a:lnSpc>
                <a:spcPct val="90000"/>
              </a:lnSpc>
            </a:pPr>
            <a:r>
              <a:rPr lang="en-US" sz="2400" b="1" dirty="0" smtClean="0">
                <a:solidFill>
                  <a:srgbClr val="FF0000"/>
                </a:solidFill>
              </a:rPr>
              <a:t>Plenary: 17-21 March, 2013, </a:t>
            </a:r>
            <a:r>
              <a:rPr lang="en-US" sz="2400" b="1" dirty="0" err="1" smtClean="0">
                <a:solidFill>
                  <a:srgbClr val="FF0000"/>
                </a:solidFill>
              </a:rPr>
              <a:t>Caribe</a:t>
            </a:r>
            <a:r>
              <a:rPr lang="en-US" sz="2400" b="1" dirty="0" smtClean="0">
                <a:solidFill>
                  <a:srgbClr val="FF0000"/>
                </a:solidFill>
              </a:rPr>
              <a:t> Royale, Orlando, FL, USA </a:t>
            </a:r>
          </a:p>
          <a:p>
            <a:pPr lvl="1">
              <a:lnSpc>
                <a:spcPct val="90000"/>
              </a:lnSpc>
            </a:pPr>
            <a:r>
              <a:rPr lang="en-US" sz="2000" dirty="0" smtClean="0">
                <a:solidFill>
                  <a:srgbClr val="FF0000"/>
                </a:solidFill>
              </a:rPr>
              <a:t>Co-located with all 802 groups</a:t>
            </a:r>
            <a:endParaRPr lang="en-US" sz="2400" b="1" dirty="0" smtClean="0">
              <a:solidFill>
                <a:srgbClr val="FF0000"/>
              </a:solidFill>
            </a:endParaRPr>
          </a:p>
          <a:p>
            <a:pPr>
              <a:lnSpc>
                <a:spcPct val="90000"/>
              </a:lnSpc>
            </a:pPr>
            <a:r>
              <a:rPr lang="en-US" sz="2400" b="1" dirty="0" smtClean="0">
                <a:solidFill>
                  <a:srgbClr val="0000FF"/>
                </a:solidFill>
              </a:rPr>
              <a:t>Interim:  12-17 May 2013, Hilton Waikoloa Village, 2013</a:t>
            </a:r>
          </a:p>
          <a:p>
            <a:pPr lvl="1">
              <a:lnSpc>
                <a:spcPct val="90000"/>
              </a:lnSpc>
            </a:pPr>
            <a:r>
              <a:rPr lang="en-US" sz="2000" dirty="0" smtClean="0">
                <a:solidFill>
                  <a:srgbClr val="0000FF"/>
                </a:solidFill>
              </a:rPr>
              <a:t>Co-located with all wireless groups </a:t>
            </a:r>
          </a:p>
          <a:p>
            <a:pPr>
              <a:lnSpc>
                <a:spcPct val="90000"/>
              </a:lnSpc>
            </a:pPr>
            <a:r>
              <a:rPr lang="en-US" sz="2400" b="1" dirty="0" smtClean="0">
                <a:solidFill>
                  <a:srgbClr val="FF0000"/>
                </a:solidFill>
              </a:rPr>
              <a:t>Plenary:  14-19, July 2013, </a:t>
            </a:r>
            <a:r>
              <a:rPr lang="en-US" sz="2400" b="1" dirty="0" smtClean="0">
                <a:solidFill>
                  <a:schemeClr val="accent2"/>
                </a:solidFill>
              </a:rPr>
              <a:t>Geneva</a:t>
            </a:r>
            <a:r>
              <a:rPr lang="en-US" sz="2400" b="1" i="1" dirty="0" smtClean="0">
                <a:solidFill>
                  <a:schemeClr val="accent2"/>
                </a:solidFill>
              </a:rPr>
              <a:t>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15-20, September 2013, </a:t>
            </a:r>
            <a:r>
              <a:rPr lang="en-US" sz="2400" b="1" dirty="0" smtClean="0">
                <a:solidFill>
                  <a:schemeClr val="accent2"/>
                </a:solidFill>
              </a:rPr>
              <a:t>Nanjing (tentative), China</a:t>
            </a:r>
          </a:p>
          <a:p>
            <a:pPr lvl="1">
              <a:lnSpc>
                <a:spcPct val="90000"/>
              </a:lnSpc>
            </a:pPr>
            <a:r>
              <a:rPr lang="en-US" sz="2000" dirty="0" smtClean="0">
                <a:solidFill>
                  <a:srgbClr val="0000FF"/>
                </a:solidFill>
              </a:rPr>
              <a:t>Co-located with 802.16 or with other wireless groups (possibility) </a:t>
            </a:r>
            <a:endParaRPr lang="en-US" dirty="0" smtClean="0">
              <a:solidFill>
                <a:srgbClr val="FF0000"/>
              </a:solidFill>
            </a:endParaRPr>
          </a:p>
          <a:p>
            <a:pPr>
              <a:lnSpc>
                <a:spcPct val="90000"/>
              </a:lnSpc>
            </a:pPr>
            <a:r>
              <a:rPr lang="en-US" sz="2400" b="1" dirty="0" smtClean="0">
                <a:solidFill>
                  <a:srgbClr val="FF0000"/>
                </a:solidFill>
              </a:rPr>
              <a:t>Plenary: 10-15 Nov 2013, Hyatt Regency Reunion, Dallas, TX, USA</a:t>
            </a:r>
            <a:endParaRPr lang="it-IT" sz="2400" b="1" dirty="0" smtClean="0">
              <a:solidFill>
                <a:srgbClr val="FF0000"/>
              </a:solidFill>
            </a:endParaRPr>
          </a:p>
          <a:p>
            <a:pPr lvl="1">
              <a:lnSpc>
                <a:spcPct val="90000"/>
              </a:lnSpc>
            </a:pPr>
            <a:r>
              <a:rPr lang="en-US" sz="2000" dirty="0" smtClean="0">
                <a:solidFill>
                  <a:srgbClr val="FF0000"/>
                </a:solidFill>
              </a:rPr>
              <a:t>Co-located with all 802 groups</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22</a:t>
            </a:fld>
            <a:endParaRPr lang="en-US"/>
          </a:p>
        </p:txBody>
      </p:sp>
      <p:sp>
        <p:nvSpPr>
          <p:cNvPr id="6" name="Date Placeholder 3"/>
          <p:cNvSpPr>
            <a:spLocks noGrp="1"/>
          </p:cNvSpPr>
          <p:nvPr>
            <p:ph type="dt" sz="quarter" idx="10"/>
          </p:nvPr>
        </p:nvSpPr>
        <p:spPr>
          <a:xfrm>
            <a:off x="609600" y="6477456"/>
            <a:ext cx="1371600" cy="215444"/>
          </a:xfrm>
          <a:noFill/>
        </p:spPr>
        <p:txBody>
          <a:bodyPr/>
          <a:lstStyle/>
          <a:p>
            <a:r>
              <a:rPr lang="en-US" smtClean="0"/>
              <a:t>May  2012</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685800"/>
            <a:ext cx="7772400" cy="1447800"/>
          </a:xfrm>
        </p:spPr>
        <p:txBody>
          <a:bodyPr/>
          <a:lstStyle/>
          <a:p>
            <a:r>
              <a:rPr lang="en-US" sz="4000" b="1" dirty="0" smtClean="0">
                <a:latin typeface="Arial" charset="0"/>
              </a:rPr>
              <a:t>IEEE 802.21</a:t>
            </a:r>
            <a:br>
              <a:rPr lang="en-US" sz="4000" b="1" dirty="0" smtClean="0">
                <a:latin typeface="Arial" charset="0"/>
              </a:rPr>
            </a:br>
            <a:r>
              <a:rPr lang="en-US" sz="4000" b="1" dirty="0" smtClean="0">
                <a:latin typeface="Arial" charset="0"/>
              </a:rPr>
              <a:t>Meeting Server Details</a:t>
            </a:r>
          </a:p>
        </p:txBody>
      </p:sp>
      <p:sp>
        <p:nvSpPr>
          <p:cNvPr id="18438" name="Rectangle 3"/>
          <p:cNvSpPr>
            <a:spLocks noChangeArrowheads="1"/>
          </p:cNvSpPr>
          <p:nvPr/>
        </p:nvSpPr>
        <p:spPr bwMode="auto">
          <a:xfrm>
            <a:off x="914400" y="2590800"/>
            <a:ext cx="7391400" cy="3200400"/>
          </a:xfrm>
          <a:prstGeom prst="rect">
            <a:avLst/>
          </a:prstGeom>
          <a:noFill/>
          <a:ln w="9525">
            <a:noFill/>
            <a:miter lim="800000"/>
            <a:headEnd/>
            <a:tailEnd/>
          </a:ln>
        </p:spPr>
        <p:txBody>
          <a:bodyPr/>
          <a:lstStyle/>
          <a:p>
            <a:pPr algn="ctr">
              <a:lnSpc>
                <a:spcPct val="80000"/>
              </a:lnSpc>
              <a:spcBef>
                <a:spcPct val="20000"/>
              </a:spcBef>
            </a:pPr>
            <a:r>
              <a:rPr lang="en-US" sz="3200" dirty="0"/>
              <a:t>http://mentor.ieee.org/802.21/documents</a:t>
            </a: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r>
              <a:rPr lang="en-US" sz="2800" dirty="0">
                <a:solidFill>
                  <a:srgbClr val="3399FF"/>
                </a:solidFill>
                <a:latin typeface="Arial" charset="0"/>
              </a:rPr>
              <a:t> </a:t>
            </a:r>
          </a:p>
        </p:txBody>
      </p:sp>
      <p:sp>
        <p:nvSpPr>
          <p:cNvPr id="5" name="Slide Number Placeholder 5"/>
          <p:cNvSpPr txBox="1">
            <a:spLocks/>
          </p:cNvSpPr>
          <p:nvPr/>
        </p:nvSpPr>
        <p:spPr>
          <a:xfrm>
            <a:off x="4038600" y="6477000"/>
            <a:ext cx="760412" cy="180975"/>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Slide </a:t>
            </a:r>
            <a:fld id="{CDF237D2-9025-4C3F-BEA0-3F53B88EEF65}"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Date Placeholder 3"/>
          <p:cNvSpPr txBox="1">
            <a:spLocks/>
          </p:cNvSpPr>
          <p:nvPr/>
        </p:nvSpPr>
        <p:spPr>
          <a:xfrm>
            <a:off x="685800" y="6477000"/>
            <a:ext cx="1447800" cy="22860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May 2012</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762000" y="609600"/>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914400" y="5867400"/>
            <a:ext cx="7315200" cy="523220"/>
          </a:xfrm>
          <a:prstGeom prst="rect">
            <a:avLst/>
          </a:prstGeom>
          <a:noFill/>
          <a:ln w="9525">
            <a:noFill/>
            <a:miter lim="800000"/>
            <a:headEnd/>
            <a:tailEnd/>
          </a:ln>
        </p:spPr>
        <p:txBody>
          <a:bodyPr wrap="square">
            <a:spAutoFit/>
          </a:bodyPr>
          <a:lstStyle/>
          <a:p>
            <a:pPr eaLnBrk="1" hangingPunct="1"/>
            <a:r>
              <a:rPr lang="en-US" sz="1400" b="1" dirty="0" smtClean="0"/>
              <a:t>Default Location</a:t>
            </a:r>
            <a:r>
              <a:rPr lang="en-US" sz="1400" dirty="0" smtClean="0"/>
              <a:t>: </a:t>
            </a:r>
            <a:r>
              <a:rPr lang="en-US" sz="1400" dirty="0" err="1" smtClean="0"/>
              <a:t>Techwood</a:t>
            </a:r>
            <a:r>
              <a:rPr lang="en-US" sz="1400" dirty="0" smtClean="0"/>
              <a:t>;   ISD; Inman; </a:t>
            </a:r>
            <a:r>
              <a:rPr lang="en-US" sz="1400" dirty="0" err="1" smtClean="0"/>
              <a:t>HetNet</a:t>
            </a:r>
            <a:r>
              <a:rPr lang="en-US" sz="1400" dirty="0" smtClean="0"/>
              <a:t>: </a:t>
            </a:r>
            <a:r>
              <a:rPr lang="en-US" sz="1400" dirty="0" err="1" smtClean="0"/>
              <a:t>Greenbriar</a:t>
            </a:r>
            <a:r>
              <a:rPr lang="en-US" sz="1400" dirty="0" smtClean="0"/>
              <a:t>; ECSG: Inman    </a:t>
            </a:r>
          </a:p>
          <a:p>
            <a:pPr eaLnBrk="1" hangingPunct="1"/>
            <a:r>
              <a:rPr lang="en-US" sz="1400" dirty="0" smtClean="0"/>
              <a:t>SRHO</a:t>
            </a:r>
            <a:r>
              <a:rPr lang="en-US" sz="1400" dirty="0"/>
              <a:t>: Single Radio Handovers</a:t>
            </a:r>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9" name="Slide Number Placeholder 18"/>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4</a:t>
            </a:fld>
            <a:endParaRPr lang="en-US" dirty="0"/>
          </a:p>
        </p:txBody>
      </p:sp>
      <p:sp>
        <p:nvSpPr>
          <p:cNvPr id="15" name="Date Placeholder 3"/>
          <p:cNvSpPr txBox="1">
            <a:spLocks/>
          </p:cNvSpPr>
          <p:nvPr/>
        </p:nvSpPr>
        <p:spPr>
          <a:xfrm>
            <a:off x="685800" y="6477000"/>
            <a:ext cx="1447800" cy="22860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May 2012</a:t>
            </a:r>
          </a:p>
        </p:txBody>
      </p:sp>
      <p:graphicFrame>
        <p:nvGraphicFramePr>
          <p:cNvPr id="16" name="Table 15"/>
          <p:cNvGraphicFramePr>
            <a:graphicFrameLocks noGrp="1"/>
          </p:cNvGraphicFramePr>
          <p:nvPr/>
        </p:nvGraphicFramePr>
        <p:xfrm>
          <a:off x="914400" y="1676400"/>
          <a:ext cx="7162800" cy="4006454"/>
        </p:xfrm>
        <a:graphic>
          <a:graphicData uri="http://schemas.openxmlformats.org/drawingml/2006/table">
            <a:tbl>
              <a:tblPr/>
              <a:tblGrid>
                <a:gridCol w="1295400"/>
                <a:gridCol w="1143000"/>
                <a:gridCol w="1600200"/>
                <a:gridCol w="1600200"/>
                <a:gridCol w="1524000"/>
              </a:tblGrid>
              <a:tr h="721411">
                <a:tc>
                  <a:txBody>
                    <a:bodyPr/>
                    <a:lstStyle/>
                    <a:p>
                      <a:pPr marL="0" marR="0">
                        <a:spcBef>
                          <a:spcPts val="0"/>
                        </a:spcBef>
                        <a:spcAft>
                          <a:spcPts val="0"/>
                        </a:spcAft>
                      </a:pPr>
                      <a:r>
                        <a:rPr lang="en-US" sz="1200" dirty="0">
                          <a:latin typeface="Times New Roman"/>
                          <a:ea typeface="Times New Roman"/>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latin typeface="Times New Roman"/>
                          <a:ea typeface="Times New Roman"/>
                        </a:rPr>
                        <a:t>Monday</a:t>
                      </a:r>
                      <a:endParaRPr lang="en-US" sz="1200">
                        <a:latin typeface="Times New Roman"/>
                        <a:ea typeface="Times New Roman"/>
                      </a:endParaRPr>
                    </a:p>
                    <a:p>
                      <a:pPr marL="0" marR="0" algn="ctr">
                        <a:spcBef>
                          <a:spcPts val="0"/>
                        </a:spcBef>
                        <a:spcAft>
                          <a:spcPts val="0"/>
                        </a:spcAft>
                      </a:pPr>
                      <a:r>
                        <a:rPr lang="en-US" sz="1200" b="1">
                          <a:latin typeface="Times New Roman"/>
                          <a:ea typeface="Times New Roman"/>
                        </a:rPr>
                        <a:t>(May 14)</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latin typeface="Times New Roman"/>
                          <a:ea typeface="Times New Roman"/>
                        </a:rPr>
                        <a:t>Tuesday</a:t>
                      </a:r>
                      <a:endParaRPr lang="en-US" sz="1200">
                        <a:latin typeface="Times New Roman"/>
                        <a:ea typeface="Times New Roman"/>
                      </a:endParaRPr>
                    </a:p>
                    <a:p>
                      <a:pPr marL="0" marR="0" algn="ctr">
                        <a:spcBef>
                          <a:spcPts val="0"/>
                        </a:spcBef>
                        <a:spcAft>
                          <a:spcPts val="0"/>
                        </a:spcAft>
                      </a:pPr>
                      <a:r>
                        <a:rPr lang="en-US" sz="1200" b="1">
                          <a:latin typeface="Times New Roman"/>
                          <a:ea typeface="Times New Roman"/>
                        </a:rPr>
                        <a:t>(May 15)</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latin typeface="Times New Roman"/>
                          <a:ea typeface="Times New Roman"/>
                        </a:rPr>
                        <a:t>Wednesday</a:t>
                      </a:r>
                      <a:endParaRPr lang="en-US" sz="1200">
                        <a:latin typeface="Times New Roman"/>
                        <a:ea typeface="Times New Roman"/>
                      </a:endParaRPr>
                    </a:p>
                    <a:p>
                      <a:pPr marL="0" marR="0" algn="ctr">
                        <a:spcBef>
                          <a:spcPts val="0"/>
                        </a:spcBef>
                        <a:spcAft>
                          <a:spcPts val="0"/>
                        </a:spcAft>
                      </a:pPr>
                      <a:r>
                        <a:rPr lang="en-US" sz="1200" b="1">
                          <a:latin typeface="Times New Roman"/>
                          <a:ea typeface="Times New Roman"/>
                        </a:rPr>
                        <a:t>(May 16)</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latin typeface="Times New Roman"/>
                          <a:ea typeface="Times New Roman"/>
                        </a:rPr>
                        <a:t>Thursday</a:t>
                      </a:r>
                      <a:endParaRPr lang="en-US" sz="1200">
                        <a:latin typeface="Times New Roman"/>
                        <a:ea typeface="Times New Roman"/>
                      </a:endParaRPr>
                    </a:p>
                    <a:p>
                      <a:pPr marL="0" marR="0" algn="ctr">
                        <a:spcBef>
                          <a:spcPts val="0"/>
                        </a:spcBef>
                        <a:spcAft>
                          <a:spcPts val="0"/>
                        </a:spcAft>
                      </a:pPr>
                      <a:r>
                        <a:rPr lang="en-US" sz="1200" b="1">
                          <a:latin typeface="Times New Roman"/>
                          <a:ea typeface="Times New Roman"/>
                        </a:rPr>
                        <a:t>(May 17)</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5296">
                <a:tc>
                  <a:txBody>
                    <a:bodyPr/>
                    <a:lstStyle/>
                    <a:p>
                      <a:pPr marL="0" marR="0">
                        <a:spcBef>
                          <a:spcPts val="0"/>
                        </a:spcBef>
                        <a:spcAft>
                          <a:spcPts val="0"/>
                        </a:spcAft>
                      </a:pPr>
                      <a:r>
                        <a:rPr lang="en-US" sz="1200" b="1">
                          <a:latin typeface="Times New Roman"/>
                          <a:ea typeface="Times New Roman"/>
                        </a:rPr>
                        <a:t>AM-1</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8:00-10:00a</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smtClean="0">
                          <a:latin typeface="Times New Roman"/>
                          <a:ea typeface="Times New Roman"/>
                        </a:rPr>
                        <a:t>Joint Opening plenary (8- 9am)</a:t>
                      </a:r>
                      <a:endParaRPr lang="en-US" sz="12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802.21d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802.21c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802.21c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2519">
                <a:tc>
                  <a:txBody>
                    <a:bodyPr/>
                    <a:lstStyle/>
                    <a:p>
                      <a:pPr marL="0" marR="0">
                        <a:spcBef>
                          <a:spcPts val="0"/>
                        </a:spcBef>
                        <a:spcAft>
                          <a:spcPts val="0"/>
                        </a:spcAft>
                      </a:pPr>
                      <a:r>
                        <a:rPr lang="en-US" sz="1200" b="1">
                          <a:latin typeface="Times New Roman"/>
                          <a:ea typeface="Times New Roman"/>
                        </a:rPr>
                        <a:t>AM-2</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10:30-12:30</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smtClean="0">
                          <a:latin typeface="Times New Roman"/>
                          <a:ea typeface="Times New Roman"/>
                        </a:rPr>
                        <a:t>NA</a:t>
                      </a:r>
                      <a:endParaRPr lang="en-US" sz="12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802.21c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 802.21d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  802.21c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4024">
                <a:tc>
                  <a:txBody>
                    <a:bodyPr/>
                    <a:lstStyle/>
                    <a:p>
                      <a:pPr marL="0" marR="0">
                        <a:spcBef>
                          <a:spcPts val="0"/>
                        </a:spcBef>
                        <a:spcAft>
                          <a:spcPts val="0"/>
                        </a:spcAft>
                      </a:pPr>
                      <a:r>
                        <a:rPr lang="en-US" sz="1200" b="1">
                          <a:latin typeface="Times New Roman"/>
                          <a:ea typeface="Times New Roman"/>
                        </a:rPr>
                        <a:t>PM-1</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1:30 – 3:30p</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802.21 WG Opening Plenary</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rPr>
                        <a:t>Reserved for 802.11 </a:t>
                      </a:r>
                      <a:r>
                        <a:rPr lang="en-US" sz="1200" dirty="0" smtClean="0">
                          <a:latin typeface="Times New Roman"/>
                          <a:ea typeface="Times New Roman"/>
                        </a:rPr>
                        <a:t>ISD/802.16 </a:t>
                      </a:r>
                      <a:r>
                        <a:rPr lang="en-US" sz="1200" dirty="0" err="1" smtClean="0">
                          <a:latin typeface="Times New Roman"/>
                          <a:ea typeface="Times New Roman"/>
                        </a:rPr>
                        <a:t>HetNet</a:t>
                      </a:r>
                      <a:r>
                        <a:rPr lang="en-US" sz="1200" dirty="0" smtClean="0">
                          <a:latin typeface="Times New Roman"/>
                          <a:ea typeface="Times New Roman"/>
                        </a:rPr>
                        <a:t> </a:t>
                      </a:r>
                      <a:endParaRPr lang="en-US" sz="12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rPr>
                        <a:t> Reserved for EC Smart Grid </a:t>
                      </a:r>
                      <a:r>
                        <a:rPr lang="en-US" sz="1200" dirty="0" smtClean="0">
                          <a:latin typeface="Times New Roman"/>
                          <a:ea typeface="Times New Roman"/>
                        </a:rPr>
                        <a:t>SG/802.16HetNet SG</a:t>
                      </a:r>
                      <a:endParaRPr lang="en-US" sz="12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rPr>
                        <a:t> Reserved for 802.11 ISD and EC Smart Grid </a:t>
                      </a:r>
                      <a:r>
                        <a:rPr lang="en-US" sz="1200" dirty="0" smtClean="0">
                          <a:latin typeface="Times New Roman"/>
                          <a:ea typeface="Times New Roman"/>
                        </a:rPr>
                        <a:t>SG/802.16 </a:t>
                      </a:r>
                      <a:r>
                        <a:rPr lang="en-US" sz="1200" dirty="0" err="1" smtClean="0">
                          <a:latin typeface="Times New Roman"/>
                          <a:ea typeface="Times New Roman"/>
                        </a:rPr>
                        <a:t>HetNet</a:t>
                      </a:r>
                      <a:r>
                        <a:rPr lang="en-US" sz="1200" baseline="0" dirty="0" smtClean="0">
                          <a:latin typeface="Times New Roman"/>
                          <a:ea typeface="Times New Roman"/>
                        </a:rPr>
                        <a:t> SG</a:t>
                      </a:r>
                      <a:endParaRPr lang="en-US" sz="12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1684">
                <a:tc>
                  <a:txBody>
                    <a:bodyPr/>
                    <a:lstStyle/>
                    <a:p>
                      <a:pPr marL="0" marR="0">
                        <a:spcBef>
                          <a:spcPts val="0"/>
                        </a:spcBef>
                        <a:spcAft>
                          <a:spcPts val="0"/>
                        </a:spcAft>
                      </a:pPr>
                      <a:r>
                        <a:rPr lang="en-US" sz="1200" b="1">
                          <a:latin typeface="Times New Roman"/>
                          <a:ea typeface="Times New Roman"/>
                        </a:rPr>
                        <a:t>PM-2</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4:00 – 6:00p</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802.21d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802.21c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802.21d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802.21 WG Closing Plenary</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2683">
                <a:tc>
                  <a:txBody>
                    <a:bodyPr/>
                    <a:lstStyle/>
                    <a:p>
                      <a:pPr marL="0" marR="0">
                        <a:spcBef>
                          <a:spcPts val="0"/>
                        </a:spcBef>
                        <a:spcAft>
                          <a:spcPts val="0"/>
                        </a:spcAft>
                      </a:pPr>
                      <a:r>
                        <a:rPr lang="en-US" sz="1200" b="1">
                          <a:latin typeface="Times New Roman"/>
                          <a:ea typeface="Times New Roman"/>
                        </a:rPr>
                        <a:t>Eve </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6:30 – 10:00p</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latin typeface="Times New Roman"/>
                          <a:ea typeface="Times New Roman"/>
                        </a:rPr>
                        <a:t> Reserved for 802.11 WNG (8:00-10:00pm</a:t>
                      </a:r>
                      <a:r>
                        <a:rPr lang="en-US" sz="1200" dirty="0" smtClean="0">
                          <a:latin typeface="Times New Roman"/>
                          <a:ea typeface="Times New Roman"/>
                        </a:rPr>
                        <a:t>)</a:t>
                      </a:r>
                    </a:p>
                    <a:p>
                      <a:pPr marL="0" marR="0">
                        <a:spcBef>
                          <a:spcPts val="0"/>
                        </a:spcBef>
                        <a:spcAft>
                          <a:spcPts val="0"/>
                        </a:spcAft>
                      </a:pPr>
                      <a:r>
                        <a:rPr lang="en-US" sz="1200" dirty="0" smtClean="0">
                          <a:latin typeface="Times New Roman"/>
                          <a:ea typeface="Times New Roman"/>
                        </a:rPr>
                        <a:t>802.16 </a:t>
                      </a:r>
                      <a:r>
                        <a:rPr lang="en-US" sz="1200" dirty="0" err="1" smtClean="0">
                          <a:latin typeface="Times New Roman"/>
                          <a:ea typeface="Times New Roman"/>
                        </a:rPr>
                        <a:t>HetNet</a:t>
                      </a:r>
                      <a:r>
                        <a:rPr lang="en-US" sz="1200" dirty="0" smtClean="0">
                          <a:latin typeface="Times New Roman"/>
                          <a:ea typeface="Times New Roman"/>
                        </a:rPr>
                        <a:t> SG (7:30- 9:30)</a:t>
                      </a:r>
                      <a:endParaRPr lang="en-US" sz="12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rPr>
                        <a:t>Social Event (6:30 9 pm)</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534400" cy="4191000"/>
          </a:xfrm>
          <a:noFill/>
        </p:spPr>
        <p:txBody>
          <a:bodyPr wrap="square"/>
          <a:lstStyle/>
          <a:p>
            <a:pPr>
              <a:lnSpc>
                <a:spcPct val="80000"/>
              </a:lnSpc>
              <a:defRPr/>
            </a:pPr>
            <a:r>
              <a:rPr lang="en-US" sz="2400" dirty="0" smtClean="0"/>
              <a:t>Electronic Attendance ONLY</a:t>
            </a:r>
          </a:p>
          <a:p>
            <a:pPr>
              <a:lnSpc>
                <a:spcPct val="80000"/>
              </a:lnSpc>
              <a:defRPr/>
            </a:pPr>
            <a:r>
              <a:rPr lang="en-US" sz="2400" dirty="0" smtClean="0"/>
              <a:t>Electronic Attendance</a:t>
            </a:r>
          </a:p>
          <a:p>
            <a:pPr lvl="1">
              <a:lnSpc>
                <a:spcPct val="80000"/>
              </a:lnSpc>
              <a:defRPr/>
            </a:pPr>
            <a:r>
              <a:rPr lang="en-US" altLang="ja-JP" sz="2000" dirty="0" smtClean="0">
                <a:ea typeface="ＭＳ Ｐゴシック" charset="-128"/>
              </a:rPr>
              <a:t>IMAT System</a:t>
            </a:r>
          </a:p>
          <a:p>
            <a:pPr lvl="2">
              <a:lnSpc>
                <a:spcPct val="80000"/>
              </a:lnSpc>
              <a:defRPr/>
            </a:pPr>
            <a:r>
              <a:rPr lang="en-US" altLang="ja-JP" sz="1600" dirty="0" smtClean="0">
                <a:ea typeface="ＭＳ Ｐゴシック" charset="-128"/>
              </a:rPr>
              <a:t>https://imat.ieee.org/my-site/home</a:t>
            </a:r>
          </a:p>
          <a:p>
            <a:pPr lvl="1">
              <a:lnSpc>
                <a:spcPct val="80000"/>
              </a:lnSpc>
              <a:defRPr/>
            </a:pPr>
            <a:r>
              <a:rPr lang="en-US" sz="2000" dirty="0" smtClean="0">
                <a:latin typeface="Arial" charset="0"/>
              </a:rPr>
              <a:t>Enter your personal information and profile</a:t>
            </a:r>
          </a:p>
          <a:p>
            <a:pPr lvl="1">
              <a:lnSpc>
                <a:spcPct val="80000"/>
              </a:lnSpc>
              <a:defRPr/>
            </a:pPr>
            <a:r>
              <a:rPr lang="en-US" sz="2000" dirty="0" smtClean="0">
                <a:latin typeface="Arial" charset="0"/>
              </a:rPr>
              <a:t>Mark attendance during every session </a:t>
            </a:r>
          </a:p>
          <a:p>
            <a:pPr>
              <a:lnSpc>
                <a:spcPct val="80000"/>
              </a:lnSpc>
              <a:defRPr/>
            </a:pPr>
            <a:r>
              <a:rPr lang="en-US" sz="2000" dirty="0" smtClean="0">
                <a:latin typeface="Arial" charset="0"/>
              </a:rPr>
              <a:t>Total number of 802.21 WG sessions: 16</a:t>
            </a:r>
          </a:p>
          <a:p>
            <a:pPr>
              <a:lnSpc>
                <a:spcPct val="80000"/>
              </a:lnSpc>
              <a:defRPr/>
            </a:pPr>
            <a:r>
              <a:rPr lang="en-US" sz="2000" dirty="0" smtClean="0">
                <a:latin typeface="Arial" charset="0"/>
              </a:rPr>
              <a:t>12 sessions for 75% attendance to be counted towards WG voting membership</a:t>
            </a:r>
          </a:p>
          <a:p>
            <a:pPr>
              <a:lnSpc>
                <a:spcPct val="80000"/>
              </a:lnSpc>
              <a:defRPr/>
            </a:pPr>
            <a:r>
              <a:rPr lang="en-US" sz="2000" dirty="0" smtClean="0">
                <a:latin typeface="Arial" charset="0"/>
              </a:rPr>
              <a:t>All attendance records are reported on the meeting minutes </a:t>
            </a:r>
          </a:p>
          <a:p>
            <a:pPr lvl="1">
              <a:lnSpc>
                <a:spcPct val="80000"/>
              </a:lnSpc>
              <a:defRPr/>
            </a:pPr>
            <a:r>
              <a:rPr lang="en-US" sz="1800" dirty="0" smtClean="0">
                <a:latin typeface="Arial" charset="0"/>
              </a:rPr>
              <a:t>Please check the attendance records for any errors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Slide Number Placeholder 18"/>
          <p:cNvSpPr>
            <a:spLocks noGrp="1"/>
          </p:cNvSpPr>
          <p:nvPr>
            <p:ph type="sldNum" sz="quarter" idx="10"/>
          </p:nvPr>
        </p:nvSpPr>
        <p:spPr>
          <a:xfrm>
            <a:off x="4267200" y="6477000"/>
            <a:ext cx="684212" cy="180974"/>
          </a:xfrm>
        </p:spPr>
        <p:txBody>
          <a:bodyPr/>
          <a:lstStyle/>
          <a:p>
            <a:pPr>
              <a:defRPr/>
            </a:pPr>
            <a:r>
              <a:rPr lang="en-US" dirty="0" smtClean="0"/>
              <a:t>Slide </a:t>
            </a:r>
            <a:fld id="{F3D7A4F0-0FCF-4224-B81A-51E9E7009AFE}" type="slidenum">
              <a:rPr lang="en-US" smtClean="0"/>
              <a:pPr>
                <a:defRPr/>
              </a:pPr>
              <a:t>5</a:t>
            </a:fld>
            <a:endParaRPr lang="en-US" dirty="0"/>
          </a:p>
        </p:txBody>
      </p:sp>
      <p:sp>
        <p:nvSpPr>
          <p:cNvPr id="10" name="Date Placeholder 3"/>
          <p:cNvSpPr txBox="1">
            <a:spLocks/>
          </p:cNvSpPr>
          <p:nvPr/>
        </p:nvSpPr>
        <p:spPr>
          <a:xfrm>
            <a:off x="685800" y="6477000"/>
            <a:ext cx="1447800" cy="22860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May 2012</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xfrm>
            <a:off x="685800" y="6477456"/>
            <a:ext cx="1524000" cy="215444"/>
          </a:xfrm>
          <a:noFill/>
        </p:spPr>
        <p:txBody>
          <a:bodyPr/>
          <a:lstStyle/>
          <a:p>
            <a:r>
              <a:rPr lang="en-US" smtClean="0"/>
              <a:t>May  2012</a:t>
            </a:r>
            <a:endParaRPr lang="en-US" dirty="0" smtClean="0"/>
          </a:p>
        </p:txBody>
      </p:sp>
      <p:sp>
        <p:nvSpPr>
          <p:cNvPr id="21509" name="Rectangle 2"/>
          <p:cNvSpPr>
            <a:spLocks noGrp="1" noChangeArrowheads="1"/>
          </p:cNvSpPr>
          <p:nvPr>
            <p:ph type="title"/>
          </p:nvPr>
        </p:nvSpPr>
        <p:spPr>
          <a:xfrm>
            <a:off x="685800" y="685800"/>
            <a:ext cx="7772400" cy="609600"/>
          </a:xfrm>
        </p:spPr>
        <p:txBody>
          <a:bodyPr/>
          <a:lstStyle/>
          <a:p>
            <a:r>
              <a:rPr lang="en-US" dirty="0"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dirty="0" smtClean="0">
                <a:latin typeface="Arial" charset="0"/>
              </a:rPr>
              <a:t>802.21 Voting Membership described in</a:t>
            </a:r>
          </a:p>
          <a:p>
            <a:pPr lvl="1">
              <a:lnSpc>
                <a:spcPct val="90000"/>
              </a:lnSpc>
            </a:pPr>
            <a:r>
              <a:rPr lang="en-US" sz="2400" dirty="0" smtClean="0">
                <a:latin typeface="Arial" charset="0"/>
              </a:rPr>
              <a:t>DCN#: 21-06-0075-02-0000</a:t>
            </a:r>
          </a:p>
          <a:p>
            <a:pPr>
              <a:lnSpc>
                <a:spcPct val="90000"/>
              </a:lnSpc>
            </a:pPr>
            <a:r>
              <a:rPr lang="en-US" sz="2800" dirty="0" smtClean="0">
                <a:latin typeface="Arial" charset="0"/>
              </a:rPr>
              <a:t>Maintenance of Voting Membership</a:t>
            </a:r>
          </a:p>
          <a:p>
            <a:pPr lvl="1">
              <a:lnSpc>
                <a:spcPct val="90000"/>
              </a:lnSpc>
            </a:pPr>
            <a:r>
              <a:rPr lang="en-US" sz="2400" dirty="0" smtClean="0">
                <a:latin typeface="Arial" charset="0"/>
              </a:rPr>
              <a:t>Two Plenary sessions out of four consecutive Plenary sessions on a moving window basis</a:t>
            </a:r>
          </a:p>
          <a:p>
            <a:pPr lvl="1">
              <a:lnSpc>
                <a:spcPct val="90000"/>
              </a:lnSpc>
            </a:pPr>
            <a:r>
              <a:rPr lang="en-US" sz="2400" dirty="0" smtClean="0">
                <a:latin typeface="Arial" charset="0"/>
              </a:rPr>
              <a:t>One out of the two Plenary session requirement, could be substituted by an Interim session</a:t>
            </a:r>
          </a:p>
          <a:p>
            <a:pPr>
              <a:lnSpc>
                <a:spcPct val="90000"/>
              </a:lnSpc>
            </a:pPr>
            <a:r>
              <a:rPr lang="en-US" sz="2800" dirty="0" smtClean="0">
                <a:latin typeface="Arial" charset="0"/>
              </a:rPr>
              <a:t>WG Letter Ballots</a:t>
            </a:r>
          </a:p>
          <a:p>
            <a:pPr lvl="1">
              <a:lnSpc>
                <a:spcPct val="90000"/>
              </a:lnSpc>
            </a:pPr>
            <a:r>
              <a:rPr lang="en-US" sz="2400" dirty="0" smtClean="0">
                <a:latin typeface="Arial" charset="0"/>
              </a:rPr>
              <a:t>WG members are expected to vote on WG LBs</a:t>
            </a:r>
          </a:p>
          <a:p>
            <a:pPr lvl="1">
              <a:lnSpc>
                <a:spcPct val="90000"/>
              </a:lnSpc>
            </a:pPr>
            <a:r>
              <a:rPr lang="en-US" sz="2400" dirty="0" smtClean="0">
                <a:latin typeface="Arial" charset="0"/>
              </a:rPr>
              <a:t>Failure to vote on 2 out of last 3 WG LBs could result in loss of voting rights</a:t>
            </a:r>
            <a:endParaRPr lang="en-US" sz="2400" b="1"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Slide Number Placeholder 18"/>
          <p:cNvSpPr>
            <a:spLocks noGrp="1"/>
          </p:cNvSpPr>
          <p:nvPr>
            <p:ph type="sldNum" sz="quarter" idx="10"/>
          </p:nvPr>
        </p:nvSpPr>
        <p:spPr>
          <a:xfrm>
            <a:off x="4267200" y="6477000"/>
            <a:ext cx="684212" cy="180975"/>
          </a:xfrm>
        </p:spPr>
        <p:txBody>
          <a:bodyPr/>
          <a:lstStyle/>
          <a:p>
            <a:pPr>
              <a:defRPr/>
            </a:pPr>
            <a:r>
              <a:rPr lang="en-US" dirty="0" smtClean="0"/>
              <a:t>Slide </a:t>
            </a:r>
            <a:fld id="{F3D7A4F0-0FCF-4224-B81A-51E9E7009AFE}" type="slidenum">
              <a:rPr lang="en-US" smtClean="0"/>
              <a:pPr>
                <a:defRPr/>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xfrm>
            <a:off x="685800" y="6477456"/>
            <a:ext cx="1295400" cy="215444"/>
          </a:xfrm>
          <a:noFill/>
        </p:spPr>
        <p:txBody>
          <a:bodyPr/>
          <a:lstStyle/>
          <a:p>
            <a:r>
              <a:rPr lang="en-US" smtClean="0"/>
              <a:t>May  2012</a:t>
            </a:r>
            <a:endParaRPr lang="en-US" dirty="0" smtClean="0"/>
          </a:p>
        </p:txBody>
      </p:sp>
      <p:sp>
        <p:nvSpPr>
          <p:cNvPr id="22533" name="Rectangle 2"/>
          <p:cNvSpPr>
            <a:spLocks noGrp="1" noChangeArrowheads="1"/>
          </p:cNvSpPr>
          <p:nvPr>
            <p:ph type="title"/>
          </p:nvPr>
        </p:nvSpPr>
        <p:spPr>
          <a:xfrm>
            <a:off x="685800" y="609600"/>
            <a:ext cx="7772400" cy="533400"/>
          </a:xfrm>
        </p:spPr>
        <p:txBody>
          <a:bodyPr/>
          <a:lstStyle/>
          <a:p>
            <a:r>
              <a:rPr lang="en-US" sz="3600" dirty="0" smtClean="0">
                <a:latin typeface="Arial" charset="0"/>
              </a:rPr>
              <a:t>Miscellaneous Meeting Logistics</a:t>
            </a:r>
          </a:p>
        </p:txBody>
      </p:sp>
      <p:sp>
        <p:nvSpPr>
          <p:cNvPr id="22534" name="Rectangle 3"/>
          <p:cNvSpPr>
            <a:spLocks noGrp="1" noChangeArrowheads="1"/>
          </p:cNvSpPr>
          <p:nvPr>
            <p:ph type="body" idx="1"/>
          </p:nvPr>
        </p:nvSpPr>
        <p:spPr>
          <a:xfrm>
            <a:off x="609600" y="1219200"/>
            <a:ext cx="7924800" cy="5181600"/>
          </a:xfrm>
        </p:spPr>
        <p:txBody>
          <a:bodyPr/>
          <a:lstStyle/>
          <a:p>
            <a:pPr>
              <a:lnSpc>
                <a:spcPct val="90000"/>
              </a:lnSpc>
            </a:pPr>
            <a:r>
              <a:rPr lang="en-US" sz="2400" dirty="0" smtClean="0">
                <a:latin typeface="Arial" charset="0"/>
              </a:rPr>
              <a:t>Network Information: </a:t>
            </a:r>
            <a:r>
              <a:rPr lang="en-US" sz="2400" dirty="0" smtClean="0">
                <a:latin typeface="Arial" charset="0"/>
                <a:hlinkClick r:id="rId3"/>
              </a:rPr>
              <a:t>http://802world.org/wireless</a:t>
            </a:r>
            <a:endParaRPr lang="en-US" sz="2400" dirty="0" smtClean="0">
              <a:latin typeface="Arial" charset="0"/>
            </a:endParaRPr>
          </a:p>
          <a:p>
            <a:pPr>
              <a:lnSpc>
                <a:spcPct val="90000"/>
              </a:lnSpc>
            </a:pPr>
            <a:r>
              <a:rPr lang="en-US" sz="2400" dirty="0" smtClean="0">
                <a:latin typeface="Arial" charset="0"/>
              </a:rPr>
              <a:t>Mobile Device website: </a:t>
            </a:r>
            <a:r>
              <a:rPr lang="en-US" sz="2400" dirty="0" smtClean="0">
                <a:hlinkClick r:id="rId4"/>
              </a:rPr>
              <a:t>http://802world.org/attendee</a:t>
            </a:r>
            <a:endParaRPr lang="en-US" sz="2400" dirty="0" smtClean="0"/>
          </a:p>
          <a:p>
            <a:pPr>
              <a:lnSpc>
                <a:spcPct val="90000"/>
              </a:lnSpc>
            </a:pPr>
            <a:r>
              <a:rPr lang="en-US" sz="2400" dirty="0" smtClean="0">
                <a:latin typeface="Arial" pitchFamily="34" charset="0"/>
                <a:cs typeface="Arial" pitchFamily="34" charset="0"/>
              </a:rPr>
              <a:t>Room Internet: </a:t>
            </a:r>
            <a:r>
              <a:rPr lang="en-US" sz="2400" dirty="0" smtClean="0"/>
              <a:t>IEEE802Group  (case sensitive)</a:t>
            </a:r>
          </a:p>
          <a:p>
            <a:r>
              <a:rPr lang="en-US" sz="2400" dirty="0" smtClean="0">
                <a:latin typeface="Arial" pitchFamily="34" charset="0"/>
                <a:cs typeface="Arial" pitchFamily="34" charset="0"/>
              </a:rPr>
              <a:t>Network Help Desk: </a:t>
            </a:r>
            <a:r>
              <a:rPr lang="en-US" sz="2000" dirty="0" smtClean="0"/>
              <a:t>Near Registration desk</a:t>
            </a:r>
            <a:endParaRPr lang="en-US" sz="6600" dirty="0" smtClean="0"/>
          </a:p>
          <a:p>
            <a:r>
              <a:rPr lang="en-US" sz="2400" dirty="0" smtClean="0">
                <a:latin typeface="Arial" charset="0"/>
              </a:rPr>
              <a:t>Breakfast: </a:t>
            </a:r>
            <a:r>
              <a:rPr lang="en-US" sz="2000" dirty="0" smtClean="0">
                <a:latin typeface="Arial" charset="0"/>
              </a:rPr>
              <a:t>Registration Area/Regency Foyer</a:t>
            </a:r>
          </a:p>
          <a:p>
            <a:r>
              <a:rPr lang="en-US" sz="2400" dirty="0" smtClean="0">
                <a:latin typeface="Arial" charset="0"/>
              </a:rPr>
              <a:t>Lunch: </a:t>
            </a:r>
            <a:r>
              <a:rPr lang="en-US" sz="2000" dirty="0" smtClean="0">
                <a:latin typeface="Arial" charset="0"/>
              </a:rPr>
              <a:t>Regency Ballroom VII</a:t>
            </a:r>
          </a:p>
          <a:p>
            <a:r>
              <a:rPr lang="en-US" sz="2400" dirty="0" smtClean="0">
                <a:latin typeface="Arial" charset="0"/>
              </a:rPr>
              <a:t> Coffee/Snacks: Registration Area/Regency Foyer</a:t>
            </a:r>
            <a:endParaRPr lang="en-US" sz="1600" dirty="0" smtClean="0">
              <a:latin typeface="Arial" charset="0"/>
            </a:endParaRPr>
          </a:p>
          <a:p>
            <a:pPr>
              <a:lnSpc>
                <a:spcPct val="90000"/>
              </a:lnSpc>
            </a:pPr>
            <a:r>
              <a:rPr lang="en-US" sz="2400" dirty="0" smtClean="0">
                <a:latin typeface="Arial" charset="0"/>
              </a:rPr>
              <a:t>802.21 WG would break as follows:</a:t>
            </a:r>
          </a:p>
          <a:p>
            <a:pPr lvl="2">
              <a:lnSpc>
                <a:spcPct val="90000"/>
              </a:lnSpc>
            </a:pPr>
            <a:r>
              <a:rPr lang="en-US" sz="2000" dirty="0" smtClean="0">
                <a:latin typeface="Arial" charset="0"/>
              </a:rPr>
              <a:t>AM Coffee break: 10:00-10:30 am</a:t>
            </a:r>
          </a:p>
          <a:p>
            <a:pPr lvl="2">
              <a:lnSpc>
                <a:spcPct val="90000"/>
              </a:lnSpc>
            </a:pPr>
            <a:r>
              <a:rPr lang="en-US" sz="2000" dirty="0" smtClean="0">
                <a:latin typeface="Arial" charset="0"/>
              </a:rPr>
              <a:t>PM Coffee break: 3:30 - 4:00 pm</a:t>
            </a:r>
          </a:p>
          <a:p>
            <a:pPr>
              <a:lnSpc>
                <a:spcPct val="90000"/>
              </a:lnSpc>
            </a:pPr>
            <a:r>
              <a:rPr lang="en-US" sz="2400" dirty="0" smtClean="0">
                <a:latin typeface="Arial" charset="0"/>
              </a:rPr>
              <a:t>Wednesday Night Social </a:t>
            </a:r>
          </a:p>
          <a:p>
            <a:pPr lvl="1">
              <a:lnSpc>
                <a:spcPct val="90000"/>
              </a:lnSpc>
            </a:pPr>
            <a:r>
              <a:rPr lang="en-US" sz="2400" dirty="0" smtClean="0">
                <a:latin typeface="Arial" charset="0"/>
              </a:rPr>
              <a:t>6:30 onwards; confirm location onsite</a:t>
            </a:r>
          </a:p>
          <a:p>
            <a:pPr lvl="1">
              <a:lnSpc>
                <a:spcPct val="90000"/>
              </a:lnSpc>
            </a:pPr>
            <a:endParaRPr lang="en-US" sz="24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Slide Number Placeholder 18"/>
          <p:cNvSpPr>
            <a:spLocks noGrp="1"/>
          </p:cNvSpPr>
          <p:nvPr>
            <p:ph type="sldNum" sz="quarter" idx="10"/>
          </p:nvPr>
        </p:nvSpPr>
        <p:spPr>
          <a:xfrm>
            <a:off x="4267200" y="6477000"/>
            <a:ext cx="684212" cy="180975"/>
          </a:xfrm>
        </p:spPr>
        <p:txBody>
          <a:bodyPr/>
          <a:lstStyle/>
          <a:p>
            <a:pPr>
              <a:defRPr/>
            </a:pPr>
            <a:r>
              <a:rPr lang="en-US" dirty="0" smtClean="0"/>
              <a:t>Slide </a:t>
            </a:r>
            <a:fld id="{F3D7A4F0-0FCF-4224-B81A-51E9E7009AFE}" type="slidenum">
              <a:rPr lang="en-US" smtClean="0"/>
              <a:pPr>
                <a:defRPr/>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3"/>
          <p:cNvSpPr>
            <a:spLocks noGrp="1"/>
          </p:cNvSpPr>
          <p:nvPr>
            <p:ph type="dt" sz="quarter" idx="10"/>
          </p:nvPr>
        </p:nvSpPr>
        <p:spPr>
          <a:xfrm>
            <a:off x="685800" y="6477456"/>
            <a:ext cx="1524000" cy="215444"/>
          </a:xfrm>
          <a:noFill/>
        </p:spPr>
        <p:txBody>
          <a:bodyPr/>
          <a:lstStyle/>
          <a:p>
            <a:r>
              <a:rPr lang="en-US" smtClean="0"/>
              <a:t>May  2012</a:t>
            </a:r>
            <a:endParaRPr lang="en-US" dirty="0" smtClean="0"/>
          </a:p>
        </p:txBody>
      </p:sp>
      <p:sp>
        <p:nvSpPr>
          <p:cNvPr id="23557" name="Rectangle 2"/>
          <p:cNvSpPr>
            <a:spLocks noGrp="1" noChangeArrowheads="1"/>
          </p:cNvSpPr>
          <p:nvPr>
            <p:ph type="title"/>
          </p:nvPr>
        </p:nvSpPr>
        <p:spPr>
          <a:xfrm>
            <a:off x="685800" y="685800"/>
            <a:ext cx="7772400" cy="685800"/>
          </a:xfrm>
          <a:noFill/>
        </p:spPr>
        <p:txBody>
          <a:bodyPr/>
          <a:lstStyle/>
          <a:p>
            <a:r>
              <a:rPr lang="en-US" sz="3600" dirty="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smtClean="0">
                <a:latin typeface="Arial" charset="0"/>
              </a:rPr>
              <a:t>Each Attendee must provide contact information and pay conference fee</a:t>
            </a:r>
          </a:p>
          <a:p>
            <a:pPr>
              <a:lnSpc>
                <a:spcPct val="80000"/>
              </a:lnSpc>
            </a:pPr>
            <a:r>
              <a:rPr lang="en-US" sz="2400" smtClean="0">
                <a:solidFill>
                  <a:schemeClr val="accent2"/>
                </a:solidFill>
                <a:latin typeface="Arial" charset="0"/>
              </a:rPr>
              <a:t>Conference fee</a:t>
            </a:r>
            <a:r>
              <a:rPr lang="en-US" sz="2400" smtClean="0">
                <a:latin typeface="Arial" charset="0"/>
              </a:rPr>
              <a:t> has to be </a:t>
            </a:r>
            <a:r>
              <a:rPr lang="en-US" sz="2400" smtClean="0">
                <a:solidFill>
                  <a:schemeClr val="accent2"/>
                </a:solidFill>
                <a:latin typeface="Arial" charset="0"/>
              </a:rPr>
              <a:t>paid through</a:t>
            </a:r>
            <a:r>
              <a:rPr lang="en-US" sz="2400" smtClean="0">
                <a:latin typeface="Arial" charset="0"/>
              </a:rPr>
              <a:t> the </a:t>
            </a:r>
            <a:r>
              <a:rPr lang="en-US" sz="2400" smtClean="0">
                <a:solidFill>
                  <a:schemeClr val="accent2"/>
                </a:solidFill>
                <a:latin typeface="Arial" charset="0"/>
              </a:rPr>
              <a:t>registration desk at the </a:t>
            </a:r>
            <a:r>
              <a:rPr lang="en-US" sz="2400" smtClean="0">
                <a:latin typeface="Arial" charset="0"/>
              </a:rPr>
              <a:t>hotel or </a:t>
            </a:r>
            <a:r>
              <a:rPr lang="en-US" sz="2400" smtClean="0">
                <a:solidFill>
                  <a:schemeClr val="accent2"/>
                </a:solidFill>
                <a:latin typeface="Arial" charset="0"/>
              </a:rPr>
              <a:t>through sponsor</a:t>
            </a:r>
          </a:p>
          <a:p>
            <a:pPr>
              <a:lnSpc>
                <a:spcPct val="80000"/>
              </a:lnSpc>
            </a:pPr>
            <a:r>
              <a:rPr lang="en-US" sz="2400" smtClean="0">
                <a:solidFill>
                  <a:schemeClr val="accent2"/>
                </a:solidFill>
                <a:latin typeface="Arial" charset="0"/>
              </a:rPr>
              <a:t>Failure to pay conference fee</a:t>
            </a:r>
            <a:r>
              <a:rPr lang="en-US" sz="2400" smtClean="0">
                <a:latin typeface="Arial" charset="0"/>
              </a:rPr>
              <a:t> results in </a:t>
            </a:r>
            <a:r>
              <a:rPr lang="en-US" sz="2400" smtClean="0">
                <a:solidFill>
                  <a:schemeClr val="accent2"/>
                </a:solidFill>
                <a:latin typeface="Arial" charset="0"/>
              </a:rPr>
              <a:t>loss </a:t>
            </a:r>
            <a:r>
              <a:rPr lang="en-US" sz="2400" smtClean="0">
                <a:latin typeface="Arial" charset="0"/>
              </a:rPr>
              <a:t>of credit for </a:t>
            </a:r>
            <a:r>
              <a:rPr lang="en-US" sz="2400" smtClean="0">
                <a:solidFill>
                  <a:schemeClr val="accent2"/>
                </a:solidFill>
                <a:latin typeface="Arial" charset="0"/>
              </a:rPr>
              <a:t>voting rights</a:t>
            </a:r>
          </a:p>
          <a:p>
            <a:pPr>
              <a:lnSpc>
                <a:spcPct val="80000"/>
              </a:lnSpc>
            </a:pPr>
            <a:r>
              <a:rPr lang="en-US" sz="2400" smtClean="0">
                <a:latin typeface="Arial" charset="0"/>
              </a:rPr>
              <a:t>Photography not permitted unless approved by WG Chair</a:t>
            </a:r>
          </a:p>
          <a:p>
            <a:pPr>
              <a:lnSpc>
                <a:spcPct val="80000"/>
              </a:lnSpc>
            </a:pPr>
            <a:r>
              <a:rPr lang="en-US" sz="2400" smtClean="0">
                <a:latin typeface="Arial" charset="0"/>
              </a:rPr>
              <a:t>Audio taping of IEEE 802.21 meetings is NOT allowed</a:t>
            </a:r>
          </a:p>
          <a:p>
            <a:pPr>
              <a:lnSpc>
                <a:spcPct val="80000"/>
              </a:lnSpc>
            </a:pPr>
            <a:r>
              <a:rPr lang="en-US" sz="2400" smtClean="0">
                <a:latin typeface="Arial" charset="0"/>
              </a:rPr>
              <a:t>Media – Press and Analyst briefings</a:t>
            </a:r>
          </a:p>
          <a:p>
            <a:pPr lvl="1">
              <a:lnSpc>
                <a:spcPct val="80000"/>
              </a:lnSpc>
            </a:pPr>
            <a:r>
              <a:rPr lang="en-US" sz="2000" smtClean="0">
                <a:latin typeface="Arial" charset="0"/>
              </a:rPr>
              <a:t>Only the 802.21 WG Chair and WG Vice-Chair are allowed to give verbal statements/interviews to the media on behalf of the IEEE 802.21 working group</a:t>
            </a:r>
            <a:endParaRPr lang="en-US" sz="2000" smtClean="0">
              <a:solidFill>
                <a:schemeClr val="accent2"/>
              </a:solidFill>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Slide Number Placeholder 18"/>
          <p:cNvSpPr>
            <a:spLocks noGrp="1"/>
          </p:cNvSpPr>
          <p:nvPr>
            <p:ph type="sldNum" sz="quarter" idx="10"/>
          </p:nvPr>
        </p:nvSpPr>
        <p:spPr>
          <a:xfrm>
            <a:off x="4267200" y="6477000"/>
            <a:ext cx="684212" cy="228600"/>
          </a:xfrm>
        </p:spPr>
        <p:txBody>
          <a:bodyPr/>
          <a:lstStyle/>
          <a:p>
            <a:pPr>
              <a:defRPr/>
            </a:pPr>
            <a:r>
              <a:rPr lang="en-US" dirty="0" smtClean="0"/>
              <a:t>Slide </a:t>
            </a:r>
            <a:fld id="{F3D7A4F0-0FCF-4224-B81A-51E9E7009AFE}" type="slidenum">
              <a:rPr lang="en-US" smtClean="0"/>
              <a:pPr>
                <a:defRPr/>
              </a:pPr>
              <a:t>8</a:t>
            </a:fld>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xfrm>
            <a:off x="685800" y="6477456"/>
            <a:ext cx="1219200" cy="215444"/>
          </a:xfrm>
          <a:noFill/>
        </p:spPr>
        <p:txBody>
          <a:bodyPr/>
          <a:lstStyle/>
          <a:p>
            <a:r>
              <a:rPr lang="en-US" smtClean="0"/>
              <a:t>May  2012</a:t>
            </a:r>
            <a:endParaRPr lang="en-US" dirty="0" smtClean="0"/>
          </a:p>
        </p:txBody>
      </p:sp>
      <p:sp>
        <p:nvSpPr>
          <p:cNvPr id="24581" name="Rectangle 2"/>
          <p:cNvSpPr>
            <a:spLocks noGrp="1" noChangeArrowheads="1"/>
          </p:cNvSpPr>
          <p:nvPr>
            <p:ph type="title"/>
          </p:nvPr>
        </p:nvSpPr>
        <p:spPr>
          <a:xfrm>
            <a:off x="685800" y="685800"/>
            <a:ext cx="7772400" cy="838200"/>
          </a:xfrm>
          <a:noFill/>
        </p:spPr>
        <p:txBody>
          <a:bodyPr/>
          <a:lstStyle/>
          <a:p>
            <a:r>
              <a:rPr lang="en-US" dirty="0" smtClean="0"/>
              <a:t>	</a:t>
            </a:r>
            <a:r>
              <a:rPr lang="en-US" dirty="0"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smtClean="0">
                <a:latin typeface="Arial" charset="0"/>
              </a:rPr>
              <a:t>Individual membership</a:t>
            </a:r>
          </a:p>
          <a:p>
            <a:pPr lvl="1"/>
            <a:r>
              <a:rPr lang="en-US" sz="2400" smtClean="0">
                <a:latin typeface="Arial" charset="0"/>
              </a:rPr>
              <a:t>In all IEEE standards meetings, </a:t>
            </a:r>
            <a:r>
              <a:rPr lang="en-US" sz="2400" b="1" i="1" u="sng" smtClean="0">
                <a:solidFill>
                  <a:schemeClr val="accent2"/>
                </a:solidFill>
                <a:latin typeface="Arial" charset="0"/>
              </a:rPr>
              <a:t>membership is by individual</a:t>
            </a:r>
            <a:r>
              <a:rPr lang="en-US" sz="2400" smtClean="0">
                <a:latin typeface="Arial" charset="0"/>
              </a:rPr>
              <a:t>, hence you do </a:t>
            </a:r>
            <a:r>
              <a:rPr lang="en-US" sz="2400" b="1" smtClean="0">
                <a:solidFill>
                  <a:schemeClr val="accent2"/>
                </a:solidFill>
                <a:latin typeface="Arial" charset="0"/>
              </a:rPr>
              <a:t>not</a:t>
            </a:r>
            <a:r>
              <a:rPr lang="en-US" sz="2400" smtClean="0">
                <a:latin typeface="Arial" charset="0"/>
              </a:rPr>
              <a:t> represent a </a:t>
            </a:r>
            <a:r>
              <a:rPr lang="en-US" sz="2400" b="1" smtClean="0">
                <a:solidFill>
                  <a:schemeClr val="accent2"/>
                </a:solidFill>
                <a:latin typeface="Arial" charset="0"/>
              </a:rPr>
              <a:t>company or organization</a:t>
            </a:r>
            <a:r>
              <a:rPr lang="en-US" sz="2400" smtClean="0">
                <a:latin typeface="Arial" charset="0"/>
              </a:rPr>
              <a:t>.</a:t>
            </a:r>
          </a:p>
          <a:p>
            <a:pPr lvl="1"/>
            <a:endParaRPr lang="en-US" sz="2400" smtClean="0">
              <a:latin typeface="Arial" charset="0"/>
            </a:endParaRPr>
          </a:p>
          <a:p>
            <a:r>
              <a:rPr lang="en-US" sz="2800" smtClean="0">
                <a:latin typeface="Arial" charset="0"/>
              </a:rPr>
              <a:t>Anti-Trust laws</a:t>
            </a:r>
          </a:p>
          <a:p>
            <a:pPr lvl="1"/>
            <a:r>
              <a:rPr lang="en-US" sz="2400" smtClean="0">
                <a:latin typeface="Arial" charset="0"/>
              </a:rPr>
              <a:t>The Anti-Trust laws forbid the </a:t>
            </a:r>
            <a:r>
              <a:rPr lang="en-US" sz="2400" b="1" i="1" u="sng" smtClean="0">
                <a:solidFill>
                  <a:schemeClr val="accent2"/>
                </a:solidFill>
                <a:latin typeface="Arial" charset="0"/>
              </a:rPr>
              <a:t>discussion of prices</a:t>
            </a:r>
            <a:r>
              <a:rPr lang="en-US" sz="2400" smtClean="0">
                <a:latin typeface="Arial" charset="0"/>
              </a:rPr>
              <a:t> within our meetings.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Slide Number Placeholder 18"/>
          <p:cNvSpPr>
            <a:spLocks noGrp="1"/>
          </p:cNvSpPr>
          <p:nvPr>
            <p:ph type="sldNum" sz="quarter" idx="10"/>
          </p:nvPr>
        </p:nvSpPr>
        <p:spPr>
          <a:xfrm>
            <a:off x="4267200" y="6477000"/>
            <a:ext cx="684212" cy="180975"/>
          </a:xfrm>
        </p:spPr>
        <p:txBody>
          <a:bodyPr/>
          <a:lstStyle/>
          <a:p>
            <a:pPr>
              <a:defRPr/>
            </a:pPr>
            <a:r>
              <a:rPr lang="en-US" dirty="0" smtClean="0"/>
              <a:t>Slide </a:t>
            </a:r>
            <a:fld id="{F3D7A4F0-0FCF-4224-B81A-51E9E7009AFE}" type="slidenum">
              <a:rPr lang="en-US" smtClean="0"/>
              <a:pPr>
                <a:defRPr/>
              </a:pPr>
              <a:t>9</a:t>
            </a:fld>
            <a:endParaRPr 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38078</TotalTime>
  <Words>1883</Words>
  <Application>Microsoft Office PowerPoint</Application>
  <PresentationFormat>On-screen Show (4:3)</PresentationFormat>
  <Paragraphs>401</Paragraphs>
  <Slides>22</Slides>
  <Notes>22</Notes>
  <HiddenSlides>0</HiddenSlides>
  <MMClips>0</MMClips>
  <ScaleCrop>false</ScaleCrop>
  <HeadingPairs>
    <vt:vector size="4" baseType="variant">
      <vt:variant>
        <vt:lpstr>Theme</vt:lpstr>
      </vt:variant>
      <vt:variant>
        <vt:i4>5</vt:i4>
      </vt:variant>
      <vt:variant>
        <vt:lpstr>Slide Titles</vt:lpstr>
      </vt:variant>
      <vt:variant>
        <vt:i4>22</vt:i4>
      </vt:variant>
    </vt:vector>
  </HeadingPairs>
  <TitlesOfParts>
    <vt:vector size="27" baseType="lpstr">
      <vt:lpstr>802.11PowerPointTemplate-Landscape</vt:lpstr>
      <vt:lpstr>1_Custom Design</vt:lpstr>
      <vt:lpstr>2_Custom Design</vt:lpstr>
      <vt:lpstr>3_Custom Design</vt:lpstr>
      <vt:lpstr>Custom Design</vt:lpstr>
      <vt:lpstr>IEEE 802.21 Session #50 Atlanta, GA, USA  Opening Plenary</vt:lpstr>
      <vt:lpstr>WG Officers</vt:lpstr>
      <vt:lpstr>IEEE 802.21 Meeting Server Details</vt:lpstr>
      <vt:lpstr>Session Time and Location   </vt:lpstr>
      <vt:lpstr>Attendance</vt:lpstr>
      <vt:lpstr>Voting Membership</vt:lpstr>
      <vt:lpstr>Miscellaneous Meeting Logistics</vt:lpstr>
      <vt:lpstr>Registration and Media Recording</vt:lpstr>
      <vt:lpstr> Membership &amp; Anti-Trust</vt:lpstr>
      <vt:lpstr>Slide 10</vt:lpstr>
      <vt:lpstr>Participants, Patents, and Duty to Inform</vt:lpstr>
      <vt:lpstr>Patent Related Links</vt:lpstr>
      <vt:lpstr>Call for Potentially Essential Patents</vt:lpstr>
      <vt:lpstr>Other Guidelines for IEEE WG Meetings</vt:lpstr>
      <vt:lpstr>2.7 LMSC Chair’s Guidelines on Commercialism at meetings</vt:lpstr>
      <vt:lpstr>Copyright</vt:lpstr>
      <vt:lpstr>New Members</vt:lpstr>
      <vt:lpstr>Work Status </vt:lpstr>
      <vt:lpstr>Objectives for the May  Meeting</vt:lpstr>
      <vt:lpstr>July 2012 Session Details  </vt:lpstr>
      <vt:lpstr>Future Sessions – 2012 </vt:lpstr>
      <vt:lpstr>Future Sessions – 2013 </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creator>Subir Das</dc:creator>
  <cp:lastModifiedBy>subir Das</cp:lastModifiedBy>
  <cp:revision>511</cp:revision>
  <cp:lastPrinted>1998-02-10T13:28:06Z</cp:lastPrinted>
  <dcterms:created xsi:type="dcterms:W3CDTF">2002-07-08T22:03:28Z</dcterms:created>
  <dcterms:modified xsi:type="dcterms:W3CDTF">2012-05-14T12:04:09Z</dcterms:modified>
</cp:coreProperties>
</file>