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64" r:id="rId2"/>
    <p:sldId id="265" r:id="rId3"/>
    <p:sldId id="269" r:id="rId4"/>
    <p:sldId id="270" r:id="rId5"/>
    <p:sldId id="271" r:id="rId6"/>
    <p:sldId id="272" r:id="rId7"/>
    <p:sldId id="273" r:id="rId8"/>
    <p:sldId id="280" r:id="rId9"/>
    <p:sldId id="277" r:id="rId10"/>
    <p:sldId id="278" r:id="rId11"/>
    <p:sldId id="283" r:id="rId12"/>
    <p:sldId id="281" r:id="rId13"/>
    <p:sldId id="282" r:id="rId14"/>
    <p:sldId id="274" r:id="rId15"/>
    <p:sldId id="275" r:id="rId16"/>
    <p:sldId id="276" r:id="rId17"/>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37" autoAdjust="0"/>
  </p:normalViewPr>
  <p:slideViewPr>
    <p:cSldViewPr>
      <p:cViewPr>
        <p:scale>
          <a:sx n="75" d="100"/>
          <a:sy n="75" d="100"/>
        </p:scale>
        <p:origin x="-348" y="84"/>
      </p:cViewPr>
      <p:guideLst>
        <p:guide orient="horz" pos="2160"/>
        <p:guide pos="2880"/>
      </p:guideLst>
    </p:cSldViewPr>
  </p:slideViewPr>
  <p:outlineViewPr>
    <p:cViewPr>
      <p:scale>
        <a:sx n="33" d="100"/>
        <a:sy n="33" d="100"/>
      </p:scale>
      <p:origin x="42" y="3906"/>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2220"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DCFB349-0166-40E5-9040-7655E2D9A3A5}" type="datetimeFigureOut">
              <a:rPr lang="en-US" smtClean="0"/>
              <a:t>5/15/2012</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00826B3-F9AC-4F74-8C58-9561DEB2094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pPr/>
              <a:t>2012-05-15</a:t>
            </a:fld>
            <a:endParaRPr lang="ko-KR" altLang="en-US" dirty="0"/>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pPr/>
              <a:t>‹#›</a:t>
            </a:fld>
            <a:endParaRPr lang="ko-KR" altLang="en-US"/>
          </a:p>
        </p:txBody>
      </p:sp>
    </p:spTree>
    <p:extLst>
      <p:ext uri="{BB962C8B-B14F-4D97-AF65-F5344CB8AC3E}">
        <p14:creationId xmlns=""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E41447-859A-43C2-B183-F6107187C33D}" type="slidenum">
              <a:rPr lang="ko-KR" altLang="en-US" smtClean="0"/>
              <a:pPr/>
              <a:t>16</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4"/>
          <p:cNvSpPr>
            <a:spLocks noGrp="1" noChangeArrowheads="1"/>
          </p:cNvSpPr>
          <p:nvPr>
            <p:ph type="ftr" sz="quarter" idx="10"/>
          </p:nvPr>
        </p:nvSpPr>
        <p:spPr>
          <a:xfrm>
            <a:off x="3491880" y="6381328"/>
            <a:ext cx="1981200" cy="284163"/>
          </a:xfr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7" name="Rectangle 5"/>
          <p:cNvSpPr>
            <a:spLocks noGrp="1" noChangeArrowheads="1"/>
          </p:cNvSpPr>
          <p:nvPr>
            <p:ph type="sldNum" sz="quarter" idx="11"/>
          </p:nvPr>
        </p:nvSpPr>
        <p:spPr>
          <a:xfrm>
            <a:off x="395536" y="6309320"/>
            <a:ext cx="501824" cy="381000"/>
          </a:xfr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8" name="Rectangle 4"/>
          <p:cNvSpPr txBox="1">
            <a:spLocks noChangeArrowheads="1"/>
          </p:cNvSpPr>
          <p:nvPr userDrawn="1"/>
        </p:nvSpPr>
        <p:spPr bwMode="auto">
          <a:xfrm>
            <a:off x="6948264" y="6381328"/>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a:lvl1pPr>
          </a:lstStyle>
          <a:p>
            <a:pPr marL="0" marR="0" lvl="0" indent="0" algn="ctr" defTabSz="914400" rtl="0" eaLnBrk="0" fontAlgn="auto" latinLnBrk="1" hangingPunct="0">
              <a:lnSpc>
                <a:spcPct val="9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5/15/2012</a:t>
            </a: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7"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7"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11"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7" name="Rectangle 4"/>
          <p:cNvSpPr>
            <a:spLocks noGrp="1" noChangeArrowheads="1"/>
          </p:cNvSpPr>
          <p:nvPr>
            <p:ph type="ftr" sz="quarter" idx="11"/>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8" name="Rectangle 5"/>
          <p:cNvSpPr>
            <a:spLocks noGrp="1" noChangeArrowheads="1"/>
          </p:cNvSpPr>
          <p:nvPr>
            <p:ph type="sldNum" sz="quarter" idx="12"/>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5"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6" name="Rectangle 4"/>
          <p:cNvSpPr txBox="1">
            <a:spLocks noChangeArrowheads="1"/>
          </p:cNvSpPr>
          <p:nvPr userDrawn="1"/>
        </p:nvSpPr>
        <p:spPr bwMode="auto">
          <a:xfrm>
            <a:off x="6948264" y="6381328"/>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a:lvl1pPr>
          </a:lstStyle>
          <a:p>
            <a:pPr marL="0" marR="0" lvl="0" indent="0" algn="ctr" defTabSz="914400" rtl="0" eaLnBrk="0" fontAlgn="auto" latinLnBrk="1" hangingPunct="0">
              <a:lnSpc>
                <a:spcPct val="9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5/15/2012</a:t>
            </a: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7"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8"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12"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6"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5"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8"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4"/>
          <p:cNvSpPr>
            <a:spLocks noGrp="1" noChangeArrowheads="1"/>
          </p:cNvSpPr>
          <p:nvPr>
            <p:ph type="ftr" sz="quarter" idx="10"/>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8"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
        <p:nvSpPr>
          <p:cNvPr id="11" name="Rectangle 4"/>
          <p:cNvSpPr>
            <a:spLocks noGrp="1" noChangeArrowheads="1"/>
          </p:cNvSpPr>
          <p:nvPr>
            <p:ph type="ftr" sz="quarter" idx="3"/>
          </p:nvPr>
        </p:nvSpPr>
        <p:spPr>
          <a:xfrm>
            <a:off x="3491880" y="6381328"/>
            <a:ext cx="1981200" cy="284163"/>
          </a:xfrm>
          <a:prstGeom prst="rect">
            <a:avLst/>
          </a:prstGeom>
          <a:ln/>
        </p:spPr>
        <p:txBody>
          <a:bodyPr/>
          <a:lstStyle>
            <a:lvl1pPr>
              <a:defRPr/>
            </a:lvl1pPr>
          </a:lstStyle>
          <a:p>
            <a:pPr>
              <a:defRPr/>
            </a:pPr>
            <a:r>
              <a:rPr lang="en-US" dirty="0" smtClean="0">
                <a:solidFill>
                  <a:srgbClr val="000000"/>
                </a:solidFill>
              </a:rPr>
              <a:t>Atlanta IEEE</a:t>
            </a:r>
            <a:endParaRPr lang="en-US" dirty="0">
              <a:solidFill>
                <a:srgbClr val="000000"/>
              </a:solidFill>
            </a:endParaRPr>
          </a:p>
        </p:txBody>
      </p:sp>
      <p:sp>
        <p:nvSpPr>
          <p:cNvPr id="12"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3" name="Rectangle 4"/>
          <p:cNvSpPr txBox="1">
            <a:spLocks noChangeArrowheads="1"/>
          </p:cNvSpPr>
          <p:nvPr userDrawn="1"/>
        </p:nvSpPr>
        <p:spPr bwMode="auto">
          <a:xfrm>
            <a:off x="6948264" y="6381328"/>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a:lvl1pPr>
          </a:lstStyle>
          <a:p>
            <a:pPr marL="0" marR="0" lvl="0" indent="0" algn="ctr" defTabSz="914400" rtl="0" eaLnBrk="0" fontAlgn="auto" latinLnBrk="1" hangingPunct="0">
              <a:lnSpc>
                <a:spcPct val="9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5/15/2012</a:t>
            </a: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21-12-0060-00-srho</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a:t>
            </a:r>
            <a:r>
              <a:rPr lang="en-US" altLang="ja-JP" b="1" dirty="0" smtClean="0">
                <a:latin typeface="Times New Roman" pitchFamily="18" charset="0"/>
                <a:ea typeface="ＭＳ Ｐゴシック" pitchFamily="50" charset="-128"/>
                <a:cs typeface="Times New Roman" pitchFamily="18" charset="0"/>
              </a:rPr>
              <a:t>MGW-</a:t>
            </a:r>
            <a:r>
              <a:rPr lang="en-US" altLang="ja-JP" b="1" dirty="0" err="1" smtClean="0">
                <a:latin typeface="Times New Roman" pitchFamily="18" charset="0"/>
                <a:ea typeface="ＭＳ Ｐゴシック" pitchFamily="50" charset="-128"/>
                <a:cs typeface="Times New Roman" pitchFamily="18" charset="0"/>
              </a:rPr>
              <a:t>based_Handover</a:t>
            </a:r>
            <a:r>
              <a:rPr lang="en-US" altLang="ja-JP" b="1" dirty="0" smtClean="0">
                <a:latin typeface="Times New Roman" pitchFamily="18" charset="0"/>
                <a:ea typeface="ＭＳ Ｐゴシック" pitchFamily="50" charset="-128"/>
                <a:cs typeface="Times New Roman" pitchFamily="18" charset="0"/>
              </a:rPr>
              <a:t> Key Distribution</a:t>
            </a:r>
            <a:endParaRPr lang="en-US" altLang="ja-JP" b="1"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12</a:t>
            </a:r>
            <a:r>
              <a:rPr lang="en-US" altLang="ja-JP" baseline="30000"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 802.21c at May 12</a:t>
            </a:r>
            <a:r>
              <a:rPr lang="en-US" altLang="ja-JP" baseline="30000" dirty="0" smtClean="0">
                <a:latin typeface="Times New Roman" pitchFamily="18" charset="0"/>
                <a:ea typeface="ＭＳ Ｐゴシック" pitchFamily="50" charset="-128"/>
                <a:cs typeface="Times New Roman" pitchFamily="18" charset="0"/>
              </a:rPr>
              <a:t>th</a:t>
            </a:r>
            <a:r>
              <a:rPr lang="en-US" altLang="ja-JP" dirty="0" smtClean="0">
                <a:latin typeface="Times New Roman" pitchFamily="18" charset="0"/>
                <a:ea typeface="ＭＳ Ｐゴシック" pitchFamily="50" charset="-128"/>
                <a:cs typeface="Times New Roman" pitchFamily="18" charset="0"/>
              </a:rPr>
              <a:t>,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 </a:t>
            </a:r>
            <a:r>
              <a:rPr lang="en-US" altLang="ja-JP" b="1" dirty="0" smtClean="0">
                <a:ea typeface="ＭＳ Ｐゴシック" pitchFamily="50" charset="-128"/>
                <a:cs typeface="Times New Roman" pitchFamily="18" charset="0"/>
              </a:rPr>
              <a:t>Charles E. Perkins (</a:t>
            </a:r>
            <a:r>
              <a:rPr lang="en-US" altLang="ja-JP" b="1" dirty="0" err="1" smtClean="0">
                <a:ea typeface="ＭＳ Ｐゴシック" pitchFamily="50" charset="-128"/>
                <a:cs typeface="Times New Roman" pitchFamily="18" charset="0"/>
              </a:rPr>
              <a:t>Futurewei</a:t>
            </a:r>
            <a:r>
              <a:rPr lang="en-US" altLang="ja-JP" b="1" dirty="0" smtClean="0">
                <a:ea typeface="ＭＳ Ｐゴシック" pitchFamily="50" charset="-128"/>
                <a:cs typeface="Times New Roman" pitchFamily="18" charset="0"/>
              </a:rPr>
              <a:t>)</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TLVs for </a:t>
            </a:r>
            <a:r>
              <a:rPr lang="en-US" altLang="ja-JP" dirty="0" smtClean="0">
                <a:latin typeface="Times New Roman" pitchFamily="18" charset="0"/>
                <a:ea typeface="ＭＳ Ｐゴシック" pitchFamily="50" charset="-128"/>
                <a:cs typeface="Times New Roman" pitchFamily="18" charset="0"/>
              </a:rPr>
              <a:t>MGW-based </a:t>
            </a:r>
            <a:r>
              <a:rPr lang="en-US" altLang="ja-JP" dirty="0" smtClean="0">
                <a:latin typeface="Times New Roman" pitchFamily="18" charset="0"/>
                <a:ea typeface="ＭＳ Ｐゴシック" pitchFamily="50" charset="-128"/>
                <a:cs typeface="Times New Roman" pitchFamily="18" charset="0"/>
              </a:rPr>
              <a:t>handovers for IEEE 802.21c</a:t>
            </a:r>
          </a:p>
        </p:txBody>
      </p:sp>
      <p:sp>
        <p:nvSpPr>
          <p:cNvPr id="2052" name="Slide Number Placeholder 4"/>
          <p:cNvSpPr>
            <a:spLocks noGrp="1"/>
          </p:cNvSpPr>
          <p:nvPr>
            <p:ph type="sldNum" sz="quarter" idx="11"/>
          </p:nvPr>
        </p:nvSpPr>
        <p:spPr>
          <a:xfrm>
            <a:off x="179512" y="6477000"/>
            <a:ext cx="285800" cy="381000"/>
          </a:xfrm>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TLV for MIH_N2N_LL_Transfer.request </a:t>
            </a:r>
            <a:endParaRPr lang="en-US" sz="3200" dirty="0"/>
          </a:p>
        </p:txBody>
      </p:sp>
      <p:sp>
        <p:nvSpPr>
          <p:cNvPr id="3" name="Content Placeholder 2"/>
          <p:cNvSpPr>
            <a:spLocks noGrp="1"/>
          </p:cNvSpPr>
          <p:nvPr>
            <p:ph idx="1"/>
          </p:nvPr>
        </p:nvSpPr>
        <p:spPr/>
        <p:txBody>
          <a:bodyPr/>
          <a:lstStyle/>
          <a:p>
            <a:pPr>
              <a:buNone/>
            </a:pPr>
            <a:r>
              <a:rPr lang="en-US" dirty="0" smtClean="0"/>
              <a:t>/* Let </a:t>
            </a:r>
            <a:r>
              <a:rPr lang="en-US" dirty="0" err="1" smtClean="0"/>
              <a:t>K</a:t>
            </a:r>
            <a:r>
              <a:rPr lang="en-US" sz="2800" baseline="-25000" dirty="0" err="1" smtClean="0"/>
              <a:t>stmgw</a:t>
            </a:r>
            <a:r>
              <a:rPr lang="en-US" dirty="0" smtClean="0"/>
              <a:t> </a:t>
            </a:r>
            <a:r>
              <a:rPr lang="en-US" dirty="0" smtClean="0"/>
              <a:t>define security association </a:t>
            </a:r>
            <a:r>
              <a:rPr lang="en-US" dirty="0" smtClean="0"/>
              <a:t>SMGW </a:t>
            </a:r>
            <a:r>
              <a:rPr lang="en-US" dirty="0" smtClean="0">
                <a:sym typeface="Wingdings" pitchFamily="2" charset="2"/>
              </a:rPr>
              <a:t> </a:t>
            </a:r>
            <a:r>
              <a:rPr lang="en-US" dirty="0" smtClean="0"/>
              <a:t>TMGW </a:t>
            </a:r>
            <a:r>
              <a:rPr lang="en-US" dirty="0" smtClean="0"/>
              <a:t>*/</a:t>
            </a:r>
          </a:p>
          <a:p>
            <a:endParaRPr lang="en-US" dirty="0" smtClean="0"/>
          </a:p>
          <a:p>
            <a:pPr lvl="1">
              <a:buFont typeface="Wingdings" pitchFamily="2" charset="2"/>
              <a:buChar char="q"/>
            </a:pPr>
            <a:r>
              <a:rPr lang="en-US" dirty="0" smtClean="0"/>
              <a:t> TLV: </a:t>
            </a:r>
            <a:r>
              <a:rPr lang="en-US" dirty="0" smtClean="0"/>
              <a:t>SMGW-</a:t>
            </a:r>
            <a:r>
              <a:rPr lang="en-US" dirty="0" err="1" smtClean="0"/>
              <a:t>TMGW_setup.request</a:t>
            </a:r>
            <a:r>
              <a:rPr lang="en-US" dirty="0" smtClean="0"/>
              <a:t> </a:t>
            </a:r>
            <a:r>
              <a:rPr lang="en-US" dirty="0" smtClean="0"/>
              <a:t>for MN</a:t>
            </a:r>
          </a:p>
          <a:p>
            <a:pPr lvl="2">
              <a:buFont typeface="Wingdings" pitchFamily="2" charset="2"/>
              <a:buChar char="v"/>
            </a:pPr>
            <a:r>
              <a:rPr lang="en-US" dirty="0" smtClean="0"/>
              <a:t>	</a:t>
            </a:r>
            <a:r>
              <a:rPr lang="en-US" dirty="0" err="1" smtClean="0"/>
              <a:t>preferred.RATs</a:t>
            </a:r>
            <a:endParaRPr lang="en-US" dirty="0" smtClean="0"/>
          </a:p>
          <a:p>
            <a:pPr lvl="2">
              <a:buFont typeface="Wingdings" pitchFamily="2" charset="2"/>
              <a:buChar char="v"/>
            </a:pPr>
            <a:r>
              <a:rPr lang="en-US" dirty="0" smtClean="0"/>
              <a:t> </a:t>
            </a:r>
            <a:r>
              <a:rPr lang="en-US" dirty="0" smtClean="0"/>
              <a:t>    SA lifetime</a:t>
            </a:r>
            <a:endParaRPr lang="en-US" dirty="0" smtClean="0"/>
          </a:p>
          <a:p>
            <a:pPr lvl="2">
              <a:buFont typeface="Wingdings" pitchFamily="2" charset="2"/>
              <a:buChar char="v"/>
            </a:pPr>
            <a:r>
              <a:rPr lang="en-US" dirty="0" smtClean="0"/>
              <a:t>     </a:t>
            </a:r>
            <a:r>
              <a:rPr lang="en-US" dirty="0" err="1" smtClean="0"/>
              <a:t>MNaddr</a:t>
            </a:r>
            <a:endParaRPr lang="en-US" dirty="0" smtClean="0"/>
          </a:p>
          <a:p>
            <a:pPr lvl="2">
              <a:buFont typeface="Wingdings" pitchFamily="2" charset="2"/>
              <a:buChar char="v"/>
            </a:pPr>
            <a:r>
              <a:rPr lang="en-US" dirty="0" smtClean="0"/>
              <a:t>	nonce</a:t>
            </a:r>
          </a:p>
          <a:p>
            <a:pPr lvl="2">
              <a:buFont typeface="Wingdings" pitchFamily="2" charset="2"/>
              <a:buChar char="v"/>
            </a:pPr>
            <a:r>
              <a:rPr lang="en-US" dirty="0" smtClean="0"/>
              <a:t>     </a:t>
            </a:r>
            <a:r>
              <a:rPr lang="en-US" dirty="0" err="1" smtClean="0"/>
              <a:t>K</a:t>
            </a:r>
            <a:r>
              <a:rPr lang="en-US" sz="2800" baseline="-25000" dirty="0" err="1" smtClean="0"/>
              <a:t>tmgw</a:t>
            </a:r>
            <a:r>
              <a:rPr lang="en-US" dirty="0" smtClean="0"/>
              <a:t>  </a:t>
            </a:r>
            <a:r>
              <a:rPr lang="en-US" dirty="0" smtClean="0"/>
              <a:t>⊕  </a:t>
            </a:r>
            <a:r>
              <a:rPr lang="en-US" dirty="0" err="1" smtClean="0"/>
              <a:t>PNG</a:t>
            </a:r>
            <a:r>
              <a:rPr lang="en-US" sz="2800" baseline="-25000" dirty="0" err="1" smtClean="0"/>
              <a:t>stmgw</a:t>
            </a:r>
            <a:r>
              <a:rPr lang="en-US" dirty="0" smtClean="0"/>
              <a:t> </a:t>
            </a:r>
            <a:r>
              <a:rPr lang="en-US" dirty="0" smtClean="0"/>
              <a:t>(</a:t>
            </a:r>
            <a:r>
              <a:rPr lang="en-US" dirty="0" err="1" smtClean="0"/>
              <a:t>MNaddr</a:t>
            </a:r>
            <a:r>
              <a:rPr lang="en-US" dirty="0" smtClean="0"/>
              <a:t>, nonce)</a:t>
            </a: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dirty="0">
              <a:solidFill>
                <a:srgbClr val="00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Unaffected signals from Annex N</a:t>
            </a:r>
            <a:endParaRPr lang="en-US" dirty="0"/>
          </a:p>
        </p:txBody>
      </p:sp>
      <p:sp>
        <p:nvSpPr>
          <p:cNvPr id="3" name="Content Placeholder 2"/>
          <p:cNvSpPr>
            <a:spLocks noGrp="1"/>
          </p:cNvSpPr>
          <p:nvPr>
            <p:ph idx="1"/>
          </p:nvPr>
        </p:nvSpPr>
        <p:spPr/>
        <p:txBody>
          <a:bodyPr/>
          <a:lstStyle/>
          <a:p>
            <a:r>
              <a:rPr lang="en-US" dirty="0" smtClean="0"/>
              <a:t>		</a:t>
            </a:r>
            <a:r>
              <a:rPr lang="en-US" dirty="0" err="1" smtClean="0"/>
              <a:t>MIH_LL_Transfer.indication</a:t>
            </a:r>
            <a:endParaRPr lang="en-US" dirty="0" smtClean="0"/>
          </a:p>
          <a:p>
            <a:r>
              <a:rPr lang="en-US" dirty="0" smtClean="0"/>
              <a:t>			/* target network processing only */</a:t>
            </a:r>
          </a:p>
          <a:p>
            <a:r>
              <a:rPr lang="en-US" dirty="0" smtClean="0"/>
              <a:t>		MIH_N2N_LL_Transfer.indication</a:t>
            </a:r>
          </a:p>
          <a:p>
            <a:r>
              <a:rPr lang="en-US" dirty="0" smtClean="0"/>
              <a:t>			/* target network processing only */</a:t>
            </a:r>
            <a:endParaRPr lang="en-US" dirty="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11</a:t>
            </a:fld>
            <a:endParaRPr lang="en-US" altLang="ja-JP" dirty="0">
              <a:solidFill>
                <a:srgbClr val="00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TLV for MIH_N2N_LL_Transfer.response </a:t>
            </a:r>
            <a:endParaRPr lang="en-US" sz="3200" dirty="0"/>
          </a:p>
        </p:txBody>
      </p:sp>
      <p:sp>
        <p:nvSpPr>
          <p:cNvPr id="3" name="Content Placeholder 2"/>
          <p:cNvSpPr>
            <a:spLocks noGrp="1"/>
          </p:cNvSpPr>
          <p:nvPr>
            <p:ph idx="1"/>
          </p:nvPr>
        </p:nvSpPr>
        <p:spPr/>
        <p:txBody>
          <a:bodyPr/>
          <a:lstStyle/>
          <a:p>
            <a:pPr>
              <a:buNone/>
            </a:pPr>
            <a:r>
              <a:rPr lang="en-US" dirty="0" smtClean="0"/>
              <a:t>/* Let </a:t>
            </a:r>
            <a:r>
              <a:rPr lang="en-US" dirty="0" err="1" smtClean="0"/>
              <a:t>K</a:t>
            </a:r>
            <a:r>
              <a:rPr lang="en-US" sz="2800" baseline="-25000" dirty="0" err="1" smtClean="0"/>
              <a:t>tsmgw</a:t>
            </a:r>
            <a:r>
              <a:rPr lang="en-US" dirty="0" smtClean="0"/>
              <a:t> </a:t>
            </a:r>
            <a:r>
              <a:rPr lang="en-US" dirty="0" smtClean="0"/>
              <a:t>define security association </a:t>
            </a:r>
            <a:r>
              <a:rPr lang="en-US" dirty="0" smtClean="0"/>
              <a:t>TMGW </a:t>
            </a:r>
            <a:r>
              <a:rPr lang="en-US" dirty="0" smtClean="0">
                <a:sym typeface="Wingdings" pitchFamily="2" charset="2"/>
              </a:rPr>
              <a:t> </a:t>
            </a:r>
            <a:r>
              <a:rPr lang="en-US" dirty="0" smtClean="0"/>
              <a:t>SMGW </a:t>
            </a:r>
            <a:r>
              <a:rPr lang="en-US" dirty="0" smtClean="0"/>
              <a:t>*/</a:t>
            </a:r>
          </a:p>
          <a:p>
            <a:endParaRPr lang="en-US" dirty="0" smtClean="0"/>
          </a:p>
          <a:p>
            <a:pPr lvl="1">
              <a:buFont typeface="Wingdings" pitchFamily="2" charset="2"/>
              <a:buChar char="q"/>
            </a:pPr>
            <a:r>
              <a:rPr lang="en-US" dirty="0" smtClean="0"/>
              <a:t> TLV: </a:t>
            </a:r>
            <a:r>
              <a:rPr lang="en-US" dirty="0" smtClean="0"/>
              <a:t>TMGW-</a:t>
            </a:r>
            <a:r>
              <a:rPr lang="en-US" dirty="0" err="1" smtClean="0"/>
              <a:t>SMGW_setup.confirm</a:t>
            </a:r>
            <a:r>
              <a:rPr lang="en-US" dirty="0" smtClean="0"/>
              <a:t> </a:t>
            </a:r>
            <a:r>
              <a:rPr lang="en-US" dirty="0" smtClean="0"/>
              <a:t>for </a:t>
            </a:r>
            <a:r>
              <a:rPr lang="en-US" dirty="0" smtClean="0"/>
              <a:t>MN</a:t>
            </a:r>
          </a:p>
          <a:p>
            <a:pPr lvl="2">
              <a:buFont typeface="Wingdings" pitchFamily="2" charset="2"/>
              <a:buChar char="v"/>
            </a:pPr>
            <a:r>
              <a:rPr lang="en-US" dirty="0" smtClean="0"/>
              <a:t>	selected.RAT</a:t>
            </a:r>
          </a:p>
          <a:p>
            <a:pPr lvl="1">
              <a:buFont typeface="Wingdings" pitchFamily="2" charset="2"/>
              <a:buChar char="q"/>
            </a:pPr>
            <a:endParaRPr lang="en-US" dirty="0" smtClean="0"/>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dirty="0">
              <a:solidFill>
                <a:srgbClr val="00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TLV for </a:t>
            </a:r>
            <a:r>
              <a:rPr lang="en-US" sz="3200" dirty="0" err="1" smtClean="0"/>
              <a:t>MIH_LL_Transfer.response</a:t>
            </a:r>
            <a:r>
              <a:rPr lang="en-US" sz="3200" dirty="0" smtClean="0"/>
              <a:t> </a:t>
            </a:r>
            <a:endParaRPr lang="en-US" sz="3200" dirty="0"/>
          </a:p>
        </p:txBody>
      </p:sp>
      <p:sp>
        <p:nvSpPr>
          <p:cNvPr id="3" name="Content Placeholder 2"/>
          <p:cNvSpPr>
            <a:spLocks noGrp="1"/>
          </p:cNvSpPr>
          <p:nvPr>
            <p:ph idx="1"/>
          </p:nvPr>
        </p:nvSpPr>
        <p:spPr/>
        <p:txBody>
          <a:bodyPr/>
          <a:lstStyle/>
          <a:p>
            <a:pPr>
              <a:buNone/>
            </a:pPr>
            <a:r>
              <a:rPr lang="en-US" dirty="0" smtClean="0"/>
              <a:t>/* Let </a:t>
            </a:r>
            <a:r>
              <a:rPr lang="en-US" dirty="0" err="1" smtClean="0"/>
              <a:t>K</a:t>
            </a:r>
            <a:r>
              <a:rPr lang="en-US" sz="2800" baseline="-25000" dirty="0" err="1" smtClean="0"/>
              <a:t>smgw</a:t>
            </a:r>
            <a:r>
              <a:rPr lang="en-US" dirty="0" smtClean="0"/>
              <a:t> </a:t>
            </a:r>
            <a:r>
              <a:rPr lang="en-US" dirty="0" smtClean="0"/>
              <a:t>define security association </a:t>
            </a:r>
            <a:r>
              <a:rPr lang="en-US" dirty="0" smtClean="0"/>
              <a:t>SMGW </a:t>
            </a:r>
            <a:r>
              <a:rPr lang="en-US" dirty="0" smtClean="0">
                <a:sym typeface="Wingdings" pitchFamily="2" charset="2"/>
              </a:rPr>
              <a:t> </a:t>
            </a:r>
            <a:r>
              <a:rPr lang="en-US" dirty="0" smtClean="0"/>
              <a:t>MN */</a:t>
            </a:r>
          </a:p>
          <a:p>
            <a:endParaRPr lang="en-US" dirty="0" smtClean="0"/>
          </a:p>
          <a:p>
            <a:pPr lvl="1">
              <a:buFont typeface="Wingdings" pitchFamily="2" charset="2"/>
              <a:buChar char="q"/>
            </a:pPr>
            <a:r>
              <a:rPr lang="en-US" dirty="0" smtClean="0"/>
              <a:t> TLV: </a:t>
            </a:r>
            <a:r>
              <a:rPr lang="en-US" dirty="0" smtClean="0"/>
              <a:t>SMGW--</a:t>
            </a:r>
            <a:r>
              <a:rPr lang="en-US" dirty="0" err="1" smtClean="0"/>
              <a:t>MN_setup.confirm</a:t>
            </a:r>
            <a:r>
              <a:rPr lang="en-US" dirty="0" smtClean="0"/>
              <a:t> </a:t>
            </a:r>
            <a:r>
              <a:rPr lang="en-US" dirty="0" smtClean="0"/>
              <a:t>for MN</a:t>
            </a:r>
          </a:p>
          <a:p>
            <a:pPr lvl="2">
              <a:buFont typeface="Wingdings" pitchFamily="2" charset="2"/>
              <a:buChar char="v"/>
            </a:pPr>
            <a:r>
              <a:rPr lang="en-US" dirty="0" smtClean="0"/>
              <a:t>	</a:t>
            </a:r>
            <a:r>
              <a:rPr lang="en-US" dirty="0" smtClean="0"/>
              <a:t>selected.RAT</a:t>
            </a:r>
          </a:p>
          <a:p>
            <a:pPr lvl="2">
              <a:buFont typeface="Wingdings" pitchFamily="2" charset="2"/>
              <a:buChar char="v"/>
            </a:pPr>
            <a:r>
              <a:rPr lang="en-US" dirty="0" smtClean="0"/>
              <a:t> </a:t>
            </a:r>
            <a:r>
              <a:rPr lang="en-US" dirty="0" smtClean="0"/>
              <a:t>    SA </a:t>
            </a:r>
            <a:r>
              <a:rPr lang="en-US" dirty="0" smtClean="0"/>
              <a:t>lifetime</a:t>
            </a:r>
            <a:endParaRPr lang="en-US" dirty="0" smtClean="0"/>
          </a:p>
          <a:p>
            <a:pPr lvl="2">
              <a:buFont typeface="Wingdings" pitchFamily="2" charset="2"/>
              <a:buChar char="v"/>
            </a:pPr>
            <a:r>
              <a:rPr lang="en-US" dirty="0" smtClean="0"/>
              <a:t>     </a:t>
            </a:r>
            <a:r>
              <a:rPr lang="en-US" dirty="0" err="1" smtClean="0"/>
              <a:t>TMGWaddr</a:t>
            </a:r>
            <a:endParaRPr lang="en-US" dirty="0" smtClean="0"/>
          </a:p>
          <a:p>
            <a:pPr lvl="2">
              <a:buFont typeface="Wingdings" pitchFamily="2" charset="2"/>
              <a:buChar char="v"/>
            </a:pPr>
            <a:r>
              <a:rPr lang="en-US" dirty="0" smtClean="0"/>
              <a:t>     </a:t>
            </a:r>
            <a:r>
              <a:rPr lang="en-US" dirty="0" err="1" smtClean="0"/>
              <a:t>K</a:t>
            </a:r>
            <a:r>
              <a:rPr lang="en-US" sz="2800" baseline="-25000" dirty="0" err="1" smtClean="0"/>
              <a:t>s</a:t>
            </a:r>
            <a:r>
              <a:rPr lang="en-US" sz="2800" baseline="-25000" dirty="0" err="1" smtClean="0"/>
              <a:t>mgw</a:t>
            </a:r>
            <a:r>
              <a:rPr lang="en-US" dirty="0" smtClean="0"/>
              <a:t>  </a:t>
            </a:r>
            <a:r>
              <a:rPr lang="en-US" dirty="0" smtClean="0"/>
              <a:t>⊕  </a:t>
            </a:r>
            <a:r>
              <a:rPr lang="en-US" dirty="0" err="1" smtClean="0"/>
              <a:t>PNG</a:t>
            </a:r>
            <a:r>
              <a:rPr lang="en-US" sz="2800" baseline="-25000" dirty="0" err="1" smtClean="0"/>
              <a:t>smgw</a:t>
            </a:r>
            <a:r>
              <a:rPr lang="en-US" dirty="0" smtClean="0"/>
              <a:t> </a:t>
            </a:r>
            <a:r>
              <a:rPr lang="en-US" dirty="0" smtClean="0"/>
              <a:t>(</a:t>
            </a:r>
            <a:r>
              <a:rPr lang="en-US" dirty="0" err="1" smtClean="0"/>
              <a:t>TMGWaddr</a:t>
            </a:r>
            <a:r>
              <a:rPr lang="en-US" dirty="0" smtClean="0"/>
              <a:t>, nonce)</a:t>
            </a: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13</a:t>
            </a:fld>
            <a:endParaRPr lang="en-US" altLang="ja-JP" dirty="0">
              <a:solidFill>
                <a:srgbClr val="00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HMGW </a:t>
            </a:r>
            <a:r>
              <a:rPr lang="en-US" dirty="0" smtClean="0"/>
              <a:t>= </a:t>
            </a:r>
            <a:r>
              <a:rPr lang="en-US" dirty="0" smtClean="0"/>
              <a:t>MGW </a:t>
            </a:r>
            <a:r>
              <a:rPr lang="en-US" dirty="0" smtClean="0"/>
              <a:t>located at Home Agent</a:t>
            </a:r>
            <a:endParaRPr lang="en-US" dirty="0"/>
          </a:p>
        </p:txBody>
      </p:sp>
      <p:sp>
        <p:nvSpPr>
          <p:cNvPr id="3" name="Content Placeholder 2"/>
          <p:cNvSpPr>
            <a:spLocks noGrp="1"/>
          </p:cNvSpPr>
          <p:nvPr>
            <p:ph idx="1"/>
          </p:nvPr>
        </p:nvSpPr>
        <p:spPr/>
        <p:txBody>
          <a:bodyPr/>
          <a:lstStyle/>
          <a:p>
            <a:r>
              <a:rPr lang="en-US" dirty="0" smtClean="0"/>
              <a:t>Then, MN already has required security association</a:t>
            </a:r>
          </a:p>
          <a:p>
            <a:pPr lvl="1">
              <a:buFont typeface="Wingdings" pitchFamily="2" charset="2"/>
              <a:buChar char="Ø"/>
            </a:pPr>
            <a:r>
              <a:rPr lang="en-US" dirty="0" smtClean="0"/>
              <a:t>HMGW </a:t>
            </a:r>
            <a:r>
              <a:rPr lang="en-US" dirty="0" smtClean="0"/>
              <a:t>function is logically distinct from MIP</a:t>
            </a:r>
          </a:p>
          <a:p>
            <a:pPr lvl="1">
              <a:buFont typeface="Wingdings" pitchFamily="2" charset="2"/>
              <a:buChar char="Ø"/>
            </a:pPr>
            <a:r>
              <a:rPr lang="en-US" dirty="0" smtClean="0"/>
              <a:t>HMGW </a:t>
            </a:r>
            <a:r>
              <a:rPr lang="en-US" dirty="0" smtClean="0"/>
              <a:t>needs security associations with all </a:t>
            </a:r>
            <a:r>
              <a:rPr lang="en-US" dirty="0" smtClean="0"/>
              <a:t>MGWs</a:t>
            </a:r>
            <a:endParaRPr lang="en-US" dirty="0" smtClean="0"/>
          </a:p>
          <a:p>
            <a:r>
              <a:rPr lang="en-US" dirty="0" smtClean="0"/>
              <a:t>The </a:t>
            </a:r>
            <a:r>
              <a:rPr lang="en-US" dirty="0" smtClean="0"/>
              <a:t>HMGW </a:t>
            </a:r>
            <a:r>
              <a:rPr lang="en-US" dirty="0" smtClean="0"/>
              <a:t>function offers advantages</a:t>
            </a:r>
          </a:p>
          <a:p>
            <a:pPr lvl="1">
              <a:buFont typeface="Wingdings" pitchFamily="2" charset="2"/>
              <a:buChar char="Ø"/>
            </a:pPr>
            <a:r>
              <a:rPr lang="en-US" dirty="0" smtClean="0"/>
              <a:t>eliminates need for MN to run IKE with target </a:t>
            </a:r>
            <a:r>
              <a:rPr lang="en-US" dirty="0" smtClean="0"/>
              <a:t>MGW</a:t>
            </a:r>
            <a:endParaRPr lang="en-US" dirty="0" smtClean="0"/>
          </a:p>
          <a:p>
            <a:pPr lvl="1">
              <a:buFont typeface="Wingdings" pitchFamily="2" charset="2"/>
              <a:buChar char="Ø"/>
            </a:pPr>
            <a:r>
              <a:rPr lang="en-US" dirty="0" smtClean="0"/>
              <a:t>can enable external home agent functionality</a:t>
            </a:r>
          </a:p>
          <a:p>
            <a:pPr lvl="2">
              <a:buFont typeface="Courier New" pitchFamily="49" charset="0"/>
              <a:buChar char="o"/>
            </a:pPr>
            <a:r>
              <a:rPr lang="en-US" dirty="0" smtClean="0"/>
              <a:t> This could greatly simplify WiFi session continuity</a:t>
            </a:r>
          </a:p>
          <a:p>
            <a:pPr lvl="1">
              <a:buFont typeface="Wingdings" pitchFamily="2" charset="2"/>
              <a:buChar char="Ø"/>
            </a:pPr>
            <a:r>
              <a:rPr lang="en-US" dirty="0" smtClean="0"/>
              <a:t>can enable private addressing for core entities</a:t>
            </a:r>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14</a:t>
            </a:fld>
            <a:endParaRPr lang="en-US" dirty="0"/>
          </a:p>
        </p:txBody>
      </p:sp>
      <p:sp>
        <p:nvSpPr>
          <p:cNvPr id="5" name="Date Placeholder 4"/>
          <p:cNvSpPr>
            <a:spLocks noGrp="1"/>
          </p:cNvSpPr>
          <p:nvPr>
            <p:ph type="dt" sz="half" idx="4294967295"/>
          </p:nvPr>
        </p:nvSpPr>
        <p:spPr>
          <a:xfrm>
            <a:off x="8210550" y="6400800"/>
            <a:ext cx="933450" cy="381000"/>
          </a:xfrm>
          <a:prstGeom prst="rect">
            <a:avLst/>
          </a:prstGeom>
        </p:spPr>
        <p:txBody>
          <a:bodyPr/>
          <a:lstStyle/>
          <a:p>
            <a:pPr>
              <a:defRPr/>
            </a:pPr>
            <a:fld id="{A529823D-3CD7-4AA2-878B-BEF1F78FD0AF}" type="datetime1">
              <a:rPr lang="en-US" smtClean="0"/>
              <a:pPr>
                <a:defRPr/>
              </a:pPr>
              <a:t>5/15/2012</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Standardization requirement</a:t>
            </a:r>
            <a:endParaRPr lang="en-US" dirty="0"/>
          </a:p>
        </p:txBody>
      </p:sp>
      <p:sp>
        <p:nvSpPr>
          <p:cNvPr id="3" name="Content Placeholder 2"/>
          <p:cNvSpPr>
            <a:spLocks noGrp="1"/>
          </p:cNvSpPr>
          <p:nvPr>
            <p:ph idx="1"/>
          </p:nvPr>
        </p:nvSpPr>
        <p:spPr/>
        <p:txBody>
          <a:bodyPr/>
          <a:lstStyle/>
          <a:p>
            <a:r>
              <a:rPr lang="en-US" dirty="0" smtClean="0"/>
              <a:t>Security arrangements between </a:t>
            </a:r>
            <a:r>
              <a:rPr lang="en-US" dirty="0" smtClean="0"/>
              <a:t>MGW </a:t>
            </a:r>
            <a:r>
              <a:rPr lang="en-US" dirty="0" smtClean="0"/>
              <a:t>and MNs</a:t>
            </a:r>
          </a:p>
          <a:p>
            <a:r>
              <a:rPr lang="en-US" dirty="0" smtClean="0"/>
              <a:t>Security arrangements between </a:t>
            </a:r>
            <a:r>
              <a:rPr lang="en-US" dirty="0" smtClean="0"/>
              <a:t>MGWs</a:t>
            </a:r>
            <a:endParaRPr lang="en-US" dirty="0" smtClean="0"/>
          </a:p>
          <a:p>
            <a:r>
              <a:rPr lang="en-US" dirty="0" smtClean="0"/>
              <a:t>If HA == </a:t>
            </a:r>
            <a:r>
              <a:rPr lang="en-US" dirty="0" smtClean="0"/>
              <a:t>MGW, </a:t>
            </a:r>
            <a:r>
              <a:rPr lang="en-US" dirty="0" smtClean="0"/>
              <a:t>then new extensions in IETF [</a:t>
            </a:r>
            <a:r>
              <a:rPr lang="en-US" dirty="0" err="1" smtClean="0"/>
              <a:t>dmm</a:t>
            </a:r>
            <a:r>
              <a:rPr lang="en-US" dirty="0" smtClean="0"/>
              <a:t>?]</a:t>
            </a:r>
          </a:p>
          <a:p>
            <a:r>
              <a:rPr lang="en-US" dirty="0" smtClean="0"/>
              <a:t>MGW </a:t>
            </a:r>
            <a:r>
              <a:rPr lang="en-US" dirty="0" smtClean="0"/>
              <a:t>for 3GPP</a:t>
            </a:r>
          </a:p>
          <a:p>
            <a:r>
              <a:rPr lang="en-US" dirty="0" smtClean="0"/>
              <a:t>Enable external HA (external to source, target networks)</a:t>
            </a:r>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15</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requirements</a:t>
            </a:r>
            <a:endParaRPr lang="en-US" dirty="0"/>
          </a:p>
        </p:txBody>
      </p:sp>
      <p:sp>
        <p:nvSpPr>
          <p:cNvPr id="3" name="Content Placeholder 2"/>
          <p:cNvSpPr>
            <a:spLocks noGrp="1"/>
          </p:cNvSpPr>
          <p:nvPr>
            <p:ph idx="1"/>
          </p:nvPr>
        </p:nvSpPr>
        <p:spPr/>
        <p:txBody>
          <a:bodyPr/>
          <a:lstStyle/>
          <a:p>
            <a:r>
              <a:rPr lang="en-US" dirty="0" smtClean="0"/>
              <a:t>Roaming agreements to include </a:t>
            </a:r>
            <a:r>
              <a:rPr lang="en-US" dirty="0" smtClean="0"/>
              <a:t>inter-MGW </a:t>
            </a:r>
            <a:r>
              <a:rPr lang="en-US" dirty="0" smtClean="0"/>
              <a:t>security</a:t>
            </a:r>
          </a:p>
          <a:p>
            <a:r>
              <a:rPr lang="en-US" dirty="0" smtClean="0"/>
              <a:t>If </a:t>
            </a:r>
            <a:r>
              <a:rPr lang="en-US" dirty="0" smtClean="0"/>
              <a:t>MGW </a:t>
            </a:r>
            <a:r>
              <a:rPr lang="en-US" dirty="0" smtClean="0"/>
              <a:t>is not co-located at home agent, then additional </a:t>
            </a:r>
            <a:r>
              <a:rPr lang="en-US" dirty="0" smtClean="0"/>
              <a:t>MGW </a:t>
            </a:r>
            <a:r>
              <a:rPr lang="en-US" dirty="0" smtClean="0"/>
              <a:t>security with MN (with </a:t>
            </a:r>
            <a:r>
              <a:rPr lang="en-US" dirty="0" smtClean="0"/>
              <a:t>HMGW </a:t>
            </a:r>
            <a:r>
              <a:rPr lang="en-US" dirty="0" smtClean="0"/>
              <a:t>in home network)</a:t>
            </a:r>
          </a:p>
          <a:p>
            <a:r>
              <a:rPr lang="en-US" dirty="0" smtClean="0"/>
              <a:t>Location database would enable network guidance for target networks</a:t>
            </a:r>
          </a:p>
          <a:p>
            <a:r>
              <a:rPr lang="en-US" dirty="0" smtClean="0"/>
              <a:t>Approach seems much easier than alternatives</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16</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dirty="0">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70875" cy="685800"/>
          </a:xfrm>
        </p:spPr>
        <p:txBody>
          <a:bodyPr/>
          <a:lstStyle/>
          <a:p>
            <a:r>
              <a:rPr lang="en-US" dirty="0" smtClean="0"/>
              <a:t>MGW-oriented </a:t>
            </a:r>
            <a:r>
              <a:rPr lang="en-US" dirty="0" smtClean="0"/>
              <a:t>handover optimization  supported by roaming agreement</a:t>
            </a:r>
            <a:endParaRPr lang="en-US" dirty="0"/>
          </a:p>
        </p:txBody>
      </p:sp>
      <p:sp>
        <p:nvSpPr>
          <p:cNvPr id="74" name="Content Placeholder 73"/>
          <p:cNvSpPr>
            <a:spLocks noGrp="1"/>
          </p:cNvSpPr>
          <p:nvPr>
            <p:ph idx="1"/>
          </p:nvPr>
        </p:nvSpPr>
        <p:spPr/>
        <p:txBody>
          <a:bodyPr/>
          <a:lstStyle/>
          <a:p>
            <a:endParaRPr lang="en-US"/>
          </a:p>
        </p:txBody>
      </p:sp>
      <p:sp>
        <p:nvSpPr>
          <p:cNvPr id="3" name="Footer Placeholder 2"/>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a:prstGeom prst="rect">
            <a:avLst/>
          </a:prstGeom>
        </p:spPr>
        <p:txBody>
          <a:bodyPr/>
          <a:lstStyle/>
          <a:p>
            <a:pPr>
              <a:defRPr/>
            </a:pPr>
            <a:fld id="{41423359-A2F0-4168-8FBC-206EBC71024D}" type="slidenum">
              <a:rPr lang="en-US" smtClean="0"/>
              <a:pPr>
                <a:defRPr/>
              </a:pPr>
              <a:t>3</a:t>
            </a:fld>
            <a:endParaRPr lang="en-US" dirty="0"/>
          </a:p>
        </p:txBody>
      </p:sp>
      <p:grpSp>
        <p:nvGrpSpPr>
          <p:cNvPr id="8" name="Group 7"/>
          <p:cNvGrpSpPr/>
          <p:nvPr/>
        </p:nvGrpSpPr>
        <p:grpSpPr>
          <a:xfrm>
            <a:off x="1347027" y="2780887"/>
            <a:ext cx="1556861" cy="904875"/>
            <a:chOff x="1002471" y="3523008"/>
            <a:chExt cx="1556861" cy="904875"/>
          </a:xfrm>
        </p:grpSpPr>
        <p:sp>
          <p:nvSpPr>
            <p:cNvPr id="6"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7" name="TextBox 6"/>
            <p:cNvSpPr txBox="1"/>
            <p:nvPr/>
          </p:nvSpPr>
          <p:spPr>
            <a:xfrm>
              <a:off x="1656521" y="3644348"/>
              <a:ext cx="902811" cy="369332"/>
            </a:xfrm>
            <a:prstGeom prst="rect">
              <a:avLst/>
            </a:prstGeom>
            <a:noFill/>
          </p:spPr>
          <p:txBody>
            <a:bodyPr wrap="none" rtlCol="0">
              <a:spAutoFit/>
            </a:bodyPr>
            <a:lstStyle/>
            <a:p>
              <a:r>
                <a:rPr lang="en-US" dirty="0" smtClean="0"/>
                <a:t>SMGW</a:t>
              </a:r>
              <a:endParaRPr lang="en-US" dirty="0"/>
            </a:p>
          </p:txBody>
        </p:sp>
      </p:grpSp>
      <p:grpSp>
        <p:nvGrpSpPr>
          <p:cNvPr id="9" name="Group 8"/>
          <p:cNvGrpSpPr/>
          <p:nvPr/>
        </p:nvGrpSpPr>
        <p:grpSpPr>
          <a:xfrm>
            <a:off x="5687114" y="1502051"/>
            <a:ext cx="1595333" cy="904875"/>
            <a:chOff x="1002471" y="3523008"/>
            <a:chExt cx="1595333" cy="904875"/>
          </a:xfrm>
        </p:grpSpPr>
        <p:sp>
          <p:nvSpPr>
            <p:cNvPr id="10"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1" name="TextBox 10"/>
            <p:cNvSpPr txBox="1"/>
            <p:nvPr/>
          </p:nvSpPr>
          <p:spPr>
            <a:xfrm>
              <a:off x="1656521" y="3644348"/>
              <a:ext cx="941283" cy="369332"/>
            </a:xfrm>
            <a:prstGeom prst="rect">
              <a:avLst/>
            </a:prstGeom>
            <a:noFill/>
          </p:spPr>
          <p:txBody>
            <a:bodyPr wrap="none" rtlCol="0">
              <a:spAutoFit/>
            </a:bodyPr>
            <a:lstStyle/>
            <a:p>
              <a:r>
                <a:rPr lang="en-US" dirty="0" smtClean="0"/>
                <a:t>HMGW</a:t>
              </a:r>
              <a:endParaRPr lang="en-US" dirty="0"/>
            </a:p>
          </p:txBody>
        </p:sp>
      </p:grpSp>
      <p:grpSp>
        <p:nvGrpSpPr>
          <p:cNvPr id="12" name="Group 11"/>
          <p:cNvGrpSpPr/>
          <p:nvPr/>
        </p:nvGrpSpPr>
        <p:grpSpPr>
          <a:xfrm>
            <a:off x="4699827" y="4068757"/>
            <a:ext cx="1569685" cy="904875"/>
            <a:chOff x="1002471" y="3523008"/>
            <a:chExt cx="1569685" cy="904875"/>
          </a:xfrm>
        </p:grpSpPr>
        <p:sp>
          <p:nvSpPr>
            <p:cNvPr id="13"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4" name="TextBox 13"/>
            <p:cNvSpPr txBox="1"/>
            <p:nvPr/>
          </p:nvSpPr>
          <p:spPr>
            <a:xfrm>
              <a:off x="1656521" y="3644348"/>
              <a:ext cx="915635" cy="369332"/>
            </a:xfrm>
            <a:prstGeom prst="rect">
              <a:avLst/>
            </a:prstGeom>
            <a:noFill/>
          </p:spPr>
          <p:txBody>
            <a:bodyPr wrap="none" rtlCol="0">
              <a:spAutoFit/>
            </a:bodyPr>
            <a:lstStyle/>
            <a:p>
              <a:r>
                <a:rPr lang="en-US" dirty="0" smtClean="0"/>
                <a:t>TMGW</a:t>
              </a:r>
              <a:endParaRPr lang="en-US" dirty="0"/>
            </a:p>
          </p:txBody>
        </p:sp>
      </p:grpSp>
      <p:grpSp>
        <p:nvGrpSpPr>
          <p:cNvPr id="15" name="Group 36"/>
          <p:cNvGrpSpPr>
            <a:grpSpLocks/>
          </p:cNvGrpSpPr>
          <p:nvPr/>
        </p:nvGrpSpPr>
        <p:grpSpPr bwMode="auto">
          <a:xfrm>
            <a:off x="5641016" y="2418048"/>
            <a:ext cx="329635" cy="480839"/>
            <a:chOff x="5726" y="10976"/>
            <a:chExt cx="247" cy="629"/>
          </a:xfrm>
        </p:grpSpPr>
        <p:sp>
          <p:nvSpPr>
            <p:cNvPr id="16"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17"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18"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19"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20"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21"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22"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23"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24"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25"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26"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27" name="Group 36"/>
          <p:cNvGrpSpPr>
            <a:grpSpLocks/>
          </p:cNvGrpSpPr>
          <p:nvPr/>
        </p:nvGrpSpPr>
        <p:grpSpPr bwMode="auto">
          <a:xfrm>
            <a:off x="4932025" y="5035353"/>
            <a:ext cx="329635" cy="480839"/>
            <a:chOff x="5726" y="10976"/>
            <a:chExt cx="247" cy="629"/>
          </a:xfrm>
        </p:grpSpPr>
        <p:sp>
          <p:nvSpPr>
            <p:cNvPr id="28"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29"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0"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2"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3"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4"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5"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6"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7"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8"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39" name="Group 36"/>
          <p:cNvGrpSpPr>
            <a:grpSpLocks/>
          </p:cNvGrpSpPr>
          <p:nvPr/>
        </p:nvGrpSpPr>
        <p:grpSpPr bwMode="auto">
          <a:xfrm>
            <a:off x="1307556" y="3703509"/>
            <a:ext cx="329635" cy="480839"/>
            <a:chOff x="5726" y="10976"/>
            <a:chExt cx="247" cy="629"/>
          </a:xfrm>
        </p:grpSpPr>
        <p:sp>
          <p:nvSpPr>
            <p:cNvPr id="40"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41"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42"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43"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44"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45"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46"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47"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48"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9"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50"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51" name="Picture 52" descr="uc_phone"/>
          <p:cNvPicPr>
            <a:picLocks noChangeAspect="1" noChangeArrowheads="1"/>
          </p:cNvPicPr>
          <p:nvPr/>
        </p:nvPicPr>
        <p:blipFill>
          <a:blip r:embed="rId2" cstate="print"/>
          <a:srcRect/>
          <a:stretch>
            <a:fillRect/>
          </a:stretch>
        </p:blipFill>
        <p:spPr bwMode="auto">
          <a:xfrm>
            <a:off x="809696" y="4547497"/>
            <a:ext cx="326893" cy="673859"/>
          </a:xfrm>
          <a:prstGeom prst="rect">
            <a:avLst/>
          </a:prstGeom>
          <a:noFill/>
          <a:ln w="9525">
            <a:noFill/>
            <a:miter lim="800000"/>
            <a:headEnd/>
            <a:tailEnd/>
          </a:ln>
          <a:effectLst/>
        </p:spPr>
      </p:pic>
      <p:cxnSp>
        <p:nvCxnSpPr>
          <p:cNvPr id="54" name="Straight Arrow Connector 53"/>
          <p:cNvCxnSpPr>
            <a:endCxn id="11" idx="1"/>
          </p:cNvCxnSpPr>
          <p:nvPr/>
        </p:nvCxnSpPr>
        <p:spPr bwMode="auto">
          <a:xfrm flipV="1">
            <a:off x="2597426" y="1808057"/>
            <a:ext cx="3743738" cy="1147178"/>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6" name="Straight Arrow Connector 55"/>
          <p:cNvCxnSpPr/>
          <p:nvPr/>
        </p:nvCxnSpPr>
        <p:spPr bwMode="auto">
          <a:xfrm rot="5400000" flipH="1" flipV="1">
            <a:off x="4989011" y="2749395"/>
            <a:ext cx="2293490" cy="715616"/>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8" name="Straight Arrow Connector 57"/>
          <p:cNvCxnSpPr>
            <a:stCxn id="14" idx="1"/>
          </p:cNvCxnSpPr>
          <p:nvPr/>
        </p:nvCxnSpPr>
        <p:spPr bwMode="auto">
          <a:xfrm flipH="1" flipV="1">
            <a:off x="2471529" y="3239293"/>
            <a:ext cx="2882348" cy="1135470"/>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61" name="Straight Arrow Connector 60"/>
          <p:cNvCxnSpPr/>
          <p:nvPr/>
        </p:nvCxnSpPr>
        <p:spPr bwMode="auto">
          <a:xfrm rot="10800000">
            <a:off x="1338469" y="4875936"/>
            <a:ext cx="3180523" cy="1246568"/>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cxnSp>
        <p:nvCxnSpPr>
          <p:cNvPr id="66" name="Straight Arrow Connector 65"/>
          <p:cNvCxnSpPr/>
          <p:nvPr/>
        </p:nvCxnSpPr>
        <p:spPr bwMode="auto">
          <a:xfrm>
            <a:off x="7196957" y="4684643"/>
            <a:ext cx="1530625" cy="6627"/>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68" name="TextBox 67"/>
          <p:cNvSpPr txBox="1"/>
          <p:nvPr/>
        </p:nvSpPr>
        <p:spPr>
          <a:xfrm>
            <a:off x="7177439" y="4280452"/>
            <a:ext cx="1616789" cy="369332"/>
          </a:xfrm>
          <a:prstGeom prst="rect">
            <a:avLst/>
          </a:prstGeom>
          <a:noFill/>
        </p:spPr>
        <p:txBody>
          <a:bodyPr wrap="none" rtlCol="0">
            <a:spAutoFit/>
          </a:bodyPr>
          <a:lstStyle/>
          <a:p>
            <a:r>
              <a:rPr lang="en-US" dirty="0" smtClean="0"/>
              <a:t>Inter </a:t>
            </a:r>
            <a:r>
              <a:rPr lang="en-US" dirty="0" smtClean="0"/>
              <a:t>MGW </a:t>
            </a:r>
            <a:r>
              <a:rPr lang="en-US" dirty="0" smtClean="0"/>
              <a:t>SA</a:t>
            </a:r>
            <a:endParaRPr lang="en-US" dirty="0"/>
          </a:p>
        </p:txBody>
      </p:sp>
      <p:cxnSp>
        <p:nvCxnSpPr>
          <p:cNvPr id="71" name="Straight Arrow Connector 70"/>
          <p:cNvCxnSpPr/>
          <p:nvPr/>
        </p:nvCxnSpPr>
        <p:spPr bwMode="auto">
          <a:xfrm>
            <a:off x="7259904" y="5406887"/>
            <a:ext cx="1404731"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72" name="TextBox 71"/>
          <p:cNvSpPr txBox="1"/>
          <p:nvPr/>
        </p:nvSpPr>
        <p:spPr>
          <a:xfrm>
            <a:off x="7119731" y="5035826"/>
            <a:ext cx="1685077" cy="369332"/>
          </a:xfrm>
          <a:prstGeom prst="rect">
            <a:avLst/>
          </a:prstGeom>
          <a:noFill/>
        </p:spPr>
        <p:txBody>
          <a:bodyPr wrap="none" rtlCol="0">
            <a:spAutoFit/>
          </a:bodyPr>
          <a:lstStyle/>
          <a:p>
            <a:r>
              <a:rPr lang="en-US" b="0" dirty="0" smtClean="0"/>
              <a:t>Preregistration</a:t>
            </a:r>
            <a:endParaRPr lang="en-US" b="0" dirty="0"/>
          </a:p>
        </p:txBody>
      </p:sp>
      <p:cxnSp>
        <p:nvCxnSpPr>
          <p:cNvPr id="73" name="Straight Arrow Connector 72"/>
          <p:cNvCxnSpPr/>
          <p:nvPr/>
        </p:nvCxnSpPr>
        <p:spPr bwMode="auto">
          <a:xfrm rot="10800000">
            <a:off x="7249964" y="3882888"/>
            <a:ext cx="1424610" cy="19877"/>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sp>
        <p:nvSpPr>
          <p:cNvPr id="75" name="TextBox 74"/>
          <p:cNvSpPr txBox="1"/>
          <p:nvPr/>
        </p:nvSpPr>
        <p:spPr>
          <a:xfrm>
            <a:off x="7119731" y="3485322"/>
            <a:ext cx="1685077" cy="369332"/>
          </a:xfrm>
          <a:prstGeom prst="rect">
            <a:avLst/>
          </a:prstGeom>
          <a:noFill/>
        </p:spPr>
        <p:txBody>
          <a:bodyPr wrap="none" rtlCol="0">
            <a:spAutoFit/>
          </a:bodyPr>
          <a:lstStyle/>
          <a:p>
            <a:r>
              <a:rPr lang="en-US" b="0" dirty="0" smtClean="0"/>
              <a:t>MN movement</a:t>
            </a:r>
            <a:endParaRPr lang="en-US" b="0" dirty="0"/>
          </a:p>
        </p:txBody>
      </p:sp>
      <p:grpSp>
        <p:nvGrpSpPr>
          <p:cNvPr id="52" name="Group 78"/>
          <p:cNvGrpSpPr/>
          <p:nvPr/>
        </p:nvGrpSpPr>
        <p:grpSpPr>
          <a:xfrm>
            <a:off x="5724939" y="2007705"/>
            <a:ext cx="518091" cy="371061"/>
            <a:chOff x="1172817" y="1789044"/>
            <a:chExt cx="518091" cy="371061"/>
          </a:xfrm>
        </p:grpSpPr>
        <p:sp>
          <p:nvSpPr>
            <p:cNvPr id="80" name="Rectangle 79"/>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1" name="TextBox 80"/>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grpSp>
        <p:nvGrpSpPr>
          <p:cNvPr id="53" name="Group 81"/>
          <p:cNvGrpSpPr/>
          <p:nvPr/>
        </p:nvGrpSpPr>
        <p:grpSpPr>
          <a:xfrm>
            <a:off x="5029200" y="4678018"/>
            <a:ext cx="595035" cy="371061"/>
            <a:chOff x="1172817" y="1789044"/>
            <a:chExt cx="595035" cy="371061"/>
          </a:xfrm>
        </p:grpSpPr>
        <p:sp>
          <p:nvSpPr>
            <p:cNvPr id="83" name="Rectangle 82"/>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4" name="TextBox 83"/>
            <p:cNvSpPr txBox="1"/>
            <p:nvPr/>
          </p:nvSpPr>
          <p:spPr>
            <a:xfrm>
              <a:off x="1172817" y="1789908"/>
              <a:ext cx="595035" cy="369332"/>
            </a:xfrm>
            <a:prstGeom prst="rect">
              <a:avLst/>
            </a:prstGeom>
            <a:noFill/>
          </p:spPr>
          <p:txBody>
            <a:bodyPr wrap="none" rtlCol="0">
              <a:spAutoFit/>
            </a:bodyPr>
            <a:lstStyle/>
            <a:p>
              <a:r>
                <a:rPr lang="en-US" dirty="0" err="1" smtClean="0"/>
                <a:t>tAN</a:t>
              </a:r>
              <a:endParaRPr lang="en-US" dirty="0"/>
            </a:p>
          </p:txBody>
        </p:sp>
      </p:grpSp>
      <p:sp>
        <p:nvSpPr>
          <p:cNvPr id="69" name="Freeform 68"/>
          <p:cNvSpPr/>
          <p:nvPr/>
        </p:nvSpPr>
        <p:spPr bwMode="auto">
          <a:xfrm>
            <a:off x="1205948" y="3149600"/>
            <a:ext cx="4293704" cy="1621183"/>
          </a:xfrm>
          <a:custGeom>
            <a:avLst/>
            <a:gdLst>
              <a:gd name="connsiteX0" fmla="*/ 0 w 4293704"/>
              <a:gd name="connsiteY0" fmla="*/ 1515165 h 1621183"/>
              <a:gd name="connsiteX1" fmla="*/ 265043 w 4293704"/>
              <a:gd name="connsiteY1" fmla="*/ 958574 h 1621183"/>
              <a:gd name="connsiteX2" fmla="*/ 649356 w 4293704"/>
              <a:gd name="connsiteY2" fmla="*/ 269461 h 1621183"/>
              <a:gd name="connsiteX3" fmla="*/ 1351722 w 4293704"/>
              <a:gd name="connsiteY3" fmla="*/ 44174 h 1621183"/>
              <a:gd name="connsiteX4" fmla="*/ 1921565 w 4293704"/>
              <a:gd name="connsiteY4" fmla="*/ 44174 h 1621183"/>
              <a:gd name="connsiteX5" fmla="*/ 2849217 w 4293704"/>
              <a:gd name="connsiteY5" fmla="*/ 309217 h 1621183"/>
              <a:gd name="connsiteX6" fmla="*/ 3896139 w 4293704"/>
              <a:gd name="connsiteY6" fmla="*/ 706783 h 1621183"/>
              <a:gd name="connsiteX7" fmla="*/ 4227443 w 4293704"/>
              <a:gd name="connsiteY7" fmla="*/ 1183861 h 1621183"/>
              <a:gd name="connsiteX8" fmla="*/ 4293704 w 4293704"/>
              <a:gd name="connsiteY8" fmla="*/ 1621183 h 162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55" name="Group 77"/>
          <p:cNvGrpSpPr/>
          <p:nvPr/>
        </p:nvGrpSpPr>
        <p:grpSpPr>
          <a:xfrm>
            <a:off x="1557130" y="3339548"/>
            <a:ext cx="518091" cy="371061"/>
            <a:chOff x="1172817" y="1789044"/>
            <a:chExt cx="518091" cy="371061"/>
          </a:xfrm>
        </p:grpSpPr>
        <p:sp>
          <p:nvSpPr>
            <p:cNvPr id="77" name="Rectangle 76"/>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76" name="TextBox 75"/>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a:t>
            </a:r>
            <a:r>
              <a:rPr lang="en-US" dirty="0" smtClean="0">
                <a:sym typeface="Wingdings" pitchFamily="2" charset="2"/>
              </a:rPr>
              <a:t> </a:t>
            </a:r>
            <a:r>
              <a:rPr lang="en-US" dirty="0" smtClean="0">
                <a:sym typeface="Wingdings" pitchFamily="2" charset="2"/>
              </a:rPr>
              <a:t>MGW </a:t>
            </a:r>
            <a:r>
              <a:rPr lang="en-US" dirty="0" smtClean="0">
                <a:sym typeface="Wingdings" pitchFamily="2" charset="2"/>
              </a:rPr>
              <a:t>security</a:t>
            </a:r>
            <a:endParaRPr lang="en-US" dirty="0"/>
          </a:p>
        </p:txBody>
      </p:sp>
      <p:sp>
        <p:nvSpPr>
          <p:cNvPr id="3" name="Content Placeholder 2"/>
          <p:cNvSpPr>
            <a:spLocks noGrp="1"/>
          </p:cNvSpPr>
          <p:nvPr>
            <p:ph idx="1"/>
          </p:nvPr>
        </p:nvSpPr>
        <p:spPr>
          <a:ln w="0"/>
        </p:spPr>
        <p:txBody>
          <a:bodyPr/>
          <a:lstStyle/>
          <a:p>
            <a:r>
              <a:rPr lang="en-US" dirty="0" smtClean="0"/>
              <a:t>Tunneled traffic between </a:t>
            </a:r>
            <a:r>
              <a:rPr lang="en-US" dirty="0" smtClean="0"/>
              <a:t>MGWs </a:t>
            </a:r>
            <a:r>
              <a:rPr lang="en-US" dirty="0" smtClean="0"/>
              <a:t>may traverse the internet </a:t>
            </a:r>
            <a:r>
              <a:rPr lang="en-US" dirty="0" smtClean="0"/>
              <a:t/>
            </a:r>
            <a:br>
              <a:rPr lang="en-US" dirty="0" smtClean="0"/>
            </a:br>
            <a:r>
              <a:rPr lang="en-US" dirty="0" smtClean="0"/>
              <a:t> </a:t>
            </a:r>
            <a:r>
              <a:rPr lang="en-US" dirty="0" smtClean="0">
                <a:sym typeface="Wingdings" pitchFamily="2" charset="2"/>
              </a:rPr>
              <a:t> tunnel </a:t>
            </a:r>
            <a:r>
              <a:rPr lang="en-US" dirty="0" smtClean="0">
                <a:sym typeface="Wingdings" pitchFamily="2" charset="2"/>
              </a:rPr>
              <a:t>security requirement</a:t>
            </a:r>
            <a:endParaRPr lang="en-US" dirty="0" smtClean="0"/>
          </a:p>
          <a:p>
            <a:r>
              <a:rPr lang="en-US" dirty="0" smtClean="0"/>
              <a:t>When </a:t>
            </a:r>
            <a:r>
              <a:rPr lang="en-US" dirty="0" smtClean="0"/>
              <a:t>entering </a:t>
            </a:r>
            <a:r>
              <a:rPr lang="en-US" dirty="0" smtClean="0"/>
              <a:t>a network, </a:t>
            </a:r>
            <a:r>
              <a:rPr lang="en-US" dirty="0" smtClean="0"/>
              <a:t>MN </a:t>
            </a:r>
            <a:r>
              <a:rPr lang="en-US" dirty="0" smtClean="0"/>
              <a:t>gets a security association (SA) with the local </a:t>
            </a:r>
            <a:r>
              <a:rPr lang="en-US" dirty="0" smtClean="0"/>
              <a:t>MGW </a:t>
            </a:r>
            <a:r>
              <a:rPr lang="en-US" dirty="0" smtClean="0"/>
              <a:t>in the originating network (</a:t>
            </a:r>
            <a:r>
              <a:rPr lang="en-US" dirty="0" smtClean="0"/>
              <a:t>SMGW)</a:t>
            </a:r>
            <a:endParaRPr lang="en-US" dirty="0" smtClean="0"/>
          </a:p>
          <a:p>
            <a:r>
              <a:rPr lang="en-US" dirty="0" smtClean="0"/>
              <a:t>When MN decides to handover to a target network, the </a:t>
            </a:r>
            <a:r>
              <a:rPr lang="en-US" dirty="0" smtClean="0"/>
              <a:t>SMGW </a:t>
            </a:r>
            <a:r>
              <a:rPr lang="en-US" dirty="0" smtClean="0"/>
              <a:t>uses its existing SA to tunnel preregistration traffic to target </a:t>
            </a:r>
            <a:r>
              <a:rPr lang="en-US" dirty="0" smtClean="0"/>
              <a:t>MGW </a:t>
            </a:r>
            <a:r>
              <a:rPr lang="en-US" dirty="0" smtClean="0"/>
              <a:t>(</a:t>
            </a:r>
            <a:r>
              <a:rPr lang="en-US" dirty="0" smtClean="0"/>
              <a:t>TMGW)</a:t>
            </a:r>
            <a:endParaRPr lang="en-US" dirty="0" smtClean="0"/>
          </a:p>
          <a:p>
            <a:r>
              <a:rPr lang="en-US" dirty="0" smtClean="0"/>
              <a:t>SMGW </a:t>
            </a:r>
            <a:r>
              <a:rPr lang="en-US" dirty="0" smtClean="0"/>
              <a:t>also supplies derived (MN </a:t>
            </a:r>
            <a:r>
              <a:rPr lang="en-US" dirty="0" smtClean="0">
                <a:sym typeface="Wingdings" pitchFamily="2" charset="2"/>
              </a:rPr>
              <a:t> </a:t>
            </a:r>
            <a:r>
              <a:rPr lang="en-US" dirty="0" smtClean="0">
                <a:sym typeface="Wingdings" pitchFamily="2" charset="2"/>
              </a:rPr>
              <a:t>TMGW) </a:t>
            </a:r>
            <a:r>
              <a:rPr lang="en-US" dirty="0" smtClean="0"/>
              <a:t>security association to MN and </a:t>
            </a:r>
            <a:r>
              <a:rPr lang="en-US" dirty="0" smtClean="0"/>
              <a:t>TMGW </a:t>
            </a:r>
            <a:r>
              <a:rPr lang="en-US" dirty="0" smtClean="0"/>
              <a:t>as part of preregistration</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4</a:t>
            </a:fld>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moves: using </a:t>
            </a:r>
            <a:r>
              <a:rPr lang="en-US" dirty="0" smtClean="0"/>
              <a:t>SMGW</a:t>
            </a:r>
            <a:endParaRPr lang="en-US" dirty="0"/>
          </a:p>
        </p:txBody>
      </p:sp>
      <p:sp>
        <p:nvSpPr>
          <p:cNvPr id="3" name="Content Placeholder 2"/>
          <p:cNvSpPr>
            <a:spLocks noGrp="1"/>
          </p:cNvSpPr>
          <p:nvPr>
            <p:ph idx="1"/>
          </p:nvPr>
        </p:nvSpPr>
        <p:spPr>
          <a:xfrm>
            <a:off x="179512" y="1196752"/>
            <a:ext cx="8721725" cy="5181600"/>
          </a:xfrm>
        </p:spPr>
        <p:txBody>
          <a:bodyPr/>
          <a:lstStyle/>
          <a:p>
            <a:pPr>
              <a:buNone/>
            </a:pPr>
            <a:r>
              <a:rPr lang="en-US" dirty="0" smtClean="0"/>
              <a:t>Handover preparation:</a:t>
            </a:r>
          </a:p>
          <a:p>
            <a:r>
              <a:rPr lang="en-US" dirty="0" smtClean="0"/>
              <a:t>MN decides to move</a:t>
            </a:r>
          </a:p>
          <a:p>
            <a:r>
              <a:rPr lang="en-US" dirty="0" smtClean="0"/>
              <a:t>MN acquires information about </a:t>
            </a:r>
            <a:r>
              <a:rPr lang="en-US" dirty="0" smtClean="0">
                <a:sym typeface="Wingdings" pitchFamily="2" charset="2"/>
              </a:rPr>
              <a:t>{</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endParaRPr lang="en-US" dirty="0" smtClean="0"/>
          </a:p>
          <a:p>
            <a:r>
              <a:rPr lang="en-US" dirty="0" smtClean="0"/>
              <a:t>MN signals target network to complete preparation from its current point of attachment, in “originating network”</a:t>
            </a:r>
          </a:p>
          <a:p>
            <a:pPr>
              <a:buNone/>
            </a:pPr>
            <a:endParaRPr lang="en-US" dirty="0" smtClean="0"/>
          </a:p>
          <a:p>
            <a:pPr marL="457200" indent="-457200">
              <a:buFont typeface="+mj-lt"/>
              <a:buAutoNum type="arabicPeriod"/>
            </a:pPr>
            <a:r>
              <a:rPr lang="en-US" dirty="0" smtClean="0"/>
              <a:t>(a)  MN  </a:t>
            </a:r>
            <a:r>
              <a:rPr lang="en-US" dirty="0" smtClean="0">
                <a:sym typeface="Wingdings" pitchFamily="2" charset="2"/>
              </a:rPr>
              <a:t></a:t>
            </a:r>
            <a:r>
              <a:rPr lang="en-US" dirty="0" smtClean="0"/>
              <a:t> </a:t>
            </a:r>
            <a:r>
              <a:rPr lang="en-US" dirty="0" smtClean="0"/>
              <a:t>MGW </a:t>
            </a:r>
            <a:r>
              <a:rPr lang="en-US" dirty="0" smtClean="0"/>
              <a:t>in originating network (i.e., “</a:t>
            </a:r>
            <a:r>
              <a:rPr lang="en-US" dirty="0" smtClean="0"/>
              <a:t>SMGW”).</a:t>
            </a:r>
            <a:endParaRPr lang="en-US" dirty="0" smtClean="0"/>
          </a:p>
          <a:p>
            <a:pPr marL="457200" indent="-457200">
              <a:buFont typeface="+mj-lt"/>
              <a:buAutoNum type="arabicPeriod"/>
            </a:pPr>
            <a:r>
              <a:rPr lang="en-US" dirty="0" smtClean="0"/>
              <a:t>(b)  </a:t>
            </a:r>
            <a:r>
              <a:rPr lang="en-US" dirty="0" smtClean="0"/>
              <a:t>SMGW </a:t>
            </a:r>
            <a:r>
              <a:rPr lang="en-US" dirty="0" smtClean="0">
                <a:sym typeface="Wingdings" pitchFamily="2" charset="2"/>
              </a:rPr>
              <a:t></a:t>
            </a:r>
            <a:r>
              <a:rPr lang="en-US" dirty="0" smtClean="0">
                <a:sym typeface="Wingdings" pitchFamily="2" charset="2"/>
              </a:rPr>
              <a:t>TMGW</a:t>
            </a:r>
            <a:r>
              <a:rPr lang="en-US" dirty="0" smtClean="0"/>
              <a:t>  </a:t>
            </a:r>
            <a:r>
              <a:rPr lang="en-US" dirty="0" smtClean="0"/>
              <a:t>in network of a roaming partner</a:t>
            </a:r>
          </a:p>
          <a:p>
            <a:pPr marL="457200" indent="-457200">
              <a:buNone/>
            </a:pPr>
            <a:r>
              <a:rPr lang="en-US" dirty="0" smtClean="0"/>
              <a:t>Overall,  MN </a:t>
            </a:r>
            <a:r>
              <a:rPr lang="en-US" dirty="0" smtClean="0">
                <a:sym typeface="Wingdings" pitchFamily="2" charset="2"/>
              </a:rPr>
              <a:t> </a:t>
            </a:r>
            <a:r>
              <a:rPr lang="en-US" dirty="0" smtClean="0">
                <a:sym typeface="Wingdings" pitchFamily="2" charset="2"/>
              </a:rPr>
              <a:t>SMGW </a:t>
            </a:r>
            <a:r>
              <a:rPr lang="en-US" dirty="0" smtClean="0">
                <a:sym typeface="Wingdings" pitchFamily="2" charset="2"/>
              </a:rPr>
              <a:t> </a:t>
            </a:r>
            <a:r>
              <a:rPr lang="en-US" dirty="0" smtClean="0">
                <a:sym typeface="Wingdings" pitchFamily="2" charset="2"/>
              </a:rPr>
              <a:t>TMGW</a:t>
            </a:r>
            <a:r>
              <a:rPr lang="en-US" dirty="0" smtClean="0"/>
              <a:t>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None/>
            </a:pP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a:t>
            </a:r>
            <a:r>
              <a:rPr lang="en-US" dirty="0" smtClean="0">
                <a:sym typeface="Wingdings" pitchFamily="2" charset="2"/>
              </a:rPr>
              <a:t> </a:t>
            </a:r>
            <a:r>
              <a:rPr lang="en-US" dirty="0" smtClean="0">
                <a:sym typeface="Wingdings" pitchFamily="2" charset="2"/>
              </a:rPr>
              <a:t>MGW: </a:t>
            </a:r>
            <a:r>
              <a:rPr lang="en-US" dirty="0" smtClean="0">
                <a:sym typeface="Wingdings" pitchFamily="2" charset="2"/>
              </a:rPr>
              <a:t>d</a:t>
            </a:r>
            <a:r>
              <a:rPr lang="en-US" dirty="0" smtClean="0"/>
              <a:t>erived keys </a:t>
            </a:r>
            <a:r>
              <a:rPr lang="en-US" dirty="0" smtClean="0">
                <a:sym typeface="Wingdings" pitchFamily="2" charset="2"/>
              </a:rPr>
              <a:t>notation</a:t>
            </a:r>
            <a:endParaRPr lang="en-US" dirty="0"/>
          </a:p>
        </p:txBody>
      </p:sp>
      <p:sp>
        <p:nvSpPr>
          <p:cNvPr id="7" name="Content Placeholder 6"/>
          <p:cNvSpPr>
            <a:spLocks noGrp="1"/>
          </p:cNvSpPr>
          <p:nvPr>
            <p:ph idx="1"/>
          </p:nvPr>
        </p:nvSpPr>
        <p:spPr/>
        <p:txBody>
          <a:bodyPr/>
          <a:lstStyle/>
          <a:p>
            <a:endParaRPr lang="en-US" dirty="0"/>
          </a:p>
        </p:txBody>
      </p:sp>
      <p:sp>
        <p:nvSpPr>
          <p:cNvPr id="3" name="Footer Placeholder 2"/>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a:prstGeom prst="rect">
            <a:avLst/>
          </a:prstGeom>
        </p:spPr>
        <p:txBody>
          <a:bodyPr/>
          <a:lstStyle/>
          <a:p>
            <a:pPr>
              <a:defRPr/>
            </a:pPr>
            <a:fld id="{41423359-A2F0-4168-8FBC-206EBC71024D}" type="slidenum">
              <a:rPr lang="en-US" smtClean="0"/>
              <a:pPr>
                <a:defRPr/>
              </a:pPr>
              <a:t>6</a:t>
            </a:fld>
            <a:endParaRPr lang="en-US" dirty="0"/>
          </a:p>
        </p:txBody>
      </p:sp>
      <p:graphicFrame>
        <p:nvGraphicFramePr>
          <p:cNvPr id="6" name="Table 5"/>
          <p:cNvGraphicFramePr>
            <a:graphicFrameLocks noGrp="1"/>
          </p:cNvGraphicFramePr>
          <p:nvPr/>
        </p:nvGraphicFramePr>
        <p:xfrm>
          <a:off x="467544" y="1828800"/>
          <a:ext cx="8064896" cy="4019342"/>
        </p:xfrm>
        <a:graphic>
          <a:graphicData uri="http://schemas.openxmlformats.org/drawingml/2006/table">
            <a:tbl>
              <a:tblPr/>
              <a:tblGrid>
                <a:gridCol w="2086874"/>
                <a:gridCol w="5978022"/>
              </a:tblGrid>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400" baseline="-25000" dirty="0" err="1" smtClean="0">
                          <a:latin typeface="Calibri"/>
                          <a:ea typeface="Calibri"/>
                          <a:cs typeface="Times New Roman"/>
                        </a:rPr>
                        <a:t>hmgw</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smtClean="0">
                          <a:latin typeface="Calibri"/>
                          <a:ea typeface="Calibri"/>
                          <a:cs typeface="Times New Roman"/>
                        </a:rPr>
                        <a:t>HMGW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400" baseline="-25000" dirty="0" err="1" smtClean="0">
                          <a:latin typeface="Calibri"/>
                          <a:ea typeface="Calibri"/>
                          <a:cs typeface="Times New Roman"/>
                        </a:rPr>
                        <a:t>smgw</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smtClean="0">
                          <a:latin typeface="Calibri"/>
                          <a:ea typeface="Calibri"/>
                          <a:cs typeface="Times New Roman"/>
                        </a:rPr>
                        <a:t>SMGW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400" baseline="-25000" dirty="0" err="1" smtClean="0">
                          <a:latin typeface="Calibri"/>
                          <a:ea typeface="Calibri"/>
                          <a:cs typeface="Times New Roman"/>
                        </a:rPr>
                        <a:t>tmgw</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MN and </a:t>
                      </a:r>
                      <a:r>
                        <a:rPr lang="en-US" sz="1800" dirty="0" smtClean="0">
                          <a:latin typeface="Calibri"/>
                          <a:ea typeface="Calibri"/>
                          <a:cs typeface="Times New Roman"/>
                        </a:rPr>
                        <a:t>TMGW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400" baseline="-25000" dirty="0" err="1" smtClean="0">
                          <a:latin typeface="Calibri"/>
                          <a:ea typeface="Calibri"/>
                          <a:cs typeface="Times New Roman"/>
                        </a:rPr>
                        <a:t>hsmgw</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smtClean="0">
                          <a:latin typeface="Calibri"/>
                          <a:ea typeface="Calibri"/>
                          <a:cs typeface="Times New Roman"/>
                        </a:rPr>
                        <a:t>HMGW </a:t>
                      </a:r>
                      <a:r>
                        <a:rPr lang="en-US" sz="1800" dirty="0">
                          <a:latin typeface="Calibri"/>
                          <a:ea typeface="Calibri"/>
                          <a:cs typeface="Times New Roman"/>
                        </a:rPr>
                        <a:t>and </a:t>
                      </a:r>
                      <a:r>
                        <a:rPr lang="en-US" sz="1800" dirty="0" smtClean="0">
                          <a:latin typeface="Calibri"/>
                          <a:ea typeface="Calibri"/>
                          <a:cs typeface="Times New Roman"/>
                        </a:rPr>
                        <a:t>SMGW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000" baseline="-25000" dirty="0" err="1" smtClean="0">
                          <a:latin typeface="Calibri"/>
                          <a:ea typeface="Calibri"/>
                          <a:cs typeface="Times New Roman"/>
                        </a:rPr>
                        <a:t>htmgw</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smtClean="0">
                          <a:latin typeface="Calibri"/>
                          <a:ea typeface="Calibri"/>
                          <a:cs typeface="Times New Roman"/>
                        </a:rPr>
                        <a:t>HMGW </a:t>
                      </a:r>
                      <a:r>
                        <a:rPr lang="en-US" sz="1800" dirty="0">
                          <a:latin typeface="Calibri"/>
                          <a:ea typeface="Calibri"/>
                          <a:cs typeface="Times New Roman"/>
                        </a:rPr>
                        <a:t>and </a:t>
                      </a:r>
                      <a:r>
                        <a:rPr lang="en-US" sz="1800" dirty="0" smtClean="0">
                          <a:latin typeface="Calibri"/>
                          <a:ea typeface="Calibri"/>
                          <a:cs typeface="Times New Roman"/>
                        </a:rPr>
                        <a:t>TMGW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K</a:t>
                      </a:r>
                      <a:r>
                        <a:rPr lang="en-US" sz="2400" baseline="-25000" dirty="0" err="1" smtClean="0">
                          <a:latin typeface="Calibri"/>
                          <a:ea typeface="Calibri"/>
                          <a:cs typeface="Times New Roman"/>
                        </a:rPr>
                        <a:t>stmgw</a:t>
                      </a:r>
                      <a:r>
                        <a:rPr lang="en-US" sz="2000" baseline="-25000" dirty="0" smtClean="0">
                          <a:latin typeface="Calibri"/>
                          <a:ea typeface="Calibri"/>
                          <a:cs typeface="Times New Roman"/>
                        </a:rPr>
                        <a:t> </a:t>
                      </a:r>
                      <a:r>
                        <a:rPr lang="en-US" sz="1800" dirty="0" smtClean="0">
                          <a:latin typeface="Calibri"/>
                          <a:ea typeface="Calibri"/>
                          <a:cs typeface="Times New Roman"/>
                        </a:rPr>
                        <a:t>   </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a:latin typeface="Calibri"/>
                          <a:ea typeface="Calibri"/>
                          <a:cs typeface="Times New Roman"/>
                        </a:rPr>
                        <a:t>key between </a:t>
                      </a:r>
                      <a:r>
                        <a:rPr lang="en-US" sz="1800" dirty="0" smtClean="0">
                          <a:latin typeface="Calibri"/>
                          <a:ea typeface="Calibri"/>
                          <a:cs typeface="Times New Roman"/>
                        </a:rPr>
                        <a:t>SMGW </a:t>
                      </a:r>
                      <a:r>
                        <a:rPr lang="en-US" sz="1800" dirty="0">
                          <a:latin typeface="Calibri"/>
                          <a:ea typeface="Calibri"/>
                          <a:cs typeface="Times New Roman"/>
                        </a:rPr>
                        <a:t>and </a:t>
                      </a:r>
                      <a:r>
                        <a:rPr lang="en-US" sz="1800" dirty="0" smtClean="0">
                          <a:latin typeface="Calibri"/>
                          <a:ea typeface="Calibri"/>
                          <a:cs typeface="Times New Roman"/>
                        </a:rPr>
                        <a:t>TMGW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err="1" smtClean="0">
                          <a:latin typeface="Calibri"/>
                          <a:ea typeface="Calibri"/>
                          <a:cs typeface="Times New Roman"/>
                        </a:rPr>
                        <a:t>PNG</a:t>
                      </a:r>
                      <a:r>
                        <a:rPr lang="en-US" sz="2400" baseline="-25000" dirty="0" err="1" smtClean="0">
                          <a:latin typeface="Calibri"/>
                          <a:ea typeface="Calibri"/>
                          <a:cs typeface="Times New Roman"/>
                        </a:rPr>
                        <a:t>smgw</a:t>
                      </a:r>
                      <a:endParaRPr lang="en-US" sz="1800" baseline="-25000" dirty="0" smtClean="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latin typeface="Calibri"/>
                          <a:ea typeface="Calibri"/>
                          <a:cs typeface="Times New Roman"/>
                        </a:rPr>
                        <a:t>pseudo-random number generator between MN and SMGW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PNG</a:t>
                      </a:r>
                      <a:r>
                        <a:rPr lang="en-US" sz="2400" baseline="-25000" dirty="0" err="1" smtClean="0">
                          <a:latin typeface="Calibri"/>
                          <a:ea typeface="Calibri"/>
                          <a:cs typeface="Times New Roman"/>
                        </a:rPr>
                        <a:t>hsmgw</a:t>
                      </a:r>
                      <a:endParaRPr lang="en-US" sz="2000" baseline="-25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smtClean="0">
                          <a:latin typeface="Calibri"/>
                          <a:ea typeface="Calibri"/>
                          <a:cs typeface="Times New Roman"/>
                        </a:rPr>
                        <a:t>pseudo-random number generator between HMGW </a:t>
                      </a:r>
                      <a:r>
                        <a:rPr lang="en-US" sz="1800" dirty="0">
                          <a:latin typeface="Calibri"/>
                          <a:ea typeface="Calibri"/>
                          <a:cs typeface="Times New Roman"/>
                        </a:rPr>
                        <a:t>and </a:t>
                      </a:r>
                      <a:r>
                        <a:rPr lang="en-US" sz="1800" dirty="0" smtClean="0">
                          <a:latin typeface="Calibri"/>
                          <a:ea typeface="Calibri"/>
                          <a:cs typeface="Times New Roman"/>
                        </a:rPr>
                        <a:t>SMGW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22">
                <a:tc>
                  <a:txBody>
                    <a:bodyPr/>
                    <a:lstStyle/>
                    <a:p>
                      <a:pPr marL="0" marR="0" algn="l">
                        <a:lnSpc>
                          <a:spcPct val="115000"/>
                        </a:lnSpc>
                        <a:spcBef>
                          <a:spcPts val="0"/>
                        </a:spcBef>
                        <a:spcAft>
                          <a:spcPts val="0"/>
                        </a:spcAft>
                      </a:pPr>
                      <a:r>
                        <a:rPr lang="en-US" sz="1800" dirty="0" err="1" smtClean="0">
                          <a:latin typeface="Calibri"/>
                          <a:ea typeface="Calibri"/>
                          <a:cs typeface="Times New Roman"/>
                        </a:rPr>
                        <a:t>PNG</a:t>
                      </a:r>
                      <a:r>
                        <a:rPr lang="en-US" sz="2400" baseline="-25000" dirty="0" err="1" smtClean="0">
                          <a:latin typeface="Calibri"/>
                          <a:ea typeface="Calibri"/>
                          <a:cs typeface="Times New Roman"/>
                        </a:rPr>
                        <a:t>stmgw</a:t>
                      </a:r>
                      <a:endParaRPr lang="en-US" sz="2400" baseline="-25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800" dirty="0" smtClean="0">
                          <a:latin typeface="Calibri"/>
                          <a:ea typeface="Calibri"/>
                          <a:cs typeface="Times New Roman"/>
                        </a:rPr>
                        <a:t>pseudo-random number generator between SMGW </a:t>
                      </a:r>
                      <a:r>
                        <a:rPr lang="en-US" sz="1800" dirty="0">
                          <a:latin typeface="Calibri"/>
                          <a:ea typeface="Calibri"/>
                          <a:cs typeface="Times New Roman"/>
                        </a:rPr>
                        <a:t>and </a:t>
                      </a:r>
                      <a:r>
                        <a:rPr lang="en-US" sz="1800" dirty="0" smtClean="0">
                          <a:latin typeface="Calibri"/>
                          <a:ea typeface="Calibri"/>
                          <a:cs typeface="Times New Roman"/>
                        </a:rPr>
                        <a:t>TMGW</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a:t>
            </a:r>
            <a:r>
              <a:rPr lang="en-US" dirty="0" smtClean="0"/>
              <a:t>SMGW </a:t>
            </a:r>
            <a:r>
              <a:rPr lang="en-US" dirty="0" smtClean="0"/>
              <a:t>enables</a:t>
            </a:r>
            <a:br>
              <a:rPr lang="en-US" dirty="0" smtClean="0"/>
            </a:br>
            <a:r>
              <a:rPr lang="en-US" dirty="0" smtClean="0"/>
              <a:t>MN </a:t>
            </a:r>
            <a:r>
              <a:rPr lang="en-US" dirty="0" smtClean="0">
                <a:sym typeface="Wingdings" pitchFamily="2" charset="2"/>
              </a:rPr>
              <a:t> </a:t>
            </a:r>
            <a:r>
              <a:rPr lang="en-US" dirty="0" smtClean="0"/>
              <a:t>TMGW </a:t>
            </a:r>
            <a:r>
              <a:rPr lang="en-US" dirty="0" smtClean="0"/>
              <a:t>security</a:t>
            </a:r>
            <a:endParaRPr lang="en-US" dirty="0"/>
          </a:p>
        </p:txBody>
      </p:sp>
      <p:sp>
        <p:nvSpPr>
          <p:cNvPr id="3" name="Content Placeholder 2"/>
          <p:cNvSpPr>
            <a:spLocks noGrp="1"/>
          </p:cNvSpPr>
          <p:nvPr>
            <p:ph idx="1"/>
          </p:nvPr>
        </p:nvSpPr>
        <p:spPr>
          <a:xfrm>
            <a:off x="0" y="1143000"/>
            <a:ext cx="9144000" cy="5181600"/>
          </a:xfrm>
        </p:spPr>
        <p:txBody>
          <a:bodyPr/>
          <a:lstStyle/>
          <a:p>
            <a:pPr>
              <a:lnSpc>
                <a:spcPct val="100000"/>
              </a:lnSpc>
            </a:pPr>
            <a:r>
              <a:rPr lang="en-US" dirty="0" smtClean="0"/>
              <a:t>SMGW </a:t>
            </a:r>
            <a:r>
              <a:rPr lang="en-US" dirty="0" smtClean="0"/>
              <a:t>provides the MN and </a:t>
            </a:r>
            <a:r>
              <a:rPr lang="en-US" dirty="0" smtClean="0"/>
              <a:t>TMGW </a:t>
            </a:r>
            <a:r>
              <a:rPr lang="en-US" dirty="0" smtClean="0"/>
              <a:t>with security credentials, </a:t>
            </a:r>
            <a:r>
              <a:rPr lang="en-US" dirty="0" smtClean="0"/>
              <a:t/>
            </a:r>
            <a:br>
              <a:rPr lang="en-US" dirty="0" smtClean="0"/>
            </a:br>
            <a:r>
              <a:rPr lang="en-US" dirty="0" err="1" smtClean="0"/>
              <a:t>mgwsibly</a:t>
            </a:r>
            <a:r>
              <a:rPr lang="en-US" dirty="0" smtClean="0"/>
              <a:t> </a:t>
            </a:r>
            <a:r>
              <a:rPr lang="en-US" dirty="0" smtClean="0"/>
              <a:t>along with RAT type, etc.</a:t>
            </a:r>
          </a:p>
          <a:p>
            <a:pPr>
              <a:lnSpc>
                <a:spcPct val="100000"/>
              </a:lnSpc>
            </a:pPr>
            <a:r>
              <a:rPr lang="en-US" dirty="0" smtClean="0"/>
              <a:t>If </a:t>
            </a:r>
            <a:r>
              <a:rPr lang="en-US" dirty="0" smtClean="0"/>
              <a:t>SMGW </a:t>
            </a:r>
            <a:r>
              <a:rPr lang="en-US" dirty="0" smtClean="0"/>
              <a:t>does not know </a:t>
            </a:r>
            <a:r>
              <a:rPr lang="en-US" dirty="0" err="1" smtClean="0"/>
              <a:t>PNG</a:t>
            </a:r>
            <a:r>
              <a:rPr lang="en-US" sz="3200" baseline="-25000" dirty="0" err="1" smtClean="0"/>
              <a:t>stmgw</a:t>
            </a:r>
            <a:r>
              <a:rPr lang="en-US" dirty="0" smtClean="0"/>
              <a:t>,  SMGW </a:t>
            </a:r>
            <a:r>
              <a:rPr lang="en-US" dirty="0" smtClean="0"/>
              <a:t>can establish it by </a:t>
            </a:r>
            <a:r>
              <a:rPr lang="en-US" dirty="0" smtClean="0"/>
              <a:t/>
            </a:r>
            <a:br>
              <a:rPr lang="en-US" dirty="0" smtClean="0"/>
            </a:br>
            <a:r>
              <a:rPr lang="en-US" dirty="0" smtClean="0"/>
              <a:t>running </a:t>
            </a:r>
            <a:r>
              <a:rPr lang="en-US" dirty="0" smtClean="0"/>
              <a:t>IKE with </a:t>
            </a:r>
            <a:r>
              <a:rPr lang="en-US" dirty="0" smtClean="0"/>
              <a:t>TMGW</a:t>
            </a:r>
            <a:endParaRPr lang="en-US" dirty="0" smtClean="0"/>
          </a:p>
          <a:p>
            <a:pPr>
              <a:lnSpc>
                <a:spcPct val="150000"/>
              </a:lnSpc>
            </a:pPr>
            <a:r>
              <a:rPr lang="en-US" dirty="0" smtClean="0"/>
              <a:t>SMGW </a:t>
            </a:r>
            <a:r>
              <a:rPr lang="en-US" dirty="0" smtClean="0"/>
              <a:t>sends </a:t>
            </a:r>
            <a:r>
              <a:rPr lang="en-US" dirty="0" err="1" smtClean="0"/>
              <a:t>K</a:t>
            </a:r>
            <a:r>
              <a:rPr lang="en-US" sz="3200" baseline="-25000" dirty="0" err="1" smtClean="0"/>
              <a:t>tmgw</a:t>
            </a:r>
            <a:r>
              <a:rPr lang="en-US" dirty="0" smtClean="0"/>
              <a:t>  </a:t>
            </a:r>
            <a:r>
              <a:rPr lang="en-US" dirty="0" smtClean="0">
                <a:sym typeface="Wingdings" pitchFamily="2" charset="2"/>
              </a:rPr>
              <a:t></a:t>
            </a:r>
            <a:r>
              <a:rPr lang="en-US" dirty="0" smtClean="0"/>
              <a:t>  </a:t>
            </a:r>
            <a:r>
              <a:rPr lang="en-US" dirty="0" smtClean="0"/>
              <a:t>TMGW</a:t>
            </a:r>
            <a:endParaRPr lang="en-US" dirty="0" smtClean="0"/>
          </a:p>
          <a:p>
            <a:pPr lvl="1">
              <a:lnSpc>
                <a:spcPct val="150000"/>
              </a:lnSpc>
              <a:buFont typeface="Wingdings" pitchFamily="2" charset="2"/>
              <a:buChar char="Ø"/>
            </a:pPr>
            <a:r>
              <a:rPr lang="en-US" dirty="0" smtClean="0"/>
              <a:t> </a:t>
            </a:r>
            <a:r>
              <a:rPr lang="en-US" b="0" dirty="0" smtClean="0"/>
              <a:t>payload = </a:t>
            </a:r>
            <a:r>
              <a:rPr lang="en-US" b="0" dirty="0" err="1" smtClean="0"/>
              <a:t>MNaddr</a:t>
            </a:r>
            <a:r>
              <a:rPr lang="en-US" b="0" dirty="0" smtClean="0"/>
              <a:t>, nonce</a:t>
            </a:r>
            <a:r>
              <a:rPr lang="en-US" b="0" dirty="0" smtClean="0"/>
              <a:t>, {</a:t>
            </a:r>
            <a:r>
              <a:rPr lang="en-US" b="0" dirty="0" err="1" smtClean="0"/>
              <a:t>K</a:t>
            </a:r>
            <a:r>
              <a:rPr lang="en-US" sz="2800" b="0" baseline="-25000" dirty="0" err="1" smtClean="0"/>
              <a:t>tmgw</a:t>
            </a:r>
            <a:r>
              <a:rPr lang="en-US" b="0" dirty="0" smtClean="0"/>
              <a:t>  </a:t>
            </a:r>
            <a:r>
              <a:rPr lang="en-US" b="0" dirty="0" smtClean="0"/>
              <a:t>⊕  </a:t>
            </a:r>
            <a:r>
              <a:rPr lang="en-US" b="0" dirty="0" err="1" smtClean="0"/>
              <a:t>PNG</a:t>
            </a:r>
            <a:r>
              <a:rPr lang="en-US" sz="2800" b="0" baseline="-25000" dirty="0" err="1" smtClean="0"/>
              <a:t>stmgw</a:t>
            </a:r>
            <a:r>
              <a:rPr lang="en-US" b="0" dirty="0" smtClean="0"/>
              <a:t> </a:t>
            </a:r>
            <a:r>
              <a:rPr lang="en-US" b="0" dirty="0" smtClean="0"/>
              <a:t>(</a:t>
            </a:r>
            <a:r>
              <a:rPr lang="en-US" b="0" dirty="0" err="1" smtClean="0"/>
              <a:t>MNaddr</a:t>
            </a:r>
            <a:r>
              <a:rPr lang="en-US" b="0" dirty="0" smtClean="0"/>
              <a:t>, nonce)}</a:t>
            </a:r>
          </a:p>
          <a:p>
            <a:pPr>
              <a:lnSpc>
                <a:spcPct val="150000"/>
              </a:lnSpc>
            </a:pPr>
            <a:r>
              <a:rPr lang="en-US" dirty="0" smtClean="0"/>
              <a:t>SMGW </a:t>
            </a:r>
            <a:r>
              <a:rPr lang="en-US" dirty="0" smtClean="0"/>
              <a:t>sends </a:t>
            </a:r>
            <a:r>
              <a:rPr lang="en-US" dirty="0" err="1" smtClean="0"/>
              <a:t>K</a:t>
            </a:r>
            <a:r>
              <a:rPr lang="en-US" sz="3200" baseline="-25000" dirty="0" err="1" smtClean="0"/>
              <a:t>tmgw</a:t>
            </a:r>
            <a:r>
              <a:rPr lang="en-US" dirty="0" smtClean="0"/>
              <a:t>  </a:t>
            </a:r>
            <a:r>
              <a:rPr lang="en-US" dirty="0" smtClean="0">
                <a:sym typeface="Wingdings" pitchFamily="2" charset="2"/>
              </a:rPr>
              <a:t> </a:t>
            </a:r>
            <a:r>
              <a:rPr lang="en-US" dirty="0" smtClean="0"/>
              <a:t> MN</a:t>
            </a:r>
          </a:p>
          <a:p>
            <a:pPr lvl="1">
              <a:lnSpc>
                <a:spcPct val="150000"/>
              </a:lnSpc>
              <a:buFont typeface="Wingdings" pitchFamily="2" charset="2"/>
              <a:buChar char="Ø"/>
            </a:pPr>
            <a:r>
              <a:rPr lang="en-US" dirty="0" smtClean="0"/>
              <a:t> </a:t>
            </a:r>
            <a:r>
              <a:rPr lang="en-US" b="0" dirty="0" smtClean="0"/>
              <a:t>payload = </a:t>
            </a:r>
            <a:r>
              <a:rPr lang="en-US" b="0" dirty="0" smtClean="0"/>
              <a:t>TMGW, </a:t>
            </a:r>
            <a:r>
              <a:rPr lang="en-US" b="0" dirty="0" smtClean="0"/>
              <a:t>nonce, {</a:t>
            </a:r>
            <a:r>
              <a:rPr lang="en-US" b="0" dirty="0" err="1" smtClean="0"/>
              <a:t>K</a:t>
            </a:r>
            <a:r>
              <a:rPr lang="en-US" sz="2800" b="0" baseline="-25000" dirty="0" err="1" smtClean="0"/>
              <a:t>tmgw</a:t>
            </a:r>
            <a:r>
              <a:rPr lang="en-US" b="0" dirty="0" smtClean="0"/>
              <a:t> </a:t>
            </a:r>
            <a:r>
              <a:rPr lang="en-US" b="0" dirty="0" smtClean="0"/>
              <a:t>⊕  </a:t>
            </a:r>
            <a:r>
              <a:rPr lang="en-US" b="0" dirty="0" err="1" smtClean="0"/>
              <a:t>PNG</a:t>
            </a:r>
            <a:r>
              <a:rPr lang="en-US" sz="2800" b="0" baseline="-25000" dirty="0" err="1" smtClean="0"/>
              <a:t>smgw</a:t>
            </a:r>
            <a:r>
              <a:rPr lang="en-US" b="0" dirty="0" smtClean="0"/>
              <a:t> </a:t>
            </a:r>
            <a:r>
              <a:rPr lang="en-US" b="0" dirty="0" smtClean="0"/>
              <a:t>(</a:t>
            </a:r>
            <a:r>
              <a:rPr lang="en-US" b="0" dirty="0" smtClean="0"/>
              <a:t>TMGW, </a:t>
            </a:r>
            <a:r>
              <a:rPr lang="en-US" b="0" dirty="0" smtClean="0"/>
              <a:t>nonce)}</a:t>
            </a:r>
          </a:p>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6" name="Slide Number Placeholder 5"/>
          <p:cNvSpPr>
            <a:spLocks noGrp="1"/>
          </p:cNvSpPr>
          <p:nvPr>
            <p:ph type="sldNum" sz="quarter" idx="11"/>
          </p:nvPr>
        </p:nvSpPr>
        <p:spPr>
          <a:prstGeom prst="rect">
            <a:avLst/>
          </a:prstGeom>
        </p:spPr>
        <p:txBody>
          <a:bodyPr/>
          <a:lstStyle/>
          <a:p>
            <a:pPr>
              <a:defRPr/>
            </a:pPr>
            <a:fld id="{90F87CF4-D132-4119-874F-D4A533DB5A31}" type="slidenum">
              <a:rPr lang="en-US" smtClean="0"/>
              <a:pPr>
                <a:defRPr/>
              </a:pPr>
              <a:t>7</a:t>
            </a:fld>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N </a:t>
            </a:r>
            <a:r>
              <a:rPr lang="en-US" sz="3200" dirty="0" smtClean="0"/>
              <a:t>(</a:t>
            </a:r>
            <a:r>
              <a:rPr lang="en-US" sz="3200" dirty="0" err="1" smtClean="0"/>
              <a:t>s</a:t>
            </a:r>
            <a:r>
              <a:rPr lang="en-US" sz="2800" dirty="0" err="1" smtClean="0"/>
              <a:t>rho</a:t>
            </a:r>
            <a:r>
              <a:rPr lang="en-US" sz="2800" dirty="0" smtClean="0"/>
              <a:t>-secure-key-distribution</a:t>
            </a:r>
            <a:r>
              <a:rPr lang="en-US" sz="2800" dirty="0" smtClean="0"/>
              <a:t>)</a:t>
            </a:r>
            <a:endParaRPr lang="en-US" dirty="0"/>
          </a:p>
        </p:txBody>
      </p:sp>
      <p:sp>
        <p:nvSpPr>
          <p:cNvPr id="3" name="Slide Number Placeholder 2"/>
          <p:cNvSpPr>
            <a:spLocks noGrp="1"/>
          </p:cNvSpPr>
          <p:nvPr>
            <p:ph type="sldNum" sz="quarter" idx="11"/>
          </p:nvPr>
        </p:nvSpPr>
        <p:spPr>
          <a:xfrm>
            <a:off x="251520" y="6237312"/>
            <a:ext cx="285800" cy="381000"/>
          </a:xfrm>
        </p:spPr>
        <p:txBody>
          <a:bodyPr/>
          <a:lstStyle/>
          <a:p>
            <a:fld id="{2BF204C4-CC5D-4CE6-AB69-C30A8BFFB1BB}" type="slidenum">
              <a:rPr lang="en-US" altLang="ja-JP" smtClean="0">
                <a:solidFill>
                  <a:srgbClr val="000000"/>
                </a:solidFill>
              </a:rPr>
              <a:pPr/>
              <a:t>8</a:t>
            </a:fld>
            <a:endParaRPr lang="en-US" altLang="ja-JP">
              <a:solidFill>
                <a:srgbClr val="000000"/>
              </a:solidFill>
            </a:endParaRPr>
          </a:p>
        </p:txBody>
      </p:sp>
      <p:graphicFrame>
        <p:nvGraphicFramePr>
          <p:cNvPr id="33794" name="Object 2"/>
          <p:cNvGraphicFramePr>
            <a:graphicFrameLocks noChangeAspect="1"/>
          </p:cNvGraphicFramePr>
          <p:nvPr/>
        </p:nvGraphicFramePr>
        <p:xfrm>
          <a:off x="539552" y="980728"/>
          <a:ext cx="8151813" cy="5472112"/>
        </p:xfrm>
        <a:graphic>
          <a:graphicData uri="http://schemas.openxmlformats.org/presentationml/2006/ole">
            <p:oleObj spid="_x0000_s33794" r:id="rId3" imgW="8591696" imgH="5763759" progId="">
              <p:embed/>
            </p:oleObj>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TLV for </a:t>
            </a:r>
            <a:r>
              <a:rPr lang="en-US" dirty="0" err="1" smtClean="0"/>
              <a:t>MIH_LL_Transfer.request</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 Let </a:t>
            </a:r>
            <a:r>
              <a:rPr lang="en-US" dirty="0" err="1" smtClean="0"/>
              <a:t>K</a:t>
            </a:r>
            <a:r>
              <a:rPr lang="en-US" sz="2800" baseline="-25000" dirty="0" err="1" smtClean="0"/>
              <a:t>smgw</a:t>
            </a:r>
            <a:r>
              <a:rPr lang="en-US" dirty="0" smtClean="0"/>
              <a:t> </a:t>
            </a:r>
            <a:r>
              <a:rPr lang="en-US" dirty="0" smtClean="0"/>
              <a:t>define security association </a:t>
            </a:r>
            <a:r>
              <a:rPr lang="en-US" dirty="0" smtClean="0"/>
              <a:t>SMGW </a:t>
            </a:r>
            <a:r>
              <a:rPr lang="en-US" dirty="0" smtClean="0">
                <a:sym typeface="Wingdings" pitchFamily="2" charset="2"/>
              </a:rPr>
              <a:t> </a:t>
            </a:r>
            <a:r>
              <a:rPr lang="en-US" dirty="0" smtClean="0"/>
              <a:t>MN */</a:t>
            </a:r>
          </a:p>
          <a:p>
            <a:endParaRPr lang="en-US" dirty="0" smtClean="0"/>
          </a:p>
          <a:p>
            <a:pPr lvl="1">
              <a:buFont typeface="Wingdings" pitchFamily="2" charset="2"/>
              <a:buChar char="q"/>
            </a:pPr>
            <a:r>
              <a:rPr lang="en-US" dirty="0" smtClean="0"/>
              <a:t> TLV: </a:t>
            </a:r>
            <a:r>
              <a:rPr lang="en-US" dirty="0" smtClean="0"/>
              <a:t>MN-</a:t>
            </a:r>
            <a:r>
              <a:rPr lang="en-US" dirty="0" err="1" smtClean="0"/>
              <a:t>TMGW_setup.request</a:t>
            </a:r>
            <a:r>
              <a:rPr lang="en-US" dirty="0" smtClean="0"/>
              <a:t> </a:t>
            </a:r>
            <a:r>
              <a:rPr lang="en-US" dirty="0" smtClean="0"/>
              <a:t>to </a:t>
            </a:r>
            <a:r>
              <a:rPr lang="en-US" dirty="0" smtClean="0"/>
              <a:t>SMGW</a:t>
            </a:r>
            <a:endParaRPr lang="en-US" dirty="0" smtClean="0"/>
          </a:p>
          <a:p>
            <a:pPr lvl="2">
              <a:buFont typeface="Wingdings" pitchFamily="2" charset="2"/>
              <a:buChar char="v"/>
            </a:pPr>
            <a:r>
              <a:rPr lang="en-US" dirty="0" smtClean="0"/>
              <a:t>	</a:t>
            </a:r>
            <a:r>
              <a:rPr lang="en-US" dirty="0" err="1" smtClean="0"/>
              <a:t>preferred.RATs</a:t>
            </a:r>
            <a:endParaRPr lang="en-US" dirty="0" smtClean="0"/>
          </a:p>
          <a:p>
            <a:pPr lvl="2">
              <a:buFont typeface="Wingdings" pitchFamily="2" charset="2"/>
              <a:buChar char="v"/>
            </a:pPr>
            <a:r>
              <a:rPr lang="en-US" dirty="0" smtClean="0"/>
              <a:t>	nonce</a:t>
            </a: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dirty="0">
              <a:solidFill>
                <a:srgbClr val="000000"/>
              </a:solidFill>
            </a:endParaRPr>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1329</TotalTime>
  <Words>710</Words>
  <Application>Microsoft Office PowerPoint</Application>
  <PresentationFormat>On-screen Show (4:3)</PresentationFormat>
  <Paragraphs>135</Paragraphs>
  <Slides>16</Slides>
  <Notes>3</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16</vt:i4>
      </vt:variant>
    </vt:vector>
  </HeadingPairs>
  <TitlesOfParts>
    <vt:vector size="17" baseType="lpstr">
      <vt:lpstr>blank presentation</vt:lpstr>
      <vt:lpstr>Slide 1</vt:lpstr>
      <vt:lpstr>Slide 2</vt:lpstr>
      <vt:lpstr>MGW-oriented handover optimization  supported by roaming agreement</vt:lpstr>
      <vt:lpstr>MN  MGW security</vt:lpstr>
      <vt:lpstr>MN moves: using SMGW</vt:lpstr>
      <vt:lpstr>MN  MGW: derived keys notation</vt:lpstr>
      <vt:lpstr>Handover: SMGW enables MN  TMGW security</vt:lpstr>
      <vt:lpstr>Annex N (srho-secure-key-distribution)</vt:lpstr>
      <vt:lpstr>TLV for MIH_LL_Transfer.request </vt:lpstr>
      <vt:lpstr>TLV for MIH_N2N_LL_Transfer.request </vt:lpstr>
      <vt:lpstr>Unaffected signals from Annex N</vt:lpstr>
      <vt:lpstr>TLV for MIH_N2N_LL_Transfer.response </vt:lpstr>
      <vt:lpstr>TLV for MIH_LL_Transfer.response </vt:lpstr>
      <vt:lpstr>HMGW = MGW located at Home Agent</vt:lpstr>
      <vt:lpstr>Standardization requirement</vt:lpstr>
      <vt:lpstr>Operation requirements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c00904532</cp:lastModifiedBy>
  <cp:revision>76</cp:revision>
  <cp:lastPrinted>2012-05-01T00:28:57Z</cp:lastPrinted>
  <dcterms:created xsi:type="dcterms:W3CDTF">2012-04-29T17:31:25Z</dcterms:created>
  <dcterms:modified xsi:type="dcterms:W3CDTF">2012-05-15T21:44:58Z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1337113192</vt:lpwstr>
  </property>
</Properties>
</file>