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3"/>
  </p:notesMasterIdLst>
  <p:handoutMasterIdLst>
    <p:handoutMasterId r:id="rId24"/>
  </p:handoutMasterIdLst>
  <p:sldIdLst>
    <p:sldId id="284" r:id="rId2"/>
    <p:sldId id="285" r:id="rId3"/>
    <p:sldId id="298" r:id="rId4"/>
    <p:sldId id="286" r:id="rId5"/>
    <p:sldId id="287" r:id="rId6"/>
    <p:sldId id="288" r:id="rId7"/>
    <p:sldId id="289" r:id="rId8"/>
    <p:sldId id="290" r:id="rId9"/>
    <p:sldId id="296" r:id="rId10"/>
    <p:sldId id="299" r:id="rId11"/>
    <p:sldId id="297" r:id="rId12"/>
    <p:sldId id="294" r:id="rId13"/>
    <p:sldId id="300" r:id="rId14"/>
    <p:sldId id="301" r:id="rId15"/>
    <p:sldId id="302" r:id="rId16"/>
    <p:sldId id="295" r:id="rId17"/>
    <p:sldId id="271" r:id="rId18"/>
    <p:sldId id="280" r:id="rId19"/>
    <p:sldId id="277" r:id="rId20"/>
    <p:sldId id="275" r:id="rId21"/>
    <p:sldId id="276" r:id="rId22"/>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37" autoAdjust="0"/>
  </p:normalViewPr>
  <p:slideViewPr>
    <p:cSldViewPr>
      <p:cViewPr>
        <p:scale>
          <a:sx n="75" d="100"/>
          <a:sy n="75" d="100"/>
        </p:scale>
        <p:origin x="-348" y="-72"/>
      </p:cViewPr>
      <p:guideLst>
        <p:guide orient="horz" pos="2160"/>
        <p:guide pos="2880"/>
      </p:guideLst>
    </p:cSldViewPr>
  </p:slideViewPr>
  <p:outlineViewPr>
    <p:cViewPr>
      <p:scale>
        <a:sx n="33" d="100"/>
        <a:sy n="33" d="100"/>
      </p:scale>
      <p:origin x="0" y="2136"/>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7" d="100"/>
          <a:sy n="57" d="100"/>
        </p:scale>
        <p:origin x="-2220"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DCFB349-0166-40E5-9040-7655E2D9A3A5}" type="datetimeFigureOut">
              <a:rPr lang="en-US" smtClean="0"/>
              <a:pPr/>
              <a:t>5/16/2012</a:t>
            </a:fld>
            <a:endParaRPr lang="en-US" dirty="0"/>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00826B3-F9AC-4F74-8C58-9561DEB2094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pPr/>
              <a:t>2012-05-16</a:t>
            </a:fld>
            <a:endParaRPr lang="ko-KR" altLang="en-US" dirty="0"/>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pPr/>
              <a:t>‹#›</a:t>
            </a:fld>
            <a:endParaRPr lang="ko-KR" altLang="en-US"/>
          </a:p>
        </p:txBody>
      </p:sp>
    </p:spTree>
    <p:extLst>
      <p:ext uri="{BB962C8B-B14F-4D97-AF65-F5344CB8AC3E}">
        <p14:creationId xmlns=""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7E41447-859A-43C2-B183-F6107187C33D}" type="slidenum">
              <a:rPr lang="ko-KR" altLang="en-US" smtClean="0"/>
              <a:pPr/>
              <a:t>21</a:t>
            </a:fld>
            <a:endParaRPr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9"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10"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1"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A52641-6A52-49C1-8201-5434F6029F99}" type="datetime1">
              <a:rPr lang="en-US" smtClean="0"/>
              <a:pPr/>
              <a:t>5/16/2012</a:t>
            </a:fld>
            <a:endParaRPr lang="en-US"/>
          </a:p>
        </p:txBody>
      </p:sp>
    </p:spTree>
    <p:extLst>
      <p:ext uri="{BB962C8B-B14F-4D97-AF65-F5344CB8AC3E}">
        <p14:creationId xmlns=""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9"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0"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FAAF8D-B3E6-404E-8848-3BCBF22FE2CE}" type="datetime1">
              <a:rPr lang="en-US" smtClean="0"/>
              <a:pPr/>
              <a:t>5/16/2012</a:t>
            </a:fld>
            <a:endParaRPr lang="en-US"/>
          </a:p>
        </p:txBody>
      </p:sp>
      <p:sp>
        <p:nvSpPr>
          <p:cNvPr id="11" name="Title 1"/>
          <p:cNvSpPr>
            <a:spLocks noGrp="1"/>
          </p:cNvSpPr>
          <p:nvPr>
            <p:ph type="title"/>
          </p:nvPr>
        </p:nvSpPr>
        <p:spPr>
          <a:xfrm>
            <a:off x="1043608" y="228600"/>
            <a:ext cx="7200800" cy="685800"/>
          </a:xfrm>
        </p:spPr>
        <p:txBody>
          <a:bodyPr/>
          <a:lstStyle/>
          <a:p>
            <a:r>
              <a:rPr lang="en-US" smtClean="0"/>
              <a:t>Click to edit Master title style</a:t>
            </a:r>
            <a:endParaRPr lang="en-US"/>
          </a:p>
        </p:txBody>
      </p:sp>
    </p:spTree>
    <p:extLst>
      <p:ext uri="{BB962C8B-B14F-4D97-AF65-F5344CB8AC3E}">
        <p14:creationId xmlns=""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9"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0"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55DE85-9668-49F5-B1A6-3C5F6C0F5F6F}" type="datetime1">
              <a:rPr lang="en-US" smtClean="0"/>
              <a:pPr/>
              <a:t>5/16/2012</a:t>
            </a:fld>
            <a:endParaRPr lang="en-US"/>
          </a:p>
        </p:txBody>
      </p:sp>
    </p:spTree>
    <p:extLst>
      <p:ext uri="{BB962C8B-B14F-4D97-AF65-F5344CB8AC3E}">
        <p14:creationId xmlns="" xmlns:p14="http://schemas.microsoft.com/office/powerpoint/2010/main" val="32710641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4 Content">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4"/>
          <p:cNvSpPr>
            <a:spLocks noGrp="1" noChangeArrowheads="1"/>
          </p:cNvSpPr>
          <p:nvPr>
            <p:ph type="ftr" sz="quarter" idx="10"/>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12" name="Rectangle 5"/>
          <p:cNvSpPr>
            <a:spLocks noGrp="1" noChangeArrowheads="1"/>
          </p:cNvSpPr>
          <p:nvPr>
            <p:ph type="sldNum" sz="quarter" idx="11"/>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3" name="Date Placeholder 8"/>
          <p:cNvSpPr>
            <a:spLocks noGrp="1"/>
          </p:cNvSpPr>
          <p:nvPr>
            <p:ph type="dt" sz="half" idx="1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DD2D4-ECC8-4BD5-99BC-7E03C37BBC1F}" type="datetime1">
              <a:rPr lang="en-US" smtClean="0"/>
              <a:pPr/>
              <a:t>5/16/2012</a:t>
            </a:fld>
            <a:endParaRPr lang="en-US"/>
          </a:p>
        </p:txBody>
      </p:sp>
      <p:sp>
        <p:nvSpPr>
          <p:cNvPr id="14" name="Title 1"/>
          <p:cNvSpPr>
            <a:spLocks noGrp="1"/>
          </p:cNvSpPr>
          <p:nvPr>
            <p:ph type="title"/>
          </p:nvPr>
        </p:nvSpPr>
        <p:spPr>
          <a:xfrm>
            <a:off x="1043608" y="228600"/>
            <a:ext cx="7200800" cy="685800"/>
          </a:xfrm>
        </p:spPr>
        <p:txBody>
          <a:bodyPr/>
          <a:lstStyle/>
          <a:p>
            <a:r>
              <a:rPr lang="en-US" smtClean="0"/>
              <a:t>Click to edit Master title style</a:t>
            </a:r>
            <a:endParaRPr lang="en-US"/>
          </a:p>
        </p:txBody>
      </p:sp>
    </p:spTree>
    <p:extLst>
      <p:ext uri="{BB962C8B-B14F-4D97-AF65-F5344CB8AC3E}">
        <p14:creationId xmlns="" xmlns:p14="http://schemas.microsoft.com/office/powerpoint/2010/main" val="312966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a:p>
        </p:txBody>
      </p:sp>
      <p:sp>
        <p:nvSpPr>
          <p:cNvPr id="6"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9"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0"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5C825-7D5E-4522-8C3E-97D78E597F62}" type="datetime1">
              <a:rPr lang="en-US" smtClean="0"/>
              <a:pPr/>
              <a:t>5/16/2012</a:t>
            </a:fld>
            <a:endParaRPr lang="en-US"/>
          </a:p>
        </p:txBody>
      </p:sp>
      <p:sp>
        <p:nvSpPr>
          <p:cNvPr id="11" name="Title 1"/>
          <p:cNvSpPr>
            <a:spLocks noGrp="1"/>
          </p:cNvSpPr>
          <p:nvPr>
            <p:ph type="title"/>
          </p:nvPr>
        </p:nvSpPr>
        <p:spPr>
          <a:xfrm>
            <a:off x="1043608" y="228600"/>
            <a:ext cx="7200800" cy="685800"/>
          </a:xfrm>
        </p:spPr>
        <p:txBody>
          <a:bodyPr/>
          <a:lstStyle/>
          <a:p>
            <a:r>
              <a:rPr lang="en-US" smtClean="0"/>
              <a:t>Click to edit Master title style</a:t>
            </a:r>
            <a:endParaRPr lang="en-US"/>
          </a:p>
        </p:txBody>
      </p:sp>
    </p:spTree>
    <p:extLst>
      <p:ext uri="{BB962C8B-B14F-4D97-AF65-F5344CB8AC3E}">
        <p14:creationId xmlns="" xmlns:p14="http://schemas.microsoft.com/office/powerpoint/2010/main" val="3010190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7"/>
          <p:cNvSpPr>
            <a:spLocks noGrp="1"/>
          </p:cNvSpPr>
          <p:nvPr>
            <p:ph type="body" sz="quarter" idx="13" hasCustomPrompt="1"/>
          </p:nvPr>
        </p:nvSpPr>
        <p:spPr>
          <a:xfrm>
            <a:off x="0" y="5806730"/>
            <a:ext cx="9144000" cy="646331"/>
          </a:xfrm>
        </p:spPr>
        <p:txBody>
          <a:bodyPr wrap="square" tIns="137160" bIns="182880" anchor="ctr" anchorCtr="0">
            <a:spAutoFit/>
          </a:bodyPr>
          <a:lstStyle>
            <a:lvl1pPr marL="0" indent="0" algn="ctr">
              <a:spcBef>
                <a:spcPts val="0"/>
              </a:spcBef>
              <a:spcAft>
                <a:spcPts val="0"/>
              </a:spcAft>
              <a:buNone/>
              <a:defRPr sz="2100" b="1" i="1" baseline="0">
                <a:solidFill>
                  <a:srgbClr val="00529B"/>
                </a:solidFill>
              </a:defRPr>
            </a:lvl1pPr>
            <a:lvl2pPr>
              <a:buNone/>
              <a:defRPr sz="2100" b="1" i="1">
                <a:solidFill>
                  <a:srgbClr val="00529B"/>
                </a:solidFill>
              </a:defRPr>
            </a:lvl2pPr>
            <a:lvl3pPr>
              <a:buNone/>
              <a:defRPr sz="2100" b="1" i="1">
                <a:solidFill>
                  <a:srgbClr val="00529B"/>
                </a:solidFill>
              </a:defRPr>
            </a:lvl3pPr>
            <a:lvl4pPr>
              <a:buNone/>
              <a:defRPr sz="2100" b="1" i="1">
                <a:solidFill>
                  <a:srgbClr val="00529B"/>
                </a:solidFill>
              </a:defRPr>
            </a:lvl4pPr>
            <a:lvl5pPr>
              <a:buNone/>
              <a:defRPr sz="2100" b="1" i="1">
                <a:solidFill>
                  <a:srgbClr val="00529B"/>
                </a:solidFill>
              </a:defRPr>
            </a:lvl5pPr>
          </a:lstStyle>
          <a:p>
            <a:pPr lvl="0"/>
            <a:r>
              <a:rPr lang="en-US" dirty="0" smtClean="0"/>
              <a:t>Enter your take-away message here</a:t>
            </a:r>
            <a:endParaRPr lang="en-US" dirty="0"/>
          </a:p>
        </p:txBody>
      </p:sp>
      <p:sp>
        <p:nvSpPr>
          <p:cNvPr id="12"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13"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4"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88BB8B-AC11-4E4E-9AFF-CD12B279AD38}" type="datetime1">
              <a:rPr lang="en-US" smtClean="0"/>
              <a:pPr/>
              <a:t>5/16/2012</a:t>
            </a:fld>
            <a:endParaRPr lang="en-US"/>
          </a:p>
        </p:txBody>
      </p:sp>
      <p:sp>
        <p:nvSpPr>
          <p:cNvPr id="15" name="Title 1"/>
          <p:cNvSpPr>
            <a:spLocks noGrp="1"/>
          </p:cNvSpPr>
          <p:nvPr>
            <p:ph type="title"/>
          </p:nvPr>
        </p:nvSpPr>
        <p:spPr>
          <a:xfrm>
            <a:off x="1043608" y="228600"/>
            <a:ext cx="7200800" cy="685800"/>
          </a:xfrm>
        </p:spPr>
        <p:txBody>
          <a:bodyPr/>
          <a:lstStyle/>
          <a:p>
            <a:r>
              <a:rPr lang="en-US" smtClean="0"/>
              <a:t>Click to edit Master title style</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7"/>
          <p:cNvSpPr>
            <a:spLocks noGrp="1"/>
          </p:cNvSpPr>
          <p:nvPr>
            <p:ph type="body" sz="quarter" idx="13" hasCustomPrompt="1"/>
          </p:nvPr>
        </p:nvSpPr>
        <p:spPr>
          <a:xfrm>
            <a:off x="0" y="5806730"/>
            <a:ext cx="9144000" cy="646331"/>
          </a:xfrm>
        </p:spPr>
        <p:txBody>
          <a:bodyPr wrap="square" tIns="137160" bIns="182880" anchor="ctr" anchorCtr="0">
            <a:spAutoFit/>
          </a:bodyPr>
          <a:lstStyle>
            <a:lvl1pPr marL="0" indent="0" algn="ctr">
              <a:spcBef>
                <a:spcPts val="0"/>
              </a:spcBef>
              <a:spcAft>
                <a:spcPts val="0"/>
              </a:spcAft>
              <a:buNone/>
              <a:defRPr sz="2100" b="1" i="1" baseline="0">
                <a:solidFill>
                  <a:srgbClr val="00529B"/>
                </a:solidFill>
              </a:defRPr>
            </a:lvl1pPr>
            <a:lvl2pPr>
              <a:buNone/>
              <a:defRPr sz="2100" b="1" i="1">
                <a:solidFill>
                  <a:srgbClr val="00529B"/>
                </a:solidFill>
              </a:defRPr>
            </a:lvl2pPr>
            <a:lvl3pPr>
              <a:buNone/>
              <a:defRPr sz="2100" b="1" i="1">
                <a:solidFill>
                  <a:srgbClr val="00529B"/>
                </a:solidFill>
              </a:defRPr>
            </a:lvl3pPr>
            <a:lvl4pPr>
              <a:buNone/>
              <a:defRPr sz="2100" b="1" i="1">
                <a:solidFill>
                  <a:srgbClr val="00529B"/>
                </a:solidFill>
              </a:defRPr>
            </a:lvl4pPr>
            <a:lvl5pPr>
              <a:buNone/>
              <a:defRPr sz="2100" b="1" i="1">
                <a:solidFill>
                  <a:srgbClr val="00529B"/>
                </a:solidFill>
              </a:defRPr>
            </a:lvl5pPr>
          </a:lstStyle>
          <a:p>
            <a:pPr lvl="0"/>
            <a:r>
              <a:rPr lang="en-US" dirty="0" smtClean="0"/>
              <a:t>Enter your take-away message here</a:t>
            </a:r>
            <a:endParaRPr lang="en-US" dirty="0"/>
          </a:p>
        </p:txBody>
      </p:sp>
      <p:sp>
        <p:nvSpPr>
          <p:cNvPr id="12" name="Rectangle 4"/>
          <p:cNvSpPr txBox="1">
            <a:spLocks noChangeArrowheads="1"/>
          </p:cNvSpPr>
          <p:nvPr userDrawn="1"/>
        </p:nvSpPr>
        <p:spPr>
          <a:xfrm>
            <a:off x="3166728" y="6355804"/>
            <a:ext cx="2592288" cy="288032"/>
          </a:xfrm>
          <a:prstGeom prst="rect">
            <a:avLst/>
          </a:prstGeom>
          <a:ln/>
        </p:spPr>
        <p:txBody>
          <a:bodyPr/>
          <a:lstStyle>
            <a:lvl1pPr>
              <a:defRPr/>
            </a:lvl1pPr>
          </a:lstStyle>
          <a:p>
            <a:pPr marL="0" marR="0" lvl="0" indent="0" algn="l" defTabSz="914400" rtl="0" eaLnBrk="1" fontAlgn="auto" latinLnBrk="1" hangingPunct="1">
              <a:lnSpc>
                <a:spcPct val="100000"/>
              </a:lnSpc>
              <a:spcBef>
                <a:spcPts val="0"/>
              </a:spcBef>
              <a:spcAft>
                <a:spcPts val="0"/>
              </a:spcAft>
              <a:buClrTx/>
              <a:buSzTx/>
              <a:buFontTx/>
              <a:buNone/>
              <a:tabLst/>
              <a:defRPr/>
            </a:pPr>
            <a:r>
              <a:rPr kumimoji="0" lang="en-US" sz="1800" b="0" i="0" u="none" strike="noStrike" kern="1200" cap="none" spc="0" normalizeH="0" baseline="0" noProof="0" smtClean="0">
                <a:ln>
                  <a:noFill/>
                </a:ln>
                <a:solidFill>
                  <a:srgbClr val="000000"/>
                </a:solidFill>
                <a:effectLst/>
                <a:uLnTx/>
                <a:uFillTx/>
                <a:latin typeface="+mn-lt"/>
                <a:ea typeface="+mn-ea"/>
                <a:cs typeface="+mn-cs"/>
              </a:rPr>
              <a:t>Atlanta IEEE / May 2012</a:t>
            </a: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p:txBody>
      </p:sp>
      <p:sp>
        <p:nvSpPr>
          <p:cNvPr id="13"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4"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DDDBE-EA49-4521-B921-716B2D299291}" type="datetime1">
              <a:rPr lang="en-US" smtClean="0"/>
              <a:pPr/>
              <a:t>5/16/2012</a:t>
            </a:fld>
            <a:endParaRPr lang="en-US"/>
          </a:p>
        </p:txBody>
      </p:sp>
      <p:sp>
        <p:nvSpPr>
          <p:cNvPr id="15" name="Title 1"/>
          <p:cNvSpPr>
            <a:spLocks noGrp="1"/>
          </p:cNvSpPr>
          <p:nvPr>
            <p:ph type="title"/>
          </p:nvPr>
        </p:nvSpPr>
        <p:spPr>
          <a:xfrm>
            <a:off x="1043608" y="228600"/>
            <a:ext cx="7200800" cy="685800"/>
          </a:xfrm>
        </p:spPr>
        <p:txBody>
          <a:bodyPr/>
          <a:lstStyle/>
          <a:p>
            <a:r>
              <a:rPr lang="en-US" smtClean="0"/>
              <a:t>Click to edit Master 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7"/>
          <p:cNvSpPr>
            <a:spLocks noGrp="1"/>
          </p:cNvSpPr>
          <p:nvPr>
            <p:ph type="body" sz="quarter" idx="13" hasCustomPrompt="1"/>
          </p:nvPr>
        </p:nvSpPr>
        <p:spPr>
          <a:xfrm>
            <a:off x="0" y="5806730"/>
            <a:ext cx="9144000" cy="646331"/>
          </a:xfrm>
        </p:spPr>
        <p:txBody>
          <a:bodyPr wrap="square" tIns="137160" bIns="182880" anchor="ctr" anchorCtr="0">
            <a:spAutoFit/>
          </a:bodyPr>
          <a:lstStyle>
            <a:lvl1pPr marL="0" indent="0" algn="ctr">
              <a:spcBef>
                <a:spcPts val="0"/>
              </a:spcBef>
              <a:spcAft>
                <a:spcPts val="0"/>
              </a:spcAft>
              <a:buNone/>
              <a:defRPr sz="2100" b="1" i="1" baseline="0">
                <a:solidFill>
                  <a:srgbClr val="00529B"/>
                </a:solidFill>
              </a:defRPr>
            </a:lvl1pPr>
            <a:lvl2pPr>
              <a:buNone/>
              <a:defRPr sz="2100" b="1" i="1">
                <a:solidFill>
                  <a:srgbClr val="00529B"/>
                </a:solidFill>
              </a:defRPr>
            </a:lvl2pPr>
            <a:lvl3pPr>
              <a:buNone/>
              <a:defRPr sz="2100" b="1" i="1">
                <a:solidFill>
                  <a:srgbClr val="00529B"/>
                </a:solidFill>
              </a:defRPr>
            </a:lvl3pPr>
            <a:lvl4pPr>
              <a:buNone/>
              <a:defRPr sz="2100" b="1" i="1">
                <a:solidFill>
                  <a:srgbClr val="00529B"/>
                </a:solidFill>
              </a:defRPr>
            </a:lvl4pPr>
            <a:lvl5pPr>
              <a:buNone/>
              <a:defRPr sz="2100" b="1" i="1">
                <a:solidFill>
                  <a:srgbClr val="00529B"/>
                </a:solidFill>
              </a:defRPr>
            </a:lvl5pPr>
          </a:lstStyle>
          <a:p>
            <a:pPr lvl="0"/>
            <a:r>
              <a:rPr lang="en-US" dirty="0" smtClean="0"/>
              <a:t>Enter your take-away message here</a:t>
            </a:r>
            <a:endParaRPr lang="en-US" dirty="0"/>
          </a:p>
        </p:txBody>
      </p:sp>
      <p:sp>
        <p:nvSpPr>
          <p:cNvPr id="9"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10"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1"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0A0DB7-3601-4BED-9FFC-FD279997F757}" type="datetime1">
              <a:rPr lang="en-US" smtClean="0"/>
              <a:pPr/>
              <a:t>5/16/2012</a:t>
            </a:fld>
            <a:endParaRPr lang="en-US"/>
          </a:p>
        </p:txBody>
      </p:sp>
      <p:sp>
        <p:nvSpPr>
          <p:cNvPr id="12" name="Title 1"/>
          <p:cNvSpPr>
            <a:spLocks noGrp="1"/>
          </p:cNvSpPr>
          <p:nvPr>
            <p:ph type="title"/>
          </p:nvPr>
        </p:nvSpPr>
        <p:spPr>
          <a:xfrm>
            <a:off x="1043608" y="228600"/>
            <a:ext cx="7200800" cy="685800"/>
          </a:xfrm>
        </p:spPr>
        <p:txBody>
          <a:bodyPr/>
          <a:lstStyle/>
          <a:p>
            <a:r>
              <a:rPr lang="en-US" smtClean="0"/>
              <a:t>Click to edit Master title style</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7"/>
          <p:cNvSpPr>
            <a:spLocks noGrp="1"/>
          </p:cNvSpPr>
          <p:nvPr>
            <p:ph type="body" sz="quarter" idx="13" hasCustomPrompt="1"/>
          </p:nvPr>
        </p:nvSpPr>
        <p:spPr>
          <a:xfrm>
            <a:off x="0" y="5806730"/>
            <a:ext cx="9144000" cy="646331"/>
          </a:xfrm>
        </p:spPr>
        <p:txBody>
          <a:bodyPr wrap="square" tIns="137160" bIns="182880" anchor="ctr" anchorCtr="0">
            <a:spAutoFit/>
          </a:bodyPr>
          <a:lstStyle>
            <a:lvl1pPr marL="0" indent="0" algn="ctr">
              <a:spcBef>
                <a:spcPts val="0"/>
              </a:spcBef>
              <a:spcAft>
                <a:spcPts val="0"/>
              </a:spcAft>
              <a:buNone/>
              <a:defRPr sz="2100" b="1" i="1" baseline="0">
                <a:solidFill>
                  <a:srgbClr val="00529B"/>
                </a:solidFill>
              </a:defRPr>
            </a:lvl1pPr>
            <a:lvl2pPr>
              <a:buNone/>
              <a:defRPr sz="2100" b="1" i="1">
                <a:solidFill>
                  <a:srgbClr val="00529B"/>
                </a:solidFill>
              </a:defRPr>
            </a:lvl2pPr>
            <a:lvl3pPr>
              <a:buNone/>
              <a:defRPr sz="2100" b="1" i="1">
                <a:solidFill>
                  <a:srgbClr val="00529B"/>
                </a:solidFill>
              </a:defRPr>
            </a:lvl3pPr>
            <a:lvl4pPr>
              <a:buNone/>
              <a:defRPr sz="2100" b="1" i="1">
                <a:solidFill>
                  <a:srgbClr val="00529B"/>
                </a:solidFill>
              </a:defRPr>
            </a:lvl4pPr>
            <a:lvl5pPr>
              <a:buNone/>
              <a:defRPr sz="2100" b="1" i="1">
                <a:solidFill>
                  <a:srgbClr val="00529B"/>
                </a:solidFill>
              </a:defRPr>
            </a:lvl5pPr>
          </a:lstStyle>
          <a:p>
            <a:pPr lvl="0"/>
            <a:r>
              <a:rPr lang="en-US" dirty="0" smtClean="0"/>
              <a:t>Enter your take-away message here</a:t>
            </a:r>
            <a:endParaRPr lang="en-US" dirty="0"/>
          </a:p>
        </p:txBody>
      </p:sp>
      <p:sp>
        <p:nvSpPr>
          <p:cNvPr id="9"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10"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1"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E7FA48-2FDB-4595-96C1-77031BC0F60F}" type="datetime1">
              <a:rPr lang="en-US" smtClean="0"/>
              <a:pPr/>
              <a:t>5/16/2012</a:t>
            </a:fld>
            <a:endParaRPr lang="en-US"/>
          </a:p>
        </p:txBody>
      </p:sp>
      <p:sp>
        <p:nvSpPr>
          <p:cNvPr id="12" name="Title 1"/>
          <p:cNvSpPr>
            <a:spLocks noGrp="1"/>
          </p:cNvSpPr>
          <p:nvPr>
            <p:ph type="title"/>
          </p:nvPr>
        </p:nvSpPr>
        <p:spPr>
          <a:xfrm>
            <a:off x="1043608" y="228600"/>
            <a:ext cx="7200800" cy="685800"/>
          </a:xfrm>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 Placeholder 7"/>
          <p:cNvSpPr>
            <a:spLocks noGrp="1"/>
          </p:cNvSpPr>
          <p:nvPr>
            <p:ph type="body" sz="quarter" idx="13" hasCustomPrompt="1"/>
          </p:nvPr>
        </p:nvSpPr>
        <p:spPr>
          <a:xfrm>
            <a:off x="0" y="5806730"/>
            <a:ext cx="9144000" cy="646331"/>
          </a:xfrm>
        </p:spPr>
        <p:txBody>
          <a:bodyPr wrap="square" tIns="137160" bIns="182880" anchor="ctr" anchorCtr="0">
            <a:spAutoFit/>
          </a:bodyPr>
          <a:lstStyle>
            <a:lvl1pPr marL="0" indent="0" algn="ctr">
              <a:spcBef>
                <a:spcPts val="0"/>
              </a:spcBef>
              <a:spcAft>
                <a:spcPts val="0"/>
              </a:spcAft>
              <a:buNone/>
              <a:defRPr sz="2100" b="1" i="1" baseline="0">
                <a:solidFill>
                  <a:srgbClr val="00529B"/>
                </a:solidFill>
              </a:defRPr>
            </a:lvl1pPr>
            <a:lvl2pPr>
              <a:buNone/>
              <a:defRPr sz="2100" b="1" i="1">
                <a:solidFill>
                  <a:srgbClr val="00529B"/>
                </a:solidFill>
              </a:defRPr>
            </a:lvl2pPr>
            <a:lvl3pPr>
              <a:buNone/>
              <a:defRPr sz="2100" b="1" i="1">
                <a:solidFill>
                  <a:srgbClr val="00529B"/>
                </a:solidFill>
              </a:defRPr>
            </a:lvl3pPr>
            <a:lvl4pPr>
              <a:buNone/>
              <a:defRPr sz="2100" b="1" i="1">
                <a:solidFill>
                  <a:srgbClr val="00529B"/>
                </a:solidFill>
              </a:defRPr>
            </a:lvl4pPr>
            <a:lvl5pPr>
              <a:buNone/>
              <a:defRPr sz="2100" b="1" i="1">
                <a:solidFill>
                  <a:srgbClr val="00529B"/>
                </a:solidFill>
              </a:defRPr>
            </a:lvl5pPr>
          </a:lstStyle>
          <a:p>
            <a:pPr lvl="0"/>
            <a:r>
              <a:rPr lang="en-US" dirty="0" smtClean="0"/>
              <a:t>Enter your take-away message here</a:t>
            </a:r>
            <a:endParaRPr lang="en-US" dirty="0"/>
          </a:p>
        </p:txBody>
      </p:sp>
      <p:sp>
        <p:nvSpPr>
          <p:cNvPr id="9"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10"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1"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D35976-C87C-4DAC-B04D-98113EF51304}" type="datetime1">
              <a:rPr lang="en-US" smtClean="0"/>
              <a:pPr/>
              <a:t>5/16/2012</a:t>
            </a:fld>
            <a:endParaRPr lang="en-US"/>
          </a:p>
        </p:txBody>
      </p:sp>
      <p:sp>
        <p:nvSpPr>
          <p:cNvPr id="12" name="Title 1"/>
          <p:cNvSpPr>
            <a:spLocks noGrp="1"/>
          </p:cNvSpPr>
          <p:nvPr>
            <p:ph type="title"/>
          </p:nvPr>
        </p:nvSpPr>
        <p:spPr>
          <a:xfrm>
            <a:off x="1043608" y="228600"/>
            <a:ext cx="7200800" cy="685800"/>
          </a:xfrm>
        </p:spPr>
        <p:txBody>
          <a:bodyPr/>
          <a:lstStyle/>
          <a:p>
            <a:r>
              <a:rPr lang="en-US" smtClean="0"/>
              <a:t>Click to edit Master title style</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400800" y="6577246"/>
            <a:ext cx="1600200" cy="274320"/>
          </a:xfrm>
          <a:prstGeom prst="rect">
            <a:avLst/>
          </a:prstGeom>
        </p:spPr>
        <p:txBody>
          <a:bodyPr/>
          <a:lstStyle/>
          <a:p>
            <a:fld id="{CA88B2F6-04B3-4BF1-A7A1-941A8580A1AE}" type="datetime1">
              <a:rPr lang="en-US" smtClean="0"/>
              <a:pPr/>
              <a:t>5/16/2012</a:t>
            </a:fld>
            <a:endParaRPr lang="en-US" dirty="0"/>
          </a:p>
        </p:txBody>
      </p:sp>
      <p:sp>
        <p:nvSpPr>
          <p:cNvPr id="5" name="Footer Placeholder 4"/>
          <p:cNvSpPr>
            <a:spLocks noGrp="1"/>
          </p:cNvSpPr>
          <p:nvPr>
            <p:ph type="ftr" sz="quarter" idx="11"/>
          </p:nvPr>
        </p:nvSpPr>
        <p:spPr/>
        <p:txBody>
          <a:bodyPr/>
          <a:lstStyle/>
          <a:p>
            <a:r>
              <a:rPr lang="en-US" smtClean="0"/>
              <a:t>Atlanta IEEE / May 2012</a:t>
            </a:r>
            <a:endParaRPr lang="en-US" dirty="0"/>
          </a:p>
        </p:txBody>
      </p:sp>
      <p:sp>
        <p:nvSpPr>
          <p:cNvPr id="6" name="Slide Number Placeholder 5"/>
          <p:cNvSpPr>
            <a:spLocks noGrp="1"/>
          </p:cNvSpPr>
          <p:nvPr>
            <p:ph type="sldNum" sz="quarter" idx="12"/>
          </p:nvPr>
        </p:nvSpPr>
        <p:spPr/>
        <p:txBody>
          <a:bodyPr/>
          <a:lstStyle/>
          <a:p>
            <a:fld id="{EB78FE6E-FBCF-4AC2-9D17-41803E875A08}" type="slidenum">
              <a:rPr lang="en-US" smtClean="0"/>
              <a:pPr/>
              <a:t>‹#›</a:t>
            </a:fld>
            <a:endParaRPr lang="en-US" dirty="0"/>
          </a:p>
        </p:txBody>
      </p:sp>
      <p:sp>
        <p:nvSpPr>
          <p:cNvPr id="8" name="Text Placeholder 7"/>
          <p:cNvSpPr>
            <a:spLocks noGrp="1"/>
          </p:cNvSpPr>
          <p:nvPr>
            <p:ph type="body" sz="quarter" idx="13" hasCustomPrompt="1"/>
          </p:nvPr>
        </p:nvSpPr>
        <p:spPr>
          <a:xfrm>
            <a:off x="0" y="5806730"/>
            <a:ext cx="9144000" cy="646331"/>
          </a:xfrm>
        </p:spPr>
        <p:txBody>
          <a:bodyPr wrap="square" tIns="137160" bIns="182880" anchor="ctr" anchorCtr="0">
            <a:spAutoFit/>
          </a:bodyPr>
          <a:lstStyle>
            <a:lvl1pPr marL="0" indent="0" algn="ctr">
              <a:spcBef>
                <a:spcPts val="0"/>
              </a:spcBef>
              <a:spcAft>
                <a:spcPts val="0"/>
              </a:spcAft>
              <a:buNone/>
              <a:defRPr sz="2100" b="1" i="1" baseline="0">
                <a:solidFill>
                  <a:srgbClr val="00529B"/>
                </a:solidFill>
              </a:defRPr>
            </a:lvl1pPr>
            <a:lvl2pPr>
              <a:buNone/>
              <a:defRPr sz="2100" b="1" i="1">
                <a:solidFill>
                  <a:srgbClr val="00529B"/>
                </a:solidFill>
              </a:defRPr>
            </a:lvl2pPr>
            <a:lvl3pPr>
              <a:buNone/>
              <a:defRPr sz="2100" b="1" i="1">
                <a:solidFill>
                  <a:srgbClr val="00529B"/>
                </a:solidFill>
              </a:defRPr>
            </a:lvl3pPr>
            <a:lvl4pPr>
              <a:buNone/>
              <a:defRPr sz="2100" b="1" i="1">
                <a:solidFill>
                  <a:srgbClr val="00529B"/>
                </a:solidFill>
              </a:defRPr>
            </a:lvl4pPr>
            <a:lvl5pPr>
              <a:buNone/>
              <a:defRPr sz="2100" b="1" i="1">
                <a:solidFill>
                  <a:srgbClr val="00529B"/>
                </a:solidFill>
              </a:defRPr>
            </a:lvl5pPr>
          </a:lstStyle>
          <a:p>
            <a:pPr lvl="0"/>
            <a:r>
              <a:rPr lang="en-US" dirty="0" smtClean="0"/>
              <a:t>Enter your take-away message here</a:t>
            </a:r>
            <a:endParaRPr lang="en-US" dirty="0"/>
          </a:p>
        </p:txBody>
      </p:sp>
      <p:sp>
        <p:nvSpPr>
          <p:cNvPr id="9" name="Title 1"/>
          <p:cNvSpPr>
            <a:spLocks noGrp="1"/>
          </p:cNvSpPr>
          <p:nvPr>
            <p:ph type="title"/>
          </p:nvPr>
        </p:nvSpPr>
        <p:spPr>
          <a:xfrm>
            <a:off x="1043608" y="228600"/>
            <a:ext cx="7200800" cy="685800"/>
          </a:xfr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43608" y="228600"/>
            <a:ext cx="7200800" cy="6858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8"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9"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08732-EF0E-4661-8EE0-B548863613AE}" type="datetime1">
              <a:rPr lang="en-US" smtClean="0"/>
              <a:pPr/>
              <a:t>5/16/2012</a:t>
            </a:fld>
            <a:endParaRPr lang="en-US"/>
          </a:p>
        </p:txBody>
      </p:sp>
    </p:spTree>
    <p:extLst>
      <p:ext uri="{BB962C8B-B14F-4D97-AF65-F5344CB8AC3E}">
        <p14:creationId xmlns=""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8"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9"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0"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EA0FB-30E7-446D-B5A3-483D31DA2843}" type="datetime1">
              <a:rPr lang="en-US" smtClean="0"/>
              <a:pPr/>
              <a:t>5/16/2012</a:t>
            </a:fld>
            <a:endParaRPr lang="en-US"/>
          </a:p>
        </p:txBody>
      </p:sp>
    </p:spTree>
    <p:extLst>
      <p:ext uri="{BB962C8B-B14F-4D97-AF65-F5344CB8AC3E}">
        <p14:creationId xmlns=""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10"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1" name="Date Placeholder 8"/>
          <p:cNvSpPr>
            <a:spLocks noGrp="1"/>
          </p:cNvSpPr>
          <p:nvPr>
            <p:ph type="dt" sz="half" idx="10"/>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74E08C-E467-44C1-8708-F706FFBF770F}" type="datetime1">
              <a:rPr lang="en-US" smtClean="0"/>
              <a:pPr/>
              <a:t>5/16/2012</a:t>
            </a:fld>
            <a:endParaRPr lang="en-US"/>
          </a:p>
        </p:txBody>
      </p:sp>
      <p:sp>
        <p:nvSpPr>
          <p:cNvPr id="12" name="Title 1"/>
          <p:cNvSpPr>
            <a:spLocks noGrp="1"/>
          </p:cNvSpPr>
          <p:nvPr>
            <p:ph type="title"/>
          </p:nvPr>
        </p:nvSpPr>
        <p:spPr>
          <a:xfrm>
            <a:off x="1043608" y="228600"/>
            <a:ext cx="7200800" cy="685800"/>
          </a:xfrm>
        </p:spPr>
        <p:txBody>
          <a:bodyPr/>
          <a:lstStyle/>
          <a:p>
            <a:r>
              <a:rPr lang="en-US" smtClean="0"/>
              <a:t>Click to edit Master title style</a:t>
            </a:r>
            <a:endParaRPr lang="en-US"/>
          </a:p>
        </p:txBody>
      </p:sp>
    </p:spTree>
    <p:extLst>
      <p:ext uri="{BB962C8B-B14F-4D97-AF65-F5344CB8AC3E}">
        <p14:creationId xmlns=""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4"/>
          <p:cNvSpPr>
            <a:spLocks noGrp="1" noChangeArrowheads="1"/>
          </p:cNvSpPr>
          <p:nvPr>
            <p:ph type="ftr" sz="quarter" idx="10"/>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10" name="Rectangle 5"/>
          <p:cNvSpPr>
            <a:spLocks noGrp="1" noChangeArrowheads="1"/>
          </p:cNvSpPr>
          <p:nvPr>
            <p:ph type="sldNum" sz="quarter" idx="11"/>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3" name="Date Placeholder 8"/>
          <p:cNvSpPr>
            <a:spLocks noGrp="1"/>
          </p:cNvSpPr>
          <p:nvPr>
            <p:ph type="dt" sz="half" idx="1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D4326-690E-46C2-99CB-DE5EA12DFF38}" type="datetime1">
              <a:rPr lang="en-US" smtClean="0"/>
              <a:pPr/>
              <a:t>5/16/2012</a:t>
            </a:fld>
            <a:endParaRPr lang="en-US"/>
          </a:p>
        </p:txBody>
      </p:sp>
      <p:sp>
        <p:nvSpPr>
          <p:cNvPr id="14" name="Title 1"/>
          <p:cNvSpPr>
            <a:spLocks noGrp="1"/>
          </p:cNvSpPr>
          <p:nvPr>
            <p:ph type="title"/>
          </p:nvPr>
        </p:nvSpPr>
        <p:spPr>
          <a:xfrm>
            <a:off x="1043608" y="228600"/>
            <a:ext cx="7200800" cy="685800"/>
          </a:xfrm>
        </p:spPr>
        <p:txBody>
          <a:bodyPr/>
          <a:lstStyle/>
          <a:p>
            <a:r>
              <a:rPr lang="en-US" smtClean="0"/>
              <a:t>Click to edit Master title style</a:t>
            </a:r>
            <a:endParaRPr lang="en-US"/>
          </a:p>
        </p:txBody>
      </p:sp>
    </p:spTree>
    <p:extLst>
      <p:ext uri="{BB962C8B-B14F-4D97-AF65-F5344CB8AC3E}">
        <p14:creationId xmlns=""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8"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9"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1B5BB5-E6B9-45E0-AAC9-BE63237D9318}" type="datetime1">
              <a:rPr lang="en-US" smtClean="0"/>
              <a:pPr/>
              <a:t>5/16/2012</a:t>
            </a:fld>
            <a:endParaRPr lang="en-US"/>
          </a:p>
        </p:txBody>
      </p:sp>
      <p:sp>
        <p:nvSpPr>
          <p:cNvPr id="10" name="Title 1"/>
          <p:cNvSpPr>
            <a:spLocks noGrp="1"/>
          </p:cNvSpPr>
          <p:nvPr>
            <p:ph type="title"/>
          </p:nvPr>
        </p:nvSpPr>
        <p:spPr>
          <a:xfrm>
            <a:off x="1043608" y="228600"/>
            <a:ext cx="7200800" cy="685800"/>
          </a:xfrm>
        </p:spPr>
        <p:txBody>
          <a:bodyPr/>
          <a:lstStyle/>
          <a:p>
            <a:r>
              <a:rPr lang="en-US" smtClean="0"/>
              <a:t>Click to edit Master title style</a:t>
            </a:r>
            <a:endParaRPr lang="en-US"/>
          </a:p>
        </p:txBody>
      </p:sp>
    </p:spTree>
    <p:extLst>
      <p:ext uri="{BB962C8B-B14F-4D97-AF65-F5344CB8AC3E}">
        <p14:creationId xmlns=""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7"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8"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6C58E-6C57-4CAC-A175-B443FB0AD087}" type="datetime1">
              <a:rPr lang="en-US" smtClean="0"/>
              <a:pPr/>
              <a:t>5/16/2012</a:t>
            </a:fld>
            <a:endParaRPr lang="en-US"/>
          </a:p>
        </p:txBody>
      </p:sp>
    </p:spTree>
    <p:extLst>
      <p:ext uri="{BB962C8B-B14F-4D97-AF65-F5344CB8AC3E}">
        <p14:creationId xmlns=""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10"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1" name="Date Placeholder 8"/>
          <p:cNvSpPr>
            <a:spLocks noGrp="1"/>
          </p:cNvSpPr>
          <p:nvPr>
            <p:ph type="dt" sz="half" idx="10"/>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7DA58B-FBCB-4F0F-A5AA-F5432604E9DA}" type="datetime1">
              <a:rPr lang="en-US" smtClean="0"/>
              <a:pPr/>
              <a:t>5/16/2012</a:t>
            </a:fld>
            <a:endParaRPr lang="en-US"/>
          </a:p>
        </p:txBody>
      </p:sp>
    </p:spTree>
    <p:extLst>
      <p:ext uri="{BB962C8B-B14F-4D97-AF65-F5344CB8AC3E}">
        <p14:creationId xmlns=""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10"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11" name="Date Placeholder 8"/>
          <p:cNvSpPr>
            <a:spLocks noGrp="1"/>
          </p:cNvSpPr>
          <p:nvPr>
            <p:ph type="dt" sz="half" idx="10"/>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964561-AC24-4658-96E0-89929DED04BC}" type="datetime1">
              <a:rPr lang="en-US" smtClean="0"/>
              <a:pPr/>
              <a:t>5/16/2012</a:t>
            </a:fld>
            <a:endParaRPr lang="en-US"/>
          </a:p>
        </p:txBody>
      </p:sp>
    </p:spTree>
    <p:extLst>
      <p:ext uri="{BB962C8B-B14F-4D97-AF65-F5344CB8AC3E}">
        <p14:creationId xmlns=""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43608" y="228600"/>
            <a:ext cx="7128792"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pic>
        <p:nvPicPr>
          <p:cNvPr id="1030" name="Picture 6" descr="smllieee"/>
          <p:cNvPicPr>
            <a:picLocks noChangeAspect="1" noChangeArrowheads="1"/>
          </p:cNvPicPr>
          <p:nvPr userDrawn="1"/>
        </p:nvPicPr>
        <p:blipFill>
          <a:blip r:embed="rId21"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22" cstate="print"/>
          <a:srcRect/>
          <a:stretch>
            <a:fillRect/>
          </a:stretch>
        </p:blipFill>
        <p:spPr bwMode="auto">
          <a:xfrm>
            <a:off x="8237538" y="76200"/>
            <a:ext cx="754062" cy="777875"/>
          </a:xfrm>
          <a:prstGeom prst="rect">
            <a:avLst/>
          </a:prstGeom>
          <a:noFill/>
          <a:ln w="9525">
            <a:noFill/>
            <a:miter lim="800000"/>
            <a:headEnd/>
            <a:tailEnd/>
          </a:ln>
        </p:spPr>
      </p:pic>
      <p:sp>
        <p:nvSpPr>
          <p:cNvPr id="11" name="Rectangle 4"/>
          <p:cNvSpPr>
            <a:spLocks noGrp="1" noChangeArrowheads="1"/>
          </p:cNvSpPr>
          <p:nvPr>
            <p:ph type="ftr" sz="quarter" idx="3"/>
          </p:nvPr>
        </p:nvSpPr>
        <p:spPr>
          <a:xfrm>
            <a:off x="3166728" y="6355804"/>
            <a:ext cx="2592288" cy="288032"/>
          </a:xfrm>
          <a:prstGeom prst="rect">
            <a:avLst/>
          </a:prstGeom>
          <a:ln/>
        </p:spPr>
        <p:txBody>
          <a:bodyPr/>
          <a:lstStyle>
            <a:lvl1pPr>
              <a:defRPr/>
            </a:lvl1pPr>
          </a:lstStyle>
          <a:p>
            <a:pPr>
              <a:defRPr/>
            </a:pPr>
            <a:r>
              <a:rPr lang="en-US" dirty="0" smtClean="0">
                <a:solidFill>
                  <a:srgbClr val="000000"/>
                </a:solidFill>
              </a:rPr>
              <a:t>Atlanta IEEE / May 2012</a:t>
            </a:r>
            <a:endParaRPr lang="en-US" dirty="0">
              <a:solidFill>
                <a:srgbClr val="000000"/>
              </a:solidFill>
            </a:endParaRPr>
          </a:p>
        </p:txBody>
      </p:sp>
      <p:sp>
        <p:nvSpPr>
          <p:cNvPr id="12" name="Rectangle 5"/>
          <p:cNvSpPr>
            <a:spLocks noGrp="1" noChangeArrowheads="1"/>
          </p:cNvSpPr>
          <p:nvPr>
            <p:ph type="sldNum" sz="quarter" idx="4"/>
          </p:nvPr>
        </p:nvSpPr>
        <p:spPr>
          <a:xfrm>
            <a:off x="395536" y="6309320"/>
            <a:ext cx="501824" cy="381000"/>
          </a:xfrm>
          <a:prstGeom prst="rect">
            <a:avLst/>
          </a:prstGeom>
          <a:ln/>
        </p:spPr>
        <p:txBody>
          <a:bodyPr/>
          <a:lstStyle>
            <a:lvl1pPr>
              <a:defRPr/>
            </a:lvl1pPr>
          </a:lstStyle>
          <a:p>
            <a:fld id="{F29C0F80-CD8F-472D-AFB6-6F74E86F726D}" type="slidenum">
              <a:rPr lang="en-US" altLang="ja-JP">
                <a:solidFill>
                  <a:srgbClr val="000000"/>
                </a:solidFill>
              </a:rPr>
              <a:pPr/>
              <a:t>‹#›</a:t>
            </a:fld>
            <a:endParaRPr lang="en-US" altLang="ja-JP" dirty="0">
              <a:solidFill>
                <a:srgbClr val="000000"/>
              </a:solidFill>
            </a:endParaRPr>
          </a:p>
        </p:txBody>
      </p:sp>
      <p:sp>
        <p:nvSpPr>
          <p:cNvPr id="9" name="Date Placeholder 8"/>
          <p:cNvSpPr>
            <a:spLocks noGrp="1"/>
          </p:cNvSpPr>
          <p:nvPr>
            <p:ph type="dt" sz="half" idx="2"/>
          </p:nvPr>
        </p:nvSpPr>
        <p:spPr>
          <a:xfrm>
            <a:off x="8028384" y="6317258"/>
            <a:ext cx="864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78166-3BBE-456A-90B3-2942BB19EA8D}" type="datetime1">
              <a:rPr lang="en-US" smtClean="0"/>
              <a:pPr/>
              <a:t>5/16/2012</a:t>
            </a:fld>
            <a:endParaRPr lang="en-US"/>
          </a:p>
        </p:txBody>
      </p:sp>
    </p:spTree>
    <p:extLst>
      <p:ext uri="{BB962C8B-B14F-4D97-AF65-F5344CB8AC3E}">
        <p14:creationId xmlns=""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ransition/>
  <p:hf hdr="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3075" name="Rectangle 36"/>
          <p:cNvSpPr>
            <a:spLocks noGrp="1" noChangeArrowheads="1"/>
          </p:cNvSpPr>
          <p:nvPr>
            <p:ph idx="1"/>
          </p:nvPr>
        </p:nvSpPr>
        <p:spPr>
          <a:solidFill>
            <a:srgbClr val="66CCFF"/>
          </a:solidFill>
        </p:spPr>
        <p:txBody>
          <a:bodyPr/>
          <a:lstStyle/>
          <a:p>
            <a:pPr>
              <a:buClr>
                <a:srgbClr val="FAFD00"/>
              </a:buClr>
              <a:buFontTx/>
              <a:buNone/>
            </a:pPr>
            <a:r>
              <a:rPr lang="en-US" b="1" dirty="0" smtClean="0">
                <a:cs typeface="Times New Roman" pitchFamily="18" charset="0"/>
              </a:rPr>
              <a:t>IEEE 802.21 MEDIA INDEPENDENT HANDOVER </a:t>
            </a:r>
          </a:p>
          <a:p>
            <a:pPr>
              <a:buClr>
                <a:srgbClr val="FAFD00"/>
              </a:buClr>
              <a:buFontTx/>
              <a:buNone/>
            </a:pPr>
            <a:r>
              <a:rPr lang="en-US" dirty="0" smtClean="0">
                <a:cs typeface="Times New Roman" pitchFamily="18" charset="0"/>
              </a:rPr>
              <a:t>DCN: </a:t>
            </a:r>
            <a:r>
              <a:rPr lang="en-US" dirty="0" smtClean="0">
                <a:cs typeface="Times New Roman" pitchFamily="18" charset="0"/>
              </a:rPr>
              <a:t>21-12-0064-00-srho</a:t>
            </a:r>
            <a:endParaRPr lang="en-US" dirty="0" smtClean="0">
              <a:cs typeface="Times New Roman" pitchFamily="18" charset="0"/>
            </a:endParaRPr>
          </a:p>
          <a:p>
            <a:pPr>
              <a:buClr>
                <a:srgbClr val="FAFD00"/>
              </a:buClr>
              <a:buNone/>
            </a:pPr>
            <a:r>
              <a:rPr lang="en-US" dirty="0" smtClean="0">
                <a:cs typeface="Times New Roman" pitchFamily="18" charset="0"/>
              </a:rPr>
              <a:t>Title: </a:t>
            </a:r>
            <a:r>
              <a:rPr lang="en-US" b="1" dirty="0" smtClean="0">
                <a:cs typeface="Times New Roman" pitchFamily="18" charset="0"/>
              </a:rPr>
              <a:t>Access Information Database Design for 4G</a:t>
            </a:r>
          </a:p>
          <a:p>
            <a:pPr>
              <a:buClr>
                <a:srgbClr val="FAFD00"/>
              </a:buClr>
              <a:buFontTx/>
              <a:buNone/>
            </a:pPr>
            <a:r>
              <a:rPr lang="en-US" dirty="0" smtClean="0">
                <a:cs typeface="Times New Roman" pitchFamily="18" charset="0"/>
              </a:rPr>
              <a:t>Date Submitted: May 16, 2012</a:t>
            </a:r>
          </a:p>
          <a:p>
            <a:pPr>
              <a:buClr>
                <a:srgbClr val="FAFD00"/>
              </a:buClr>
              <a:buFontTx/>
              <a:buNone/>
            </a:pPr>
            <a:r>
              <a:rPr lang="en-US" dirty="0" smtClean="0">
                <a:cs typeface="Times New Roman" pitchFamily="18" charset="0"/>
              </a:rPr>
              <a:t>To be presented at IEEE 802.21 May Interim Meeting / Atlanta </a:t>
            </a:r>
          </a:p>
          <a:p>
            <a:pPr>
              <a:buClr>
                <a:srgbClr val="FAFD00"/>
              </a:buClr>
              <a:buFontTx/>
              <a:buNone/>
            </a:pPr>
            <a:r>
              <a:rPr lang="en-US" dirty="0" smtClean="0">
                <a:cs typeface="Times New Roman" pitchFamily="18" charset="0"/>
              </a:rPr>
              <a:t>Authors or Source(s): </a:t>
            </a:r>
            <a:r>
              <a:rPr lang="en-US" b="1" dirty="0" smtClean="0">
                <a:cs typeface="Times New Roman" pitchFamily="18" charset="0"/>
              </a:rPr>
              <a:t>Charles E. Perkins, </a:t>
            </a:r>
            <a:r>
              <a:rPr lang="en-US" b="1" dirty="0" err="1" smtClean="0">
                <a:cs typeface="Times New Roman" pitchFamily="18" charset="0"/>
              </a:rPr>
              <a:t>Futurewei</a:t>
            </a:r>
            <a:r>
              <a:rPr lang="en-US" b="1" dirty="0" smtClean="0">
                <a:cs typeface="Times New Roman" pitchFamily="18" charset="0"/>
              </a:rPr>
              <a:t> </a:t>
            </a:r>
          </a:p>
          <a:p>
            <a:pPr algn="just">
              <a:buClr>
                <a:srgbClr val="FAFD00"/>
              </a:buClr>
              <a:buFontTx/>
              <a:buNone/>
            </a:pPr>
            <a:r>
              <a:rPr lang="en-US" dirty="0" smtClean="0">
                <a:cs typeface="Times New Roman" pitchFamily="18" charset="0"/>
              </a:rPr>
              <a:t>Abstract: This document discusses the requirement for access information database and how it can be achieved via MGW-based approach </a:t>
            </a:r>
          </a:p>
          <a:p>
            <a:pPr algn="just">
              <a:buFontTx/>
              <a:buNone/>
            </a:pPr>
            <a:endParaRPr lang="en-US" dirty="0" smtClean="0">
              <a:cs typeface="Times New Roman" pitchFamily="18" charset="0"/>
            </a:endParaRPr>
          </a:p>
        </p:txBody>
      </p:sp>
      <p:sp>
        <p:nvSpPr>
          <p:cNvPr id="4" name="Date Placeholder 3"/>
          <p:cNvSpPr>
            <a:spLocks noGrp="1"/>
          </p:cNvSpPr>
          <p:nvPr>
            <p:ph type="dt" sz="half" idx="2"/>
          </p:nvPr>
        </p:nvSpPr>
        <p:spPr/>
        <p:txBody>
          <a:bodyPr/>
          <a:lstStyle/>
          <a:p>
            <a:fld id="{EAB7A370-EBC1-4F47-A961-0763372446BC}" type="datetime1">
              <a:rPr lang="en-US" smtClean="0"/>
              <a:pPr/>
              <a:t>5/16/2012</a:t>
            </a:fld>
            <a:endParaRPr lang="en-US"/>
          </a:p>
        </p:txBody>
      </p:sp>
      <p:sp>
        <p:nvSpPr>
          <p:cNvPr id="5" name="Slide Number Placeholder 4"/>
          <p:cNvSpPr>
            <a:spLocks noGrp="1"/>
          </p:cNvSpPr>
          <p:nvPr>
            <p:ph type="sldNum" sz="quarter" idx="4"/>
          </p:nvPr>
        </p:nvSpPr>
        <p:spPr/>
        <p:txBody>
          <a:bodyPr/>
          <a:lstStyle/>
          <a:p>
            <a:fld id="{F29C0F80-CD8F-472D-AFB6-6F74E86F726D}" type="slidenum">
              <a:rPr lang="en-US" altLang="ja-JP" smtClean="0">
                <a:solidFill>
                  <a:srgbClr val="000000"/>
                </a:solidFill>
              </a:rPr>
              <a:pPr/>
              <a:t>1</a:t>
            </a:fld>
            <a:endParaRPr lang="en-US" altLang="ja-JP" dirty="0">
              <a:solidFill>
                <a:srgbClr val="000000"/>
              </a:solidFill>
            </a:endParaRPr>
          </a:p>
        </p:txBody>
      </p:sp>
      <p:sp>
        <p:nvSpPr>
          <p:cNvPr id="6" name="Footer Placeholder 5"/>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information is cached</a:t>
            </a:r>
            <a:br>
              <a:rPr lang="en-US" dirty="0" smtClean="0"/>
            </a:br>
            <a:r>
              <a:rPr lang="en-US" dirty="0" smtClean="0"/>
              <a:t>when UE attaches to AN</a:t>
            </a:r>
            <a:r>
              <a:rPr lang="en-US" sz="4000" baseline="-25000" dirty="0" smtClean="0"/>
              <a:t>1</a:t>
            </a:r>
            <a:endParaRPr lang="en-US" dirty="0"/>
          </a:p>
        </p:txBody>
      </p:sp>
      <p:sp>
        <p:nvSpPr>
          <p:cNvPr id="3" name="Content Placeholder 2"/>
          <p:cNvSpPr>
            <a:spLocks noGrp="1"/>
          </p:cNvSpPr>
          <p:nvPr>
            <p:ph idx="1"/>
          </p:nvPr>
        </p:nvSpPr>
        <p:spPr>
          <a:xfrm>
            <a:off x="0" y="4293096"/>
            <a:ext cx="9144000" cy="1997968"/>
          </a:xfrm>
        </p:spPr>
        <p:txBody>
          <a:bodyPr/>
          <a:lstStyle/>
          <a:p>
            <a:pPr>
              <a:lnSpc>
                <a:spcPct val="100000"/>
              </a:lnSpc>
              <a:buFont typeface="Wingdings" pitchFamily="2" charset="2"/>
              <a:buChar char="v"/>
            </a:pPr>
            <a:r>
              <a:rPr lang="en-US" dirty="0" smtClean="0"/>
              <a:t> UE attaches to home access network AN</a:t>
            </a:r>
            <a:r>
              <a:rPr lang="en-US" sz="3200" baseline="-25000" dirty="0" smtClean="0"/>
              <a:t>1</a:t>
            </a:r>
            <a:endParaRPr lang="en-US" dirty="0" smtClean="0"/>
          </a:p>
          <a:p>
            <a:pPr>
              <a:lnSpc>
                <a:spcPct val="100000"/>
              </a:lnSpc>
              <a:buFont typeface="Wingdings" pitchFamily="2" charset="2"/>
              <a:buChar char="v"/>
            </a:pPr>
            <a:r>
              <a:rPr lang="en-US" dirty="0" smtClean="0"/>
              <a:t> Access network AN</a:t>
            </a:r>
            <a:r>
              <a:rPr lang="en-US" sz="3200" baseline="-25000" dirty="0" smtClean="0"/>
              <a:t>1</a:t>
            </a:r>
            <a:r>
              <a:rPr lang="en-US" dirty="0" smtClean="0"/>
              <a:t> fetches UE’s policy information from AIDB</a:t>
            </a:r>
            <a:r>
              <a:rPr lang="en-US" sz="2800" baseline="-25000" dirty="0" smtClean="0"/>
              <a:t>A</a:t>
            </a:r>
            <a:endParaRPr lang="en-US" dirty="0" smtClean="0"/>
          </a:p>
          <a:p>
            <a:pPr>
              <a:lnSpc>
                <a:spcPct val="100000"/>
              </a:lnSpc>
              <a:buFont typeface="Wingdings" pitchFamily="2" charset="2"/>
              <a:buChar char="v"/>
            </a:pPr>
            <a:r>
              <a:rPr lang="en-US" dirty="0" smtClean="0"/>
              <a:t> UE-specific policy at AN</a:t>
            </a:r>
            <a:r>
              <a:rPr lang="en-US" sz="3200" baseline="-25000" dirty="0" smtClean="0"/>
              <a:t>1</a:t>
            </a:r>
            <a:r>
              <a:rPr lang="en-US" dirty="0" smtClean="0"/>
              <a:t> can restrict UE’s view of cache at AN</a:t>
            </a:r>
            <a:r>
              <a:rPr lang="en-US" sz="3200" baseline="-25000" dirty="0" smtClean="0"/>
              <a:t>1</a:t>
            </a:r>
            <a:endParaRPr lang="en-US" sz="2800" dirty="0" smtClean="0"/>
          </a:p>
          <a:p>
            <a:pPr>
              <a:buNone/>
            </a:pPr>
            <a:endParaRPr lang="en-US" dirty="0"/>
          </a:p>
        </p:txBody>
      </p:sp>
      <p:sp>
        <p:nvSpPr>
          <p:cNvPr id="4" name="Footer Placeholder 3"/>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5" name="Slide Number Placeholder 4"/>
          <p:cNvSpPr>
            <a:spLocks noGrp="1"/>
          </p:cNvSpPr>
          <p:nvPr>
            <p:ph type="sldNum" sz="quarter" idx="4"/>
          </p:nvPr>
        </p:nvSpPr>
        <p:spPr/>
        <p:txBody>
          <a:bodyPr/>
          <a:lstStyle/>
          <a:p>
            <a:fld id="{F29C0F80-CD8F-472D-AFB6-6F74E86F726D}" type="slidenum">
              <a:rPr lang="en-US" altLang="ja-JP" smtClean="0">
                <a:solidFill>
                  <a:srgbClr val="000000"/>
                </a:solidFill>
              </a:rPr>
              <a:pPr/>
              <a:t>10</a:t>
            </a:fld>
            <a:endParaRPr lang="en-US" altLang="ja-JP" dirty="0">
              <a:solidFill>
                <a:srgbClr val="000000"/>
              </a:solidFill>
            </a:endParaRPr>
          </a:p>
        </p:txBody>
      </p:sp>
      <p:sp>
        <p:nvSpPr>
          <p:cNvPr id="6" name="Date Placeholder 5"/>
          <p:cNvSpPr>
            <a:spLocks noGrp="1"/>
          </p:cNvSpPr>
          <p:nvPr>
            <p:ph type="dt" sz="half" idx="2"/>
          </p:nvPr>
        </p:nvSpPr>
        <p:spPr/>
        <p:txBody>
          <a:bodyPr/>
          <a:lstStyle/>
          <a:p>
            <a:fld id="{8FC08732-EF0E-4661-8EE0-B548863613AE}" type="datetime1">
              <a:rPr lang="en-US" smtClean="0"/>
              <a:pPr/>
              <a:t>5/16/2012</a:t>
            </a:fld>
            <a:endParaRPr lang="en-US"/>
          </a:p>
        </p:txBody>
      </p:sp>
      <p:cxnSp>
        <p:nvCxnSpPr>
          <p:cNvPr id="7" name="Straight Arrow Connector 53"/>
          <p:cNvCxnSpPr>
            <a:cxnSpLocks noChangeShapeType="1"/>
          </p:cNvCxnSpPr>
          <p:nvPr/>
        </p:nvCxnSpPr>
        <p:spPr bwMode="auto">
          <a:xfrm flipV="1">
            <a:off x="406982" y="2759224"/>
            <a:ext cx="2209800" cy="5144"/>
          </a:xfrm>
          <a:prstGeom prst="straightConnector1">
            <a:avLst/>
          </a:prstGeom>
          <a:noFill/>
          <a:ln w="38100" algn="ctr">
            <a:solidFill>
              <a:schemeClr val="tx1"/>
            </a:solidFill>
            <a:round/>
            <a:headEnd type="arrow" w="med" len="med"/>
            <a:tailEnd type="arrow" w="med" len="med"/>
          </a:ln>
        </p:spPr>
      </p:cxnSp>
      <p:sp>
        <p:nvSpPr>
          <p:cNvPr id="8" name="AutoShape 5"/>
          <p:cNvSpPr>
            <a:spLocks noChangeArrowheads="1"/>
          </p:cNvSpPr>
          <p:nvPr/>
        </p:nvSpPr>
        <p:spPr bwMode="auto">
          <a:xfrm>
            <a:off x="3203848" y="1844824"/>
            <a:ext cx="1841809" cy="1199676"/>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grpSp>
        <p:nvGrpSpPr>
          <p:cNvPr id="9" name="Group 36"/>
          <p:cNvGrpSpPr>
            <a:grpSpLocks/>
          </p:cNvGrpSpPr>
          <p:nvPr/>
        </p:nvGrpSpPr>
        <p:grpSpPr bwMode="auto">
          <a:xfrm>
            <a:off x="4750382" y="2987824"/>
            <a:ext cx="444353" cy="637722"/>
            <a:chOff x="5726" y="10976"/>
            <a:chExt cx="247" cy="629"/>
          </a:xfrm>
        </p:grpSpPr>
        <p:sp>
          <p:nvSpPr>
            <p:cNvPr id="10"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11"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12"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13"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14"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15"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16"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17"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18"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19"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20"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21" name="Picture 2"/>
          <p:cNvPicPr>
            <a:picLocks noChangeAspect="1" noChangeArrowheads="1"/>
          </p:cNvPicPr>
          <p:nvPr/>
        </p:nvPicPr>
        <p:blipFill>
          <a:blip r:embed="rId2" cstate="print"/>
          <a:srcRect/>
          <a:stretch>
            <a:fillRect/>
          </a:stretch>
        </p:blipFill>
        <p:spPr bwMode="auto">
          <a:xfrm>
            <a:off x="2845382" y="1382960"/>
            <a:ext cx="619125" cy="947640"/>
          </a:xfrm>
          <a:prstGeom prst="rect">
            <a:avLst/>
          </a:prstGeom>
          <a:noFill/>
          <a:ln w="9525">
            <a:noFill/>
            <a:miter lim="800000"/>
            <a:headEnd/>
            <a:tailEnd/>
          </a:ln>
        </p:spPr>
      </p:pic>
      <p:sp>
        <p:nvSpPr>
          <p:cNvPr id="22" name="TextBox 6"/>
          <p:cNvSpPr txBox="1">
            <a:spLocks noChangeArrowheads="1"/>
          </p:cNvSpPr>
          <p:nvPr/>
        </p:nvSpPr>
        <p:spPr bwMode="auto">
          <a:xfrm>
            <a:off x="1907704" y="1340768"/>
            <a:ext cx="859531" cy="369332"/>
          </a:xfrm>
          <a:prstGeom prst="rect">
            <a:avLst/>
          </a:prstGeom>
          <a:noFill/>
          <a:ln w="9525">
            <a:noFill/>
            <a:miter lim="800000"/>
            <a:headEnd/>
            <a:tailEnd/>
          </a:ln>
        </p:spPr>
        <p:txBody>
          <a:bodyPr wrap="none">
            <a:spAutoFit/>
          </a:bodyPr>
          <a:lstStyle/>
          <a:p>
            <a:r>
              <a:rPr lang="en-US" dirty="0" smtClean="0"/>
              <a:t>AIDB</a:t>
            </a:r>
            <a:r>
              <a:rPr lang="en-US" sz="2000" baseline="-25000" dirty="0" smtClean="0"/>
              <a:t>A</a:t>
            </a:r>
            <a:endParaRPr lang="en-US" baseline="-25000" dirty="0"/>
          </a:p>
        </p:txBody>
      </p:sp>
      <p:sp>
        <p:nvSpPr>
          <p:cNvPr id="23" name="AutoShape 5"/>
          <p:cNvSpPr>
            <a:spLocks noChangeArrowheads="1"/>
          </p:cNvSpPr>
          <p:nvPr/>
        </p:nvSpPr>
        <p:spPr bwMode="auto">
          <a:xfrm>
            <a:off x="5947048" y="1844824"/>
            <a:ext cx="1841809" cy="1199676"/>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grpSp>
        <p:nvGrpSpPr>
          <p:cNvPr id="24" name="Group 36"/>
          <p:cNvGrpSpPr>
            <a:grpSpLocks/>
          </p:cNvGrpSpPr>
          <p:nvPr/>
        </p:nvGrpSpPr>
        <p:grpSpPr bwMode="auto">
          <a:xfrm>
            <a:off x="5893382" y="3067536"/>
            <a:ext cx="444353" cy="637715"/>
            <a:chOff x="5726" y="10976"/>
            <a:chExt cx="247" cy="629"/>
          </a:xfrm>
        </p:grpSpPr>
        <p:sp>
          <p:nvSpPr>
            <p:cNvPr id="25"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26"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27"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28"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29"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0"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1"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2"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3"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34"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35"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sp>
        <p:nvSpPr>
          <p:cNvPr id="36" name="TextBox 6"/>
          <p:cNvSpPr txBox="1">
            <a:spLocks noChangeArrowheads="1"/>
          </p:cNvSpPr>
          <p:nvPr/>
        </p:nvSpPr>
        <p:spPr bwMode="auto">
          <a:xfrm>
            <a:off x="6732240" y="1268760"/>
            <a:ext cx="837089" cy="369332"/>
          </a:xfrm>
          <a:prstGeom prst="rect">
            <a:avLst/>
          </a:prstGeom>
          <a:noFill/>
          <a:ln w="9525">
            <a:noFill/>
            <a:miter lim="800000"/>
            <a:headEnd/>
            <a:tailEnd/>
          </a:ln>
        </p:spPr>
        <p:txBody>
          <a:bodyPr wrap="none">
            <a:spAutoFit/>
          </a:bodyPr>
          <a:lstStyle/>
          <a:p>
            <a:r>
              <a:rPr lang="en-US" dirty="0" smtClean="0"/>
              <a:t>AIDB</a:t>
            </a:r>
            <a:r>
              <a:rPr lang="en-US" sz="2000" baseline="-25000" dirty="0" smtClean="0"/>
              <a:t>B</a:t>
            </a:r>
            <a:endParaRPr lang="en-US" baseline="-25000" dirty="0"/>
          </a:p>
        </p:txBody>
      </p:sp>
      <p:pic>
        <p:nvPicPr>
          <p:cNvPr id="37" name="Picture 2"/>
          <p:cNvPicPr>
            <a:picLocks noChangeAspect="1" noChangeArrowheads="1"/>
          </p:cNvPicPr>
          <p:nvPr/>
        </p:nvPicPr>
        <p:blipFill>
          <a:blip r:embed="rId2" cstate="print"/>
          <a:srcRect/>
          <a:stretch>
            <a:fillRect/>
          </a:stretch>
        </p:blipFill>
        <p:spPr bwMode="auto">
          <a:xfrm>
            <a:off x="7645982" y="1463824"/>
            <a:ext cx="619125" cy="947640"/>
          </a:xfrm>
          <a:prstGeom prst="rect">
            <a:avLst/>
          </a:prstGeom>
          <a:noFill/>
          <a:ln w="9525">
            <a:noFill/>
            <a:miter lim="800000"/>
            <a:headEnd/>
            <a:tailEnd/>
          </a:ln>
        </p:spPr>
      </p:pic>
      <p:grpSp>
        <p:nvGrpSpPr>
          <p:cNvPr id="38" name="Group 56"/>
          <p:cNvGrpSpPr/>
          <p:nvPr/>
        </p:nvGrpSpPr>
        <p:grpSpPr>
          <a:xfrm>
            <a:off x="4293182" y="2606824"/>
            <a:ext cx="541392" cy="597932"/>
            <a:chOff x="2286000" y="3733800"/>
            <a:chExt cx="541392" cy="597932"/>
          </a:xfrm>
        </p:grpSpPr>
        <p:pic>
          <p:nvPicPr>
            <p:cNvPr id="39" name="Picture 2"/>
            <p:cNvPicPr>
              <a:picLocks noChangeAspect="1" noChangeArrowheads="1"/>
            </p:cNvPicPr>
            <p:nvPr/>
          </p:nvPicPr>
          <p:blipFill>
            <a:blip r:embed="rId2" cstate="print"/>
            <a:srcRect/>
            <a:stretch>
              <a:fillRect/>
            </a:stretch>
          </p:blipFill>
          <p:spPr bwMode="auto">
            <a:xfrm>
              <a:off x="2362200" y="3810000"/>
              <a:ext cx="317373" cy="485775"/>
            </a:xfrm>
            <a:prstGeom prst="rect">
              <a:avLst/>
            </a:prstGeom>
            <a:noFill/>
            <a:ln w="9525">
              <a:noFill/>
              <a:miter lim="800000"/>
              <a:headEnd/>
              <a:tailEnd/>
            </a:ln>
          </p:spPr>
        </p:pic>
        <p:grpSp>
          <p:nvGrpSpPr>
            <p:cNvPr id="40" name="Group 51"/>
            <p:cNvGrpSpPr/>
            <p:nvPr/>
          </p:nvGrpSpPr>
          <p:grpSpPr>
            <a:xfrm>
              <a:off x="2286000" y="3733800"/>
              <a:ext cx="541392" cy="597932"/>
              <a:chOff x="838200" y="4267200"/>
              <a:chExt cx="541392" cy="597932"/>
            </a:xfrm>
          </p:grpSpPr>
          <p:sp>
            <p:nvSpPr>
              <p:cNvPr id="41" name="TextBox 40"/>
              <p:cNvSpPr txBox="1"/>
              <p:nvPr/>
            </p:nvSpPr>
            <p:spPr>
              <a:xfrm>
                <a:off x="838200" y="4267200"/>
                <a:ext cx="338554" cy="369332"/>
              </a:xfrm>
              <a:prstGeom prst="rect">
                <a:avLst/>
              </a:prstGeom>
              <a:noFill/>
            </p:spPr>
            <p:txBody>
              <a:bodyPr wrap="none" rtlCol="0">
                <a:spAutoFit/>
              </a:bodyPr>
              <a:lstStyle/>
              <a:p>
                <a:r>
                  <a:rPr lang="en-US" dirty="0" smtClean="0"/>
                  <a:t>A</a:t>
                </a:r>
                <a:endParaRPr lang="en-US" dirty="0"/>
              </a:p>
            </p:txBody>
          </p:sp>
          <p:sp>
            <p:nvSpPr>
              <p:cNvPr id="42" name="TextBox 41"/>
              <p:cNvSpPr txBox="1"/>
              <p:nvPr/>
            </p:nvSpPr>
            <p:spPr>
              <a:xfrm>
                <a:off x="914400" y="4495800"/>
                <a:ext cx="465192" cy="369332"/>
              </a:xfrm>
              <a:prstGeom prst="rect">
                <a:avLst/>
              </a:prstGeom>
              <a:noFill/>
            </p:spPr>
            <p:txBody>
              <a:bodyPr wrap="none" rtlCol="0">
                <a:spAutoFit/>
              </a:bodyPr>
              <a:lstStyle/>
              <a:p>
                <a:r>
                  <a:rPr lang="en-US" dirty="0" smtClean="0"/>
                  <a:t>N</a:t>
                </a:r>
                <a:r>
                  <a:rPr lang="en-US" sz="2400" baseline="-25000" dirty="0" smtClean="0"/>
                  <a:t>1</a:t>
                </a:r>
                <a:endParaRPr lang="en-US" baseline="-25000" dirty="0"/>
              </a:p>
            </p:txBody>
          </p:sp>
        </p:grpSp>
      </p:grpSp>
      <p:grpSp>
        <p:nvGrpSpPr>
          <p:cNvPr id="43" name="Group 57"/>
          <p:cNvGrpSpPr/>
          <p:nvPr/>
        </p:nvGrpSpPr>
        <p:grpSpPr>
          <a:xfrm>
            <a:off x="6274382" y="2606824"/>
            <a:ext cx="541392" cy="597932"/>
            <a:chOff x="5181600" y="4114800"/>
            <a:chExt cx="541392" cy="597932"/>
          </a:xfrm>
        </p:grpSpPr>
        <p:pic>
          <p:nvPicPr>
            <p:cNvPr id="44" name="Picture 2"/>
            <p:cNvPicPr>
              <a:picLocks noChangeAspect="1" noChangeArrowheads="1"/>
            </p:cNvPicPr>
            <p:nvPr/>
          </p:nvPicPr>
          <p:blipFill>
            <a:blip r:embed="rId2" cstate="print"/>
            <a:srcRect/>
            <a:stretch>
              <a:fillRect/>
            </a:stretch>
          </p:blipFill>
          <p:spPr bwMode="auto">
            <a:xfrm>
              <a:off x="5257800" y="4191000"/>
              <a:ext cx="317373" cy="485775"/>
            </a:xfrm>
            <a:prstGeom prst="rect">
              <a:avLst/>
            </a:prstGeom>
            <a:noFill/>
            <a:ln w="9525">
              <a:noFill/>
              <a:miter lim="800000"/>
              <a:headEnd/>
              <a:tailEnd/>
            </a:ln>
          </p:spPr>
        </p:pic>
        <p:grpSp>
          <p:nvGrpSpPr>
            <p:cNvPr id="45" name="Group 53"/>
            <p:cNvGrpSpPr/>
            <p:nvPr/>
          </p:nvGrpSpPr>
          <p:grpSpPr>
            <a:xfrm>
              <a:off x="5181600" y="4114800"/>
              <a:ext cx="541392" cy="597932"/>
              <a:chOff x="838200" y="4267200"/>
              <a:chExt cx="541392" cy="597932"/>
            </a:xfrm>
          </p:grpSpPr>
          <p:sp>
            <p:nvSpPr>
              <p:cNvPr id="46" name="TextBox 45"/>
              <p:cNvSpPr txBox="1"/>
              <p:nvPr/>
            </p:nvSpPr>
            <p:spPr>
              <a:xfrm>
                <a:off x="838200" y="4267200"/>
                <a:ext cx="338554" cy="369332"/>
              </a:xfrm>
              <a:prstGeom prst="rect">
                <a:avLst/>
              </a:prstGeom>
              <a:noFill/>
            </p:spPr>
            <p:txBody>
              <a:bodyPr wrap="none" rtlCol="0">
                <a:spAutoFit/>
              </a:bodyPr>
              <a:lstStyle/>
              <a:p>
                <a:r>
                  <a:rPr lang="en-US" dirty="0" smtClean="0"/>
                  <a:t>A</a:t>
                </a:r>
                <a:endParaRPr lang="en-US" dirty="0"/>
              </a:p>
            </p:txBody>
          </p:sp>
          <p:sp>
            <p:nvSpPr>
              <p:cNvPr id="47" name="TextBox 46"/>
              <p:cNvSpPr txBox="1"/>
              <p:nvPr/>
            </p:nvSpPr>
            <p:spPr>
              <a:xfrm>
                <a:off x="914400" y="4495800"/>
                <a:ext cx="465192" cy="369332"/>
              </a:xfrm>
              <a:prstGeom prst="rect">
                <a:avLst/>
              </a:prstGeom>
              <a:noFill/>
            </p:spPr>
            <p:txBody>
              <a:bodyPr wrap="none" rtlCol="0">
                <a:spAutoFit/>
              </a:bodyPr>
              <a:lstStyle/>
              <a:p>
                <a:r>
                  <a:rPr lang="en-US" dirty="0" smtClean="0"/>
                  <a:t>N</a:t>
                </a:r>
                <a:r>
                  <a:rPr lang="en-US" sz="2400" baseline="-25000" dirty="0" smtClean="0"/>
                  <a:t>2</a:t>
                </a:r>
                <a:endParaRPr lang="en-US" baseline="-25000" dirty="0"/>
              </a:p>
            </p:txBody>
          </p:sp>
        </p:grpSp>
      </p:grpSp>
      <p:cxnSp>
        <p:nvCxnSpPr>
          <p:cNvPr id="48" name="Straight Arrow Connector 53"/>
          <p:cNvCxnSpPr>
            <a:cxnSpLocks noChangeShapeType="1"/>
          </p:cNvCxnSpPr>
          <p:nvPr/>
        </p:nvCxnSpPr>
        <p:spPr bwMode="auto">
          <a:xfrm>
            <a:off x="3454982" y="2230968"/>
            <a:ext cx="838200" cy="452056"/>
          </a:xfrm>
          <a:prstGeom prst="straightConnector1">
            <a:avLst/>
          </a:prstGeom>
          <a:noFill/>
          <a:ln w="38100" algn="ctr">
            <a:solidFill>
              <a:schemeClr val="tx1"/>
            </a:solidFill>
            <a:round/>
            <a:headEnd type="arrow" w="med" len="med"/>
            <a:tailEnd type="arrow" w="med" len="med"/>
          </a:ln>
        </p:spPr>
      </p:cxnSp>
      <p:sp>
        <p:nvSpPr>
          <p:cNvPr id="50" name="TextBox 49"/>
          <p:cNvSpPr txBox="1"/>
          <p:nvPr/>
        </p:nvSpPr>
        <p:spPr>
          <a:xfrm>
            <a:off x="406982" y="2302024"/>
            <a:ext cx="2172454" cy="369332"/>
          </a:xfrm>
          <a:prstGeom prst="rect">
            <a:avLst/>
          </a:prstGeom>
          <a:noFill/>
        </p:spPr>
        <p:txBody>
          <a:bodyPr wrap="none" rtlCol="0">
            <a:spAutoFit/>
          </a:bodyPr>
          <a:lstStyle/>
          <a:p>
            <a:r>
              <a:rPr lang="en-US" dirty="0" smtClean="0"/>
              <a:t>Home AIDB access</a:t>
            </a:r>
            <a:endParaRPr lang="en-US" dirty="0"/>
          </a:p>
        </p:txBody>
      </p:sp>
      <p:pic>
        <p:nvPicPr>
          <p:cNvPr id="52" name="Picture 52" descr="uc_phone"/>
          <p:cNvPicPr>
            <a:picLocks noChangeAspect="1" noChangeArrowheads="1"/>
          </p:cNvPicPr>
          <p:nvPr/>
        </p:nvPicPr>
        <p:blipFill>
          <a:blip r:embed="rId3" cstate="print"/>
          <a:srcRect/>
          <a:stretch>
            <a:fillRect/>
          </a:stretch>
        </p:blipFill>
        <p:spPr bwMode="auto">
          <a:xfrm>
            <a:off x="4293182" y="3521224"/>
            <a:ext cx="327025" cy="673100"/>
          </a:xfrm>
          <a:prstGeom prst="rect">
            <a:avLst/>
          </a:prstGeom>
          <a:noFill/>
          <a:ln w="9525">
            <a:noFill/>
            <a:miter lim="800000"/>
            <a:headEnd/>
            <a:tailEnd/>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88640"/>
            <a:ext cx="7200800" cy="685800"/>
          </a:xfrm>
        </p:spPr>
        <p:txBody>
          <a:bodyPr/>
          <a:lstStyle/>
          <a:p>
            <a:r>
              <a:rPr lang="en-US" dirty="0" smtClean="0"/>
              <a:t>Similarly, additional information is cached when UE attaches to AN</a:t>
            </a:r>
            <a:r>
              <a:rPr lang="en-US" sz="4000" baseline="-25000" dirty="0" smtClean="0"/>
              <a:t>2</a:t>
            </a:r>
            <a:endParaRPr lang="en-US" dirty="0"/>
          </a:p>
        </p:txBody>
      </p:sp>
      <p:sp>
        <p:nvSpPr>
          <p:cNvPr id="3" name="Content Placeholder 2"/>
          <p:cNvSpPr>
            <a:spLocks noGrp="1"/>
          </p:cNvSpPr>
          <p:nvPr>
            <p:ph idx="1"/>
          </p:nvPr>
        </p:nvSpPr>
        <p:spPr>
          <a:xfrm>
            <a:off x="539552" y="3933056"/>
            <a:ext cx="8299450" cy="2448272"/>
          </a:xfrm>
        </p:spPr>
        <p:txBody>
          <a:bodyPr/>
          <a:lstStyle/>
          <a:p>
            <a:pPr>
              <a:lnSpc>
                <a:spcPct val="100000"/>
              </a:lnSpc>
              <a:spcBef>
                <a:spcPts val="600"/>
              </a:spcBef>
              <a:buFont typeface="Wingdings" pitchFamily="2" charset="2"/>
              <a:buChar char="v"/>
            </a:pPr>
            <a:r>
              <a:rPr lang="en-US" dirty="0" smtClean="0"/>
              <a:t> UE attaches to roaming access network AN</a:t>
            </a:r>
            <a:r>
              <a:rPr lang="en-US" sz="3200" baseline="-25000" dirty="0" smtClean="0"/>
              <a:t>2</a:t>
            </a:r>
            <a:endParaRPr lang="en-US" dirty="0" smtClean="0"/>
          </a:p>
          <a:p>
            <a:pPr>
              <a:lnSpc>
                <a:spcPct val="100000"/>
              </a:lnSpc>
              <a:spcBef>
                <a:spcPts val="600"/>
              </a:spcBef>
              <a:buFont typeface="Wingdings" pitchFamily="2" charset="2"/>
              <a:buChar char="v"/>
            </a:pPr>
            <a:r>
              <a:rPr lang="en-US" dirty="0" smtClean="0"/>
              <a:t> Access network AN</a:t>
            </a:r>
            <a:r>
              <a:rPr lang="en-US" sz="3200" baseline="-25000" dirty="0" smtClean="0"/>
              <a:t>2</a:t>
            </a:r>
            <a:r>
              <a:rPr lang="en-US" dirty="0" smtClean="0"/>
              <a:t> fetches UE-specific policy information from AIDB</a:t>
            </a:r>
            <a:r>
              <a:rPr lang="en-US" sz="2800" baseline="-25000" dirty="0" smtClean="0"/>
              <a:t>A</a:t>
            </a:r>
            <a:endParaRPr lang="en-US" dirty="0" smtClean="0"/>
          </a:p>
          <a:p>
            <a:pPr>
              <a:lnSpc>
                <a:spcPct val="100000"/>
              </a:lnSpc>
              <a:spcBef>
                <a:spcPts val="600"/>
              </a:spcBef>
              <a:buFont typeface="Wingdings" pitchFamily="2" charset="2"/>
              <a:buChar char="v"/>
            </a:pPr>
            <a:r>
              <a:rPr lang="en-US" dirty="0" smtClean="0"/>
              <a:t> UE-specific information at AN</a:t>
            </a:r>
            <a:r>
              <a:rPr lang="en-US" sz="3200" baseline="-25000" dirty="0" smtClean="0"/>
              <a:t>2</a:t>
            </a:r>
            <a:r>
              <a:rPr lang="en-US" dirty="0" smtClean="0"/>
              <a:t> can restrict UE’s view of cached data at AN</a:t>
            </a:r>
            <a:r>
              <a:rPr lang="en-US" sz="3200" baseline="-25000" dirty="0" smtClean="0"/>
              <a:t>2</a:t>
            </a:r>
            <a:endParaRPr lang="en-US" sz="2800" dirty="0" smtClean="0"/>
          </a:p>
        </p:txBody>
      </p:sp>
      <p:sp>
        <p:nvSpPr>
          <p:cNvPr id="4" name="Footer Placeholder 3"/>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5" name="Slide Number Placeholder 4"/>
          <p:cNvSpPr>
            <a:spLocks noGrp="1"/>
          </p:cNvSpPr>
          <p:nvPr>
            <p:ph type="sldNum" sz="quarter" idx="4"/>
          </p:nvPr>
        </p:nvSpPr>
        <p:spPr/>
        <p:txBody>
          <a:bodyPr/>
          <a:lstStyle/>
          <a:p>
            <a:fld id="{F29C0F80-CD8F-472D-AFB6-6F74E86F726D}" type="slidenum">
              <a:rPr lang="en-US" altLang="ja-JP" smtClean="0">
                <a:solidFill>
                  <a:srgbClr val="000000"/>
                </a:solidFill>
              </a:rPr>
              <a:pPr/>
              <a:t>11</a:t>
            </a:fld>
            <a:endParaRPr lang="en-US" altLang="ja-JP" dirty="0">
              <a:solidFill>
                <a:srgbClr val="000000"/>
              </a:solidFill>
            </a:endParaRPr>
          </a:p>
        </p:txBody>
      </p:sp>
      <p:sp>
        <p:nvSpPr>
          <p:cNvPr id="6" name="Date Placeholder 5"/>
          <p:cNvSpPr>
            <a:spLocks noGrp="1"/>
          </p:cNvSpPr>
          <p:nvPr>
            <p:ph type="dt" sz="half" idx="2"/>
          </p:nvPr>
        </p:nvSpPr>
        <p:spPr/>
        <p:txBody>
          <a:bodyPr/>
          <a:lstStyle/>
          <a:p>
            <a:fld id="{8FC08732-EF0E-4661-8EE0-B548863613AE}" type="datetime1">
              <a:rPr lang="en-US" smtClean="0"/>
              <a:pPr/>
              <a:t>5/16/2012</a:t>
            </a:fld>
            <a:endParaRPr lang="en-US"/>
          </a:p>
        </p:txBody>
      </p:sp>
      <p:grpSp>
        <p:nvGrpSpPr>
          <p:cNvPr id="7" name="Group 6"/>
          <p:cNvGrpSpPr/>
          <p:nvPr/>
        </p:nvGrpSpPr>
        <p:grpSpPr>
          <a:xfrm>
            <a:off x="539552" y="1124744"/>
            <a:ext cx="7858125" cy="2905348"/>
            <a:chOff x="381000" y="1511424"/>
            <a:chExt cx="7858125" cy="2905348"/>
          </a:xfrm>
        </p:grpSpPr>
        <p:sp>
          <p:nvSpPr>
            <p:cNvPr id="9" name="AutoShape 5"/>
            <p:cNvSpPr>
              <a:spLocks noChangeArrowheads="1"/>
            </p:cNvSpPr>
            <p:nvPr/>
          </p:nvSpPr>
          <p:spPr bwMode="auto">
            <a:xfrm>
              <a:off x="3177866" y="2133600"/>
              <a:ext cx="1841809" cy="1199676"/>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grpSp>
          <p:nvGrpSpPr>
            <p:cNvPr id="10" name="Group 36"/>
            <p:cNvGrpSpPr>
              <a:grpSpLocks/>
            </p:cNvGrpSpPr>
            <p:nvPr/>
          </p:nvGrpSpPr>
          <p:grpSpPr bwMode="auto">
            <a:xfrm>
              <a:off x="4724400" y="3276600"/>
              <a:ext cx="444353" cy="637722"/>
              <a:chOff x="5726" y="10976"/>
              <a:chExt cx="247" cy="629"/>
            </a:xfrm>
          </p:grpSpPr>
          <p:sp>
            <p:nvSpPr>
              <p:cNvPr id="43"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44"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45"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46"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47"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48"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49"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50"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51"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52"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53"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11" name="Picture 2"/>
            <p:cNvPicPr>
              <a:picLocks noChangeAspect="1" noChangeArrowheads="1"/>
            </p:cNvPicPr>
            <p:nvPr/>
          </p:nvPicPr>
          <p:blipFill>
            <a:blip r:embed="rId2" cstate="print"/>
            <a:srcRect/>
            <a:stretch>
              <a:fillRect/>
            </a:stretch>
          </p:blipFill>
          <p:spPr bwMode="auto">
            <a:xfrm>
              <a:off x="2819400" y="1671736"/>
              <a:ext cx="619125" cy="947640"/>
            </a:xfrm>
            <a:prstGeom prst="rect">
              <a:avLst/>
            </a:prstGeom>
            <a:noFill/>
            <a:ln w="9525">
              <a:noFill/>
              <a:miter lim="800000"/>
              <a:headEnd/>
              <a:tailEnd/>
            </a:ln>
          </p:spPr>
        </p:pic>
        <p:sp>
          <p:nvSpPr>
            <p:cNvPr id="12" name="TextBox 6"/>
            <p:cNvSpPr txBox="1">
              <a:spLocks noChangeArrowheads="1"/>
            </p:cNvSpPr>
            <p:nvPr/>
          </p:nvSpPr>
          <p:spPr bwMode="auto">
            <a:xfrm>
              <a:off x="1965176" y="1511424"/>
              <a:ext cx="859531" cy="369332"/>
            </a:xfrm>
            <a:prstGeom prst="rect">
              <a:avLst/>
            </a:prstGeom>
            <a:noFill/>
            <a:ln w="9525">
              <a:noFill/>
              <a:miter lim="800000"/>
              <a:headEnd/>
              <a:tailEnd/>
            </a:ln>
          </p:spPr>
          <p:txBody>
            <a:bodyPr wrap="none">
              <a:spAutoFit/>
            </a:bodyPr>
            <a:lstStyle/>
            <a:p>
              <a:r>
                <a:rPr lang="en-US" dirty="0" smtClean="0"/>
                <a:t>AIDB</a:t>
              </a:r>
              <a:r>
                <a:rPr lang="en-US" sz="2000" baseline="-25000" dirty="0" smtClean="0"/>
                <a:t>A</a:t>
              </a:r>
              <a:endParaRPr lang="en-US" baseline="-25000" dirty="0"/>
            </a:p>
          </p:txBody>
        </p:sp>
        <p:sp>
          <p:nvSpPr>
            <p:cNvPr id="13" name="AutoShape 5"/>
            <p:cNvSpPr>
              <a:spLocks noChangeArrowheads="1"/>
            </p:cNvSpPr>
            <p:nvPr/>
          </p:nvSpPr>
          <p:spPr bwMode="auto">
            <a:xfrm>
              <a:off x="5921066" y="2133600"/>
              <a:ext cx="1841809" cy="1199676"/>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grpSp>
          <p:nvGrpSpPr>
            <p:cNvPr id="14" name="Group 36"/>
            <p:cNvGrpSpPr>
              <a:grpSpLocks/>
            </p:cNvGrpSpPr>
            <p:nvPr/>
          </p:nvGrpSpPr>
          <p:grpSpPr bwMode="auto">
            <a:xfrm>
              <a:off x="5867400" y="3356312"/>
              <a:ext cx="444353" cy="637715"/>
              <a:chOff x="5726" y="10976"/>
              <a:chExt cx="247" cy="629"/>
            </a:xfrm>
          </p:grpSpPr>
          <p:sp>
            <p:nvSpPr>
              <p:cNvPr id="32"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33"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4"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5"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6"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7"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8"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9"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40"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41"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42"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sp>
          <p:nvSpPr>
            <p:cNvPr id="15" name="TextBox 6"/>
            <p:cNvSpPr txBox="1">
              <a:spLocks noChangeArrowheads="1"/>
            </p:cNvSpPr>
            <p:nvPr/>
          </p:nvSpPr>
          <p:spPr bwMode="auto">
            <a:xfrm>
              <a:off x="6789712" y="1511424"/>
              <a:ext cx="837089" cy="369332"/>
            </a:xfrm>
            <a:prstGeom prst="rect">
              <a:avLst/>
            </a:prstGeom>
            <a:noFill/>
            <a:ln w="9525">
              <a:noFill/>
              <a:miter lim="800000"/>
              <a:headEnd/>
              <a:tailEnd/>
            </a:ln>
          </p:spPr>
          <p:txBody>
            <a:bodyPr wrap="none">
              <a:spAutoFit/>
            </a:bodyPr>
            <a:lstStyle/>
            <a:p>
              <a:r>
                <a:rPr lang="en-US" dirty="0" smtClean="0"/>
                <a:t>AIDB</a:t>
              </a:r>
              <a:r>
                <a:rPr lang="en-US" sz="2000" baseline="-25000" dirty="0" smtClean="0"/>
                <a:t>B</a:t>
              </a:r>
              <a:endParaRPr lang="en-US" baseline="-25000" dirty="0"/>
            </a:p>
          </p:txBody>
        </p:sp>
        <p:pic>
          <p:nvPicPr>
            <p:cNvPr id="16" name="Picture 2"/>
            <p:cNvPicPr>
              <a:picLocks noChangeAspect="1" noChangeArrowheads="1"/>
            </p:cNvPicPr>
            <p:nvPr/>
          </p:nvPicPr>
          <p:blipFill>
            <a:blip r:embed="rId2" cstate="print"/>
            <a:srcRect/>
            <a:stretch>
              <a:fillRect/>
            </a:stretch>
          </p:blipFill>
          <p:spPr bwMode="auto">
            <a:xfrm>
              <a:off x="7620000" y="1752600"/>
              <a:ext cx="619125" cy="947640"/>
            </a:xfrm>
            <a:prstGeom prst="rect">
              <a:avLst/>
            </a:prstGeom>
            <a:noFill/>
            <a:ln w="9525">
              <a:noFill/>
              <a:miter lim="800000"/>
              <a:headEnd/>
              <a:tailEnd/>
            </a:ln>
          </p:spPr>
        </p:pic>
        <p:grpSp>
          <p:nvGrpSpPr>
            <p:cNvPr id="17" name="Group 56"/>
            <p:cNvGrpSpPr/>
            <p:nvPr/>
          </p:nvGrpSpPr>
          <p:grpSpPr>
            <a:xfrm>
              <a:off x="4267200" y="2895600"/>
              <a:ext cx="541392" cy="597932"/>
              <a:chOff x="2286000" y="3733800"/>
              <a:chExt cx="541392" cy="597932"/>
            </a:xfrm>
          </p:grpSpPr>
          <p:pic>
            <p:nvPicPr>
              <p:cNvPr id="28" name="Picture 2"/>
              <p:cNvPicPr>
                <a:picLocks noChangeAspect="1" noChangeArrowheads="1"/>
              </p:cNvPicPr>
              <p:nvPr/>
            </p:nvPicPr>
            <p:blipFill>
              <a:blip r:embed="rId2" cstate="print"/>
              <a:srcRect/>
              <a:stretch>
                <a:fillRect/>
              </a:stretch>
            </p:blipFill>
            <p:spPr bwMode="auto">
              <a:xfrm>
                <a:off x="2362200" y="3810000"/>
                <a:ext cx="317373" cy="485775"/>
              </a:xfrm>
              <a:prstGeom prst="rect">
                <a:avLst/>
              </a:prstGeom>
              <a:noFill/>
              <a:ln w="9525">
                <a:noFill/>
                <a:miter lim="800000"/>
                <a:headEnd/>
                <a:tailEnd/>
              </a:ln>
            </p:spPr>
          </p:pic>
          <p:grpSp>
            <p:nvGrpSpPr>
              <p:cNvPr id="29" name="Group 51"/>
              <p:cNvGrpSpPr/>
              <p:nvPr/>
            </p:nvGrpSpPr>
            <p:grpSpPr>
              <a:xfrm>
                <a:off x="2286000" y="3733800"/>
                <a:ext cx="541392" cy="597932"/>
                <a:chOff x="838200" y="4267200"/>
                <a:chExt cx="541392" cy="597932"/>
              </a:xfrm>
            </p:grpSpPr>
            <p:sp>
              <p:nvSpPr>
                <p:cNvPr id="30" name="TextBox 29"/>
                <p:cNvSpPr txBox="1"/>
                <p:nvPr/>
              </p:nvSpPr>
              <p:spPr>
                <a:xfrm>
                  <a:off x="838200" y="4267200"/>
                  <a:ext cx="338554" cy="369332"/>
                </a:xfrm>
                <a:prstGeom prst="rect">
                  <a:avLst/>
                </a:prstGeom>
                <a:noFill/>
              </p:spPr>
              <p:txBody>
                <a:bodyPr wrap="none" rtlCol="0">
                  <a:spAutoFit/>
                </a:bodyPr>
                <a:lstStyle/>
                <a:p>
                  <a:r>
                    <a:rPr lang="en-US" dirty="0" smtClean="0"/>
                    <a:t>A</a:t>
                  </a:r>
                  <a:endParaRPr lang="en-US" dirty="0"/>
                </a:p>
              </p:txBody>
            </p:sp>
            <p:sp>
              <p:nvSpPr>
                <p:cNvPr id="31" name="TextBox 30"/>
                <p:cNvSpPr txBox="1"/>
                <p:nvPr/>
              </p:nvSpPr>
              <p:spPr>
                <a:xfrm>
                  <a:off x="914400" y="4495800"/>
                  <a:ext cx="465192" cy="369332"/>
                </a:xfrm>
                <a:prstGeom prst="rect">
                  <a:avLst/>
                </a:prstGeom>
                <a:noFill/>
              </p:spPr>
              <p:txBody>
                <a:bodyPr wrap="none" rtlCol="0">
                  <a:spAutoFit/>
                </a:bodyPr>
                <a:lstStyle/>
                <a:p>
                  <a:r>
                    <a:rPr lang="en-US" dirty="0" smtClean="0"/>
                    <a:t>N</a:t>
                  </a:r>
                  <a:r>
                    <a:rPr lang="en-US" sz="2400" baseline="-25000" dirty="0" smtClean="0"/>
                    <a:t>1</a:t>
                  </a:r>
                  <a:endParaRPr lang="en-US" baseline="-25000" dirty="0"/>
                </a:p>
              </p:txBody>
            </p:sp>
          </p:grpSp>
        </p:grpSp>
        <p:grpSp>
          <p:nvGrpSpPr>
            <p:cNvPr id="18" name="Group 57"/>
            <p:cNvGrpSpPr/>
            <p:nvPr/>
          </p:nvGrpSpPr>
          <p:grpSpPr>
            <a:xfrm>
              <a:off x="6248400" y="2895600"/>
              <a:ext cx="541392" cy="597932"/>
              <a:chOff x="5181600" y="4114800"/>
              <a:chExt cx="541392" cy="597932"/>
            </a:xfrm>
          </p:grpSpPr>
          <p:pic>
            <p:nvPicPr>
              <p:cNvPr id="24" name="Picture 2"/>
              <p:cNvPicPr>
                <a:picLocks noChangeAspect="1" noChangeArrowheads="1"/>
              </p:cNvPicPr>
              <p:nvPr/>
            </p:nvPicPr>
            <p:blipFill>
              <a:blip r:embed="rId2" cstate="print"/>
              <a:srcRect/>
              <a:stretch>
                <a:fillRect/>
              </a:stretch>
            </p:blipFill>
            <p:spPr bwMode="auto">
              <a:xfrm>
                <a:off x="5257800" y="4191000"/>
                <a:ext cx="317373" cy="485775"/>
              </a:xfrm>
              <a:prstGeom prst="rect">
                <a:avLst/>
              </a:prstGeom>
              <a:noFill/>
              <a:ln w="9525">
                <a:noFill/>
                <a:miter lim="800000"/>
                <a:headEnd/>
                <a:tailEnd/>
              </a:ln>
            </p:spPr>
          </p:pic>
          <p:grpSp>
            <p:nvGrpSpPr>
              <p:cNvPr id="25" name="Group 53"/>
              <p:cNvGrpSpPr/>
              <p:nvPr/>
            </p:nvGrpSpPr>
            <p:grpSpPr>
              <a:xfrm>
                <a:off x="5181600" y="4114800"/>
                <a:ext cx="541392" cy="597932"/>
                <a:chOff x="838200" y="4267200"/>
                <a:chExt cx="541392" cy="597932"/>
              </a:xfrm>
            </p:grpSpPr>
            <p:sp>
              <p:nvSpPr>
                <p:cNvPr id="26" name="TextBox 25"/>
                <p:cNvSpPr txBox="1"/>
                <p:nvPr/>
              </p:nvSpPr>
              <p:spPr>
                <a:xfrm>
                  <a:off x="838200" y="4267200"/>
                  <a:ext cx="338554" cy="369332"/>
                </a:xfrm>
                <a:prstGeom prst="rect">
                  <a:avLst/>
                </a:prstGeom>
                <a:noFill/>
              </p:spPr>
              <p:txBody>
                <a:bodyPr wrap="none" rtlCol="0">
                  <a:spAutoFit/>
                </a:bodyPr>
                <a:lstStyle/>
                <a:p>
                  <a:r>
                    <a:rPr lang="en-US" dirty="0" smtClean="0"/>
                    <a:t>A</a:t>
                  </a:r>
                  <a:endParaRPr lang="en-US" dirty="0"/>
                </a:p>
              </p:txBody>
            </p:sp>
            <p:sp>
              <p:nvSpPr>
                <p:cNvPr id="27" name="TextBox 26"/>
                <p:cNvSpPr txBox="1"/>
                <p:nvPr/>
              </p:nvSpPr>
              <p:spPr>
                <a:xfrm>
                  <a:off x="914400" y="4495800"/>
                  <a:ext cx="465192" cy="369332"/>
                </a:xfrm>
                <a:prstGeom prst="rect">
                  <a:avLst/>
                </a:prstGeom>
                <a:noFill/>
              </p:spPr>
              <p:txBody>
                <a:bodyPr wrap="none" rtlCol="0">
                  <a:spAutoFit/>
                </a:bodyPr>
                <a:lstStyle/>
                <a:p>
                  <a:r>
                    <a:rPr lang="en-US" dirty="0" smtClean="0"/>
                    <a:t>N</a:t>
                  </a:r>
                  <a:r>
                    <a:rPr lang="en-US" sz="2400" baseline="-25000" dirty="0" smtClean="0"/>
                    <a:t>2</a:t>
                  </a:r>
                  <a:endParaRPr lang="en-US" baseline="-25000" dirty="0"/>
                </a:p>
              </p:txBody>
            </p:sp>
          </p:grpSp>
        </p:grpSp>
        <p:cxnSp>
          <p:nvCxnSpPr>
            <p:cNvPr id="19" name="Straight Arrow Connector 53"/>
            <p:cNvCxnSpPr>
              <a:cxnSpLocks noChangeShapeType="1"/>
            </p:cNvCxnSpPr>
            <p:nvPr/>
          </p:nvCxnSpPr>
          <p:spPr bwMode="auto">
            <a:xfrm flipV="1">
              <a:off x="381000" y="3581400"/>
              <a:ext cx="2514600" cy="5144"/>
            </a:xfrm>
            <a:prstGeom prst="straightConnector1">
              <a:avLst/>
            </a:prstGeom>
            <a:noFill/>
            <a:ln w="38100" algn="ctr">
              <a:solidFill>
                <a:schemeClr val="tx1"/>
              </a:solidFill>
              <a:prstDash val="dash"/>
              <a:round/>
              <a:headEnd type="arrow" w="med" len="med"/>
              <a:tailEnd type="arrow" w="med" len="med"/>
            </a:ln>
          </p:spPr>
        </p:cxnSp>
        <p:sp>
          <p:nvSpPr>
            <p:cNvPr id="21" name="TextBox 20"/>
            <p:cNvSpPr txBox="1"/>
            <p:nvPr/>
          </p:nvSpPr>
          <p:spPr>
            <a:xfrm>
              <a:off x="381000" y="3200400"/>
              <a:ext cx="2313518" cy="369332"/>
            </a:xfrm>
            <a:prstGeom prst="rect">
              <a:avLst/>
            </a:prstGeom>
            <a:noFill/>
          </p:spPr>
          <p:txBody>
            <a:bodyPr wrap="none" rtlCol="0">
              <a:spAutoFit/>
            </a:bodyPr>
            <a:lstStyle/>
            <a:p>
              <a:r>
                <a:rPr lang="en-US" dirty="0" smtClean="0"/>
                <a:t>Partner AIDB access</a:t>
              </a:r>
              <a:endParaRPr lang="en-US" dirty="0"/>
            </a:p>
          </p:txBody>
        </p:sp>
        <p:pic>
          <p:nvPicPr>
            <p:cNvPr id="22" name="Picture 52" descr="uc_phone"/>
            <p:cNvPicPr>
              <a:picLocks noChangeAspect="1" noChangeArrowheads="1"/>
            </p:cNvPicPr>
            <p:nvPr/>
          </p:nvPicPr>
          <p:blipFill>
            <a:blip r:embed="rId3" cstate="print"/>
            <a:srcRect/>
            <a:stretch>
              <a:fillRect/>
            </a:stretch>
          </p:blipFill>
          <p:spPr bwMode="auto">
            <a:xfrm>
              <a:off x="6357664" y="3743672"/>
              <a:ext cx="327025" cy="673100"/>
            </a:xfrm>
            <a:prstGeom prst="rect">
              <a:avLst/>
            </a:prstGeom>
            <a:noFill/>
            <a:ln w="9525">
              <a:noFill/>
              <a:miter lim="800000"/>
              <a:headEnd/>
              <a:tailEnd/>
            </a:ln>
          </p:spPr>
        </p:pic>
        <p:cxnSp>
          <p:nvCxnSpPr>
            <p:cNvPr id="23" name="Straight Arrow Connector 22"/>
            <p:cNvCxnSpPr>
              <a:cxnSpLocks noChangeShapeType="1"/>
            </p:cNvCxnSpPr>
            <p:nvPr/>
          </p:nvCxnSpPr>
          <p:spPr bwMode="auto">
            <a:xfrm>
              <a:off x="3505200" y="2057400"/>
              <a:ext cx="2895600" cy="838200"/>
            </a:xfrm>
            <a:prstGeom prst="straightConnector1">
              <a:avLst/>
            </a:prstGeom>
            <a:noFill/>
            <a:ln w="38100" algn="ctr">
              <a:solidFill>
                <a:schemeClr val="tx1"/>
              </a:solidFill>
              <a:prstDash val="dash"/>
              <a:round/>
              <a:headEnd type="arrow" w="med" len="med"/>
              <a:tailEnd type="arrow" w="med" len="med"/>
            </a:ln>
          </p:spPr>
        </p:cxnSp>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MGW-based AIDB cache</a:t>
            </a:r>
            <a:endParaRPr lang="en-US" dirty="0"/>
          </a:p>
        </p:txBody>
      </p:sp>
      <p:sp>
        <p:nvSpPr>
          <p:cNvPr id="3" name="Content Placeholder 2"/>
          <p:cNvSpPr>
            <a:spLocks noGrp="1"/>
          </p:cNvSpPr>
          <p:nvPr>
            <p:ph idx="1"/>
          </p:nvPr>
        </p:nvSpPr>
        <p:spPr>
          <a:xfrm>
            <a:off x="422275" y="1143000"/>
            <a:ext cx="8299450" cy="3798168"/>
          </a:xfrm>
        </p:spPr>
        <p:txBody>
          <a:bodyPr/>
          <a:lstStyle/>
          <a:p>
            <a:r>
              <a:rPr lang="en-US" dirty="0" smtClean="0"/>
              <a:t>Advantage: MGW adoption proceeding in IEEE 802.21c</a:t>
            </a:r>
          </a:p>
          <a:p>
            <a:r>
              <a:rPr lang="en-US" dirty="0" smtClean="0"/>
              <a:t>Advantage: same access mechanism for all relevant radio access technologies</a:t>
            </a:r>
          </a:p>
          <a:p>
            <a:r>
              <a:rPr lang="en-US" dirty="0" smtClean="0"/>
              <a:t>Advantage: simplified signaling compared to OMA</a:t>
            </a:r>
          </a:p>
          <a:p>
            <a:r>
              <a:rPr lang="en-US" dirty="0" smtClean="0"/>
              <a:t>Advantage: UE can rely on MGW to identify proper target network</a:t>
            </a:r>
          </a:p>
          <a:p>
            <a:r>
              <a:rPr lang="en-US" dirty="0" smtClean="0"/>
              <a:t>Disadvantage: does not exist in LTE – much work needed before any standard could appear</a:t>
            </a:r>
            <a:endParaRPr lang="en-US" dirty="0"/>
          </a:p>
        </p:txBody>
      </p:sp>
      <p:sp>
        <p:nvSpPr>
          <p:cNvPr id="7" name="Footer Placeholder 6"/>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6" name="Slide Number Placeholder 5"/>
          <p:cNvSpPr>
            <a:spLocks noGrp="1"/>
          </p:cNvSpPr>
          <p:nvPr>
            <p:ph type="sldNum" sz="quarter" idx="4"/>
          </p:nvPr>
        </p:nvSpPr>
        <p:spPr/>
        <p:txBody>
          <a:bodyPr/>
          <a:lstStyle/>
          <a:p>
            <a:fld id="{F29C0F80-CD8F-472D-AFB6-6F74E86F726D}" type="slidenum">
              <a:rPr lang="en-US" altLang="ja-JP" smtClean="0">
                <a:solidFill>
                  <a:srgbClr val="000000"/>
                </a:solidFill>
              </a:rPr>
              <a:pPr/>
              <a:t>12</a:t>
            </a:fld>
            <a:endParaRPr lang="en-US" altLang="ja-JP" dirty="0">
              <a:solidFill>
                <a:srgbClr val="000000"/>
              </a:solidFill>
            </a:endParaRPr>
          </a:p>
        </p:txBody>
      </p:sp>
      <p:sp>
        <p:nvSpPr>
          <p:cNvPr id="5" name="Date Placeholder 4"/>
          <p:cNvSpPr>
            <a:spLocks noGrp="1"/>
          </p:cNvSpPr>
          <p:nvPr>
            <p:ph type="dt" sz="half" idx="2"/>
          </p:nvPr>
        </p:nvSpPr>
        <p:spPr/>
        <p:txBody>
          <a:bodyPr/>
          <a:lstStyle/>
          <a:p>
            <a:fld id="{9FB6CFC1-75B4-4440-8DB4-2AA3E060E48E}" type="datetime1">
              <a:rPr lang="en-US" smtClean="0"/>
              <a:pPr/>
              <a:t>5/16/2012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Classes of Location Information</a:t>
            </a:r>
            <a:endParaRPr lang="en-US" dirty="0"/>
          </a:p>
        </p:txBody>
      </p:sp>
      <p:sp>
        <p:nvSpPr>
          <p:cNvPr id="3" name="Content Placeholder 2"/>
          <p:cNvSpPr>
            <a:spLocks noGrp="1"/>
          </p:cNvSpPr>
          <p:nvPr>
            <p:ph idx="1"/>
          </p:nvPr>
        </p:nvSpPr>
        <p:spPr/>
        <p:txBody>
          <a:bodyPr/>
          <a:lstStyle/>
          <a:p>
            <a:r>
              <a:rPr lang="en-US" dirty="0" smtClean="0"/>
              <a:t>Fetched from local network LDB</a:t>
            </a:r>
          </a:p>
          <a:p>
            <a:r>
              <a:rPr lang="en-US" dirty="0" smtClean="0"/>
              <a:t> Fetched from roaming partner</a:t>
            </a:r>
          </a:p>
          <a:p>
            <a:r>
              <a:rPr lang="en-US" dirty="0" smtClean="0"/>
              <a:t> Inserted from inferred neighborhood</a:t>
            </a:r>
          </a:p>
          <a:p>
            <a:pPr lvl="1">
              <a:buFont typeface="Wingdings" pitchFamily="2" charset="2"/>
              <a:buChar char="v"/>
            </a:pPr>
            <a:r>
              <a:rPr lang="en-US" dirty="0" smtClean="0"/>
              <a:t> From UEs</a:t>
            </a:r>
          </a:p>
          <a:p>
            <a:pPr lvl="1">
              <a:buFont typeface="Wingdings" pitchFamily="2" charset="2"/>
              <a:buChar char="v"/>
            </a:pPr>
            <a:r>
              <a:rPr lang="en-US" dirty="0" smtClean="0"/>
              <a:t> From "friendly" network equipment (e.g., BS, AP) over secure interfaces</a:t>
            </a:r>
          </a:p>
          <a:p>
            <a:r>
              <a:rPr lang="en-US" dirty="0" smtClean="0"/>
              <a:t>Inserted from neighborhood discovery</a:t>
            </a:r>
          </a:p>
          <a:p>
            <a:pPr lvl="1">
              <a:buFont typeface="Wingdings" pitchFamily="2" charset="2"/>
              <a:buChar char="v"/>
            </a:pPr>
            <a:r>
              <a:rPr lang="en-US" dirty="0" smtClean="0"/>
              <a:t>  i.e., by self-organizing network algorithms</a:t>
            </a:r>
            <a:endParaRPr lang="en-US" dirty="0"/>
          </a:p>
        </p:txBody>
      </p:sp>
      <p:sp>
        <p:nvSpPr>
          <p:cNvPr id="4" name="Footer Placeholder 3"/>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5" name="Slide Number Placeholder 4"/>
          <p:cNvSpPr>
            <a:spLocks noGrp="1"/>
          </p:cNvSpPr>
          <p:nvPr>
            <p:ph type="sldNum" sz="quarter" idx="4"/>
          </p:nvPr>
        </p:nvSpPr>
        <p:spPr/>
        <p:txBody>
          <a:bodyPr/>
          <a:lstStyle/>
          <a:p>
            <a:fld id="{F29C0F80-CD8F-472D-AFB6-6F74E86F726D}" type="slidenum">
              <a:rPr lang="en-US" altLang="ja-JP" smtClean="0">
                <a:solidFill>
                  <a:srgbClr val="000000"/>
                </a:solidFill>
              </a:rPr>
              <a:pPr/>
              <a:t>13</a:t>
            </a:fld>
            <a:endParaRPr lang="en-US" altLang="ja-JP" dirty="0">
              <a:solidFill>
                <a:srgbClr val="000000"/>
              </a:solidFill>
            </a:endParaRPr>
          </a:p>
        </p:txBody>
      </p:sp>
      <p:sp>
        <p:nvSpPr>
          <p:cNvPr id="6" name="Date Placeholder 5"/>
          <p:cNvSpPr>
            <a:spLocks noGrp="1"/>
          </p:cNvSpPr>
          <p:nvPr>
            <p:ph type="dt" sz="half" idx="2"/>
          </p:nvPr>
        </p:nvSpPr>
        <p:spPr/>
        <p:txBody>
          <a:bodyPr/>
          <a:lstStyle/>
          <a:p>
            <a:fld id="{8FC08732-EF0E-4661-8EE0-B548863613AE}" type="datetime1">
              <a:rPr lang="en-US" smtClean="0"/>
              <a:pPr/>
              <a:t>5/16/2012</a:t>
            </a:fld>
            <a:endParaRPr lang="en-U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information</a:t>
            </a:r>
            <a:endParaRPr lang="en-US" dirty="0"/>
          </a:p>
        </p:txBody>
      </p:sp>
      <p:sp>
        <p:nvSpPr>
          <p:cNvPr id="3" name="Content Placeholder 2"/>
          <p:cNvSpPr>
            <a:spLocks noGrp="1"/>
          </p:cNvSpPr>
          <p:nvPr>
            <p:ph idx="1"/>
          </p:nvPr>
        </p:nvSpPr>
        <p:spPr/>
        <p:txBody>
          <a:bodyPr/>
          <a:lstStyle/>
          <a:p>
            <a:endParaRPr lang="en-US" dirty="0" smtClean="0"/>
          </a:p>
          <a:p>
            <a:r>
              <a:rPr lang="en-US" dirty="0" smtClean="0"/>
              <a:t>Neighbor policy information</a:t>
            </a:r>
          </a:p>
          <a:p>
            <a:pPr lvl="1">
              <a:buFont typeface="Wingdings" pitchFamily="2" charset="2"/>
              <a:buChar char="v"/>
            </a:pPr>
            <a:r>
              <a:rPr lang="en-US" dirty="0" smtClean="0"/>
              <a:t>  Fetched per neighbor via "official" LDB transfers</a:t>
            </a:r>
          </a:p>
          <a:p>
            <a:pPr lvl="1">
              <a:buFont typeface="Wingdings" pitchFamily="2" charset="2"/>
              <a:buChar char="v"/>
            </a:pPr>
            <a:r>
              <a:rPr lang="en-US" dirty="0" smtClean="0"/>
              <a:t>  else, no mechanism for inferring policy</a:t>
            </a:r>
          </a:p>
          <a:p>
            <a:endParaRPr lang="en-US" dirty="0" smtClean="0"/>
          </a:p>
          <a:p>
            <a:r>
              <a:rPr lang="en-US" dirty="0" smtClean="0"/>
              <a:t>UE policy information</a:t>
            </a:r>
          </a:p>
          <a:p>
            <a:pPr lvl="1">
              <a:buFont typeface="Wingdings" pitchFamily="2" charset="2"/>
              <a:buChar char="v"/>
            </a:pPr>
            <a:r>
              <a:rPr lang="en-US" dirty="0" smtClean="0"/>
              <a:t> Only when returned via authentication mechanisms</a:t>
            </a:r>
          </a:p>
          <a:p>
            <a:pPr lvl="1">
              <a:buFont typeface="Wingdings" pitchFamily="2" charset="2"/>
              <a:buChar char="v"/>
            </a:pPr>
            <a:r>
              <a:rPr lang="en-US" dirty="0" smtClean="0"/>
              <a:t> No information --&gt; best effort and, optionally, some grades of </a:t>
            </a:r>
            <a:r>
              <a:rPr lang="en-US" dirty="0" err="1" smtClean="0"/>
              <a:t>QoS</a:t>
            </a:r>
            <a:r>
              <a:rPr lang="en-US" dirty="0" smtClean="0"/>
              <a:t> when spare capacity exists</a:t>
            </a:r>
            <a:endParaRPr lang="en-US" dirty="0"/>
          </a:p>
        </p:txBody>
      </p:sp>
      <p:sp>
        <p:nvSpPr>
          <p:cNvPr id="4" name="Footer Placeholder 3"/>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5" name="Slide Number Placeholder 4"/>
          <p:cNvSpPr>
            <a:spLocks noGrp="1"/>
          </p:cNvSpPr>
          <p:nvPr>
            <p:ph type="sldNum" sz="quarter" idx="4"/>
          </p:nvPr>
        </p:nvSpPr>
        <p:spPr/>
        <p:txBody>
          <a:bodyPr/>
          <a:lstStyle/>
          <a:p>
            <a:fld id="{F29C0F80-CD8F-472D-AFB6-6F74E86F726D}" type="slidenum">
              <a:rPr lang="en-US" altLang="ja-JP" smtClean="0">
                <a:solidFill>
                  <a:srgbClr val="000000"/>
                </a:solidFill>
              </a:rPr>
              <a:pPr/>
              <a:t>14</a:t>
            </a:fld>
            <a:endParaRPr lang="en-US" altLang="ja-JP" dirty="0">
              <a:solidFill>
                <a:srgbClr val="000000"/>
              </a:solidFill>
            </a:endParaRPr>
          </a:p>
        </p:txBody>
      </p:sp>
      <p:sp>
        <p:nvSpPr>
          <p:cNvPr id="6" name="Date Placeholder 5"/>
          <p:cNvSpPr>
            <a:spLocks noGrp="1"/>
          </p:cNvSpPr>
          <p:nvPr>
            <p:ph type="dt" sz="half" idx="2"/>
          </p:nvPr>
        </p:nvSpPr>
        <p:spPr/>
        <p:txBody>
          <a:bodyPr/>
          <a:lstStyle/>
          <a:p>
            <a:fld id="{8FC08732-EF0E-4661-8EE0-B548863613AE}" type="datetime1">
              <a:rPr lang="en-US" smtClean="0"/>
              <a:pPr/>
              <a:t>5/16/2012</a:t>
            </a:fld>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SMGW </a:t>
            </a:r>
            <a:r>
              <a:rPr lang="en-US" dirty="0" smtClean="0">
                <a:sym typeface="Wingdings" pitchFamily="2" charset="2"/>
              </a:rPr>
              <a:t> AIDB  </a:t>
            </a:r>
            <a:r>
              <a:rPr lang="en-US" dirty="0" smtClean="0"/>
              <a:t>TLVs</a:t>
            </a:r>
            <a:endParaRPr lang="en-US" dirty="0"/>
          </a:p>
        </p:txBody>
      </p:sp>
      <p:sp>
        <p:nvSpPr>
          <p:cNvPr id="3" name="Content Placeholder 2"/>
          <p:cNvSpPr>
            <a:spLocks noGrp="1"/>
          </p:cNvSpPr>
          <p:nvPr>
            <p:ph idx="1"/>
          </p:nvPr>
        </p:nvSpPr>
        <p:spPr>
          <a:xfrm>
            <a:off x="422274" y="1143000"/>
            <a:ext cx="8721725" cy="5181600"/>
          </a:xfrm>
        </p:spPr>
        <p:txBody>
          <a:bodyPr/>
          <a:lstStyle/>
          <a:p>
            <a:pPr>
              <a:buNone/>
            </a:pPr>
            <a:r>
              <a:rPr lang="en-US" dirty="0" smtClean="0"/>
              <a:t>"RAT-block" :=</a:t>
            </a:r>
            <a:br>
              <a:rPr lang="en-US" dirty="0" smtClean="0"/>
            </a:br>
            <a:r>
              <a:rPr lang="en-US" dirty="0" smtClean="0"/>
              <a:t>(</a:t>
            </a:r>
            <a:r>
              <a:rPr lang="en-US" dirty="0" err="1" smtClean="0"/>
              <a:t>MGWaddr</a:t>
            </a:r>
            <a:r>
              <a:rPr lang="en-US" dirty="0" smtClean="0"/>
              <a:t>, </a:t>
            </a:r>
            <a:r>
              <a:rPr lang="en-US" dirty="0" err="1" smtClean="0"/>
              <a:t>tAN</a:t>
            </a:r>
            <a:r>
              <a:rPr lang="en-US" dirty="0" smtClean="0"/>
              <a:t>, RAT-type, LDB-</a:t>
            </a:r>
            <a:r>
              <a:rPr lang="en-US" dirty="0" err="1" smtClean="0"/>
              <a:t>cache_timeout</a:t>
            </a:r>
            <a:r>
              <a:rPr lang="en-US" dirty="0" smtClean="0"/>
              <a:t>, </a:t>
            </a:r>
            <a:r>
              <a:rPr lang="en-US" dirty="0" err="1" smtClean="0"/>
              <a:t>UE_policy</a:t>
            </a:r>
            <a:r>
              <a:rPr lang="en-US" dirty="0" smtClean="0"/>
              <a:t>)</a:t>
            </a:r>
          </a:p>
          <a:p>
            <a:pPr>
              <a:buNone/>
            </a:pPr>
            <a:r>
              <a:rPr lang="en-US" smtClean="0"/>
              <a:t>UE_policy</a:t>
            </a:r>
            <a:r>
              <a:rPr lang="en-US" dirty="0" smtClean="0"/>
              <a:t> is also a complex type including timeout</a:t>
            </a:r>
          </a:p>
          <a:p>
            <a:endParaRPr lang="en-US" dirty="0" smtClean="0"/>
          </a:p>
          <a:p>
            <a:pPr>
              <a:buNone/>
            </a:pPr>
            <a:r>
              <a:rPr lang="en-US" dirty="0" smtClean="0"/>
              <a:t>Message types:</a:t>
            </a:r>
          </a:p>
          <a:p>
            <a:r>
              <a:rPr lang="en-US" dirty="0" smtClean="0"/>
              <a:t>     RAT-request (MNID, [RAT-block]+)</a:t>
            </a:r>
          </a:p>
          <a:p>
            <a:r>
              <a:rPr lang="en-US" dirty="0" smtClean="0"/>
              <a:t>     RAT-reply (MNID, MGW, </a:t>
            </a:r>
            <a:r>
              <a:rPr lang="en-US" dirty="0" err="1" smtClean="0"/>
              <a:t>tAN</a:t>
            </a:r>
            <a:r>
              <a:rPr lang="en-US" dirty="0" smtClean="0"/>
              <a:t>, RAT-type, UE policy)</a:t>
            </a:r>
            <a:endParaRPr lang="en-US" dirty="0"/>
          </a:p>
        </p:txBody>
      </p:sp>
      <p:sp>
        <p:nvSpPr>
          <p:cNvPr id="4" name="Footer Placeholder 3"/>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5" name="Slide Number Placeholder 4"/>
          <p:cNvSpPr>
            <a:spLocks noGrp="1"/>
          </p:cNvSpPr>
          <p:nvPr>
            <p:ph type="sldNum" sz="quarter" idx="4"/>
          </p:nvPr>
        </p:nvSpPr>
        <p:spPr/>
        <p:txBody>
          <a:bodyPr/>
          <a:lstStyle/>
          <a:p>
            <a:fld id="{F29C0F80-CD8F-472D-AFB6-6F74E86F726D}" type="slidenum">
              <a:rPr lang="en-US" altLang="ja-JP" smtClean="0">
                <a:solidFill>
                  <a:srgbClr val="000000"/>
                </a:solidFill>
              </a:rPr>
              <a:pPr/>
              <a:t>15</a:t>
            </a:fld>
            <a:endParaRPr lang="en-US" altLang="ja-JP" dirty="0">
              <a:solidFill>
                <a:srgbClr val="000000"/>
              </a:solidFill>
            </a:endParaRPr>
          </a:p>
        </p:txBody>
      </p:sp>
      <p:sp>
        <p:nvSpPr>
          <p:cNvPr id="6" name="Date Placeholder 5"/>
          <p:cNvSpPr>
            <a:spLocks noGrp="1"/>
          </p:cNvSpPr>
          <p:nvPr>
            <p:ph type="dt" sz="half" idx="2"/>
          </p:nvPr>
        </p:nvSpPr>
        <p:spPr/>
        <p:txBody>
          <a:bodyPr/>
          <a:lstStyle/>
          <a:p>
            <a:fld id="{8FC08732-EF0E-4661-8EE0-B548863613AE}" type="datetime1">
              <a:rPr lang="en-US" smtClean="0"/>
              <a:pPr/>
              <a:t>5/16/2012</a:t>
            </a:fld>
            <a:endParaRPr 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AIDB data fetch requirements</a:t>
            </a:r>
            <a:endParaRPr lang="en-US" dirty="0"/>
          </a:p>
        </p:txBody>
      </p:sp>
      <p:sp>
        <p:nvSpPr>
          <p:cNvPr id="3" name="Content Placeholder 2"/>
          <p:cNvSpPr>
            <a:spLocks noGrp="1"/>
          </p:cNvSpPr>
          <p:nvPr>
            <p:ph idx="1"/>
          </p:nvPr>
        </p:nvSpPr>
        <p:spPr/>
        <p:txBody>
          <a:bodyPr/>
          <a:lstStyle/>
          <a:p>
            <a:r>
              <a:rPr lang="en-US" dirty="0" smtClean="0"/>
              <a:t>Needed between roaming partners  </a:t>
            </a:r>
            <a:r>
              <a:rPr lang="en-US" dirty="0" smtClean="0">
                <a:sym typeface="Wingdings" pitchFamily="2" charset="2"/>
              </a:rPr>
              <a:t> </a:t>
            </a:r>
            <a:r>
              <a:rPr lang="en-US" dirty="0" err="1" smtClean="0">
                <a:sym typeface="Wingdings" pitchFamily="2" charset="2"/>
              </a:rPr>
              <a:t>IPsec</a:t>
            </a:r>
            <a:endParaRPr lang="en-US" dirty="0" smtClean="0"/>
          </a:p>
          <a:p>
            <a:r>
              <a:rPr lang="en-US" dirty="0" smtClean="0"/>
              <a:t>Needed between operator authoritative database and local caches</a:t>
            </a:r>
          </a:p>
          <a:p>
            <a:r>
              <a:rPr lang="en-US" dirty="0" smtClean="0"/>
              <a:t>Need to define “neighborhoods” and, if for MGW, “zones” </a:t>
            </a:r>
          </a:p>
          <a:p>
            <a:pPr lvl="1"/>
            <a:r>
              <a:rPr lang="en-US" dirty="0" smtClean="0"/>
              <a:t>A “neighborhood” is a set of reachable access points</a:t>
            </a:r>
          </a:p>
          <a:p>
            <a:pPr lvl="1"/>
            <a:r>
              <a:rPr lang="en-US" dirty="0" smtClean="0"/>
              <a:t>A “zone” would be a set of neighborhoods</a:t>
            </a:r>
          </a:p>
          <a:p>
            <a:r>
              <a:rPr lang="en-US" dirty="0" smtClean="0"/>
              <a:t>Publish/subscribe model needed</a:t>
            </a:r>
          </a:p>
          <a:p>
            <a:r>
              <a:rPr lang="en-US" dirty="0" smtClean="0"/>
              <a:t>New TLVs  (? For ANQP ?)</a:t>
            </a:r>
          </a:p>
          <a:p>
            <a:r>
              <a:rPr lang="en-US" dirty="0" smtClean="0"/>
              <a:t>Trigger events</a:t>
            </a:r>
          </a:p>
          <a:p>
            <a:pPr lvl="1"/>
            <a:r>
              <a:rPr lang="en-US" dirty="0" smtClean="0"/>
              <a:t>Timeouts, if defined, are per TLV</a:t>
            </a:r>
          </a:p>
          <a:p>
            <a:r>
              <a:rPr lang="en-US" dirty="0" smtClean="0"/>
              <a:t>Need full zone transfer and incremental update formats</a:t>
            </a:r>
          </a:p>
          <a:p>
            <a:endParaRPr lang="en-US" dirty="0"/>
          </a:p>
        </p:txBody>
      </p:sp>
      <p:sp>
        <p:nvSpPr>
          <p:cNvPr id="7" name="Footer Placeholder 6"/>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6" name="Slide Number Placeholder 5"/>
          <p:cNvSpPr>
            <a:spLocks noGrp="1"/>
          </p:cNvSpPr>
          <p:nvPr>
            <p:ph type="sldNum" sz="quarter" idx="4"/>
          </p:nvPr>
        </p:nvSpPr>
        <p:spPr/>
        <p:txBody>
          <a:bodyPr/>
          <a:lstStyle/>
          <a:p>
            <a:fld id="{F29C0F80-CD8F-472D-AFB6-6F74E86F726D}" type="slidenum">
              <a:rPr lang="en-US" altLang="ja-JP" smtClean="0">
                <a:solidFill>
                  <a:srgbClr val="000000"/>
                </a:solidFill>
              </a:rPr>
              <a:pPr/>
              <a:t>16</a:t>
            </a:fld>
            <a:endParaRPr lang="en-US" altLang="ja-JP" dirty="0">
              <a:solidFill>
                <a:srgbClr val="000000"/>
              </a:solidFill>
            </a:endParaRPr>
          </a:p>
        </p:txBody>
      </p:sp>
      <p:sp>
        <p:nvSpPr>
          <p:cNvPr id="5" name="Date Placeholder 4"/>
          <p:cNvSpPr>
            <a:spLocks noGrp="1"/>
          </p:cNvSpPr>
          <p:nvPr>
            <p:ph type="dt" sz="half" idx="2"/>
          </p:nvPr>
        </p:nvSpPr>
        <p:spPr/>
        <p:txBody>
          <a:bodyPr/>
          <a:lstStyle/>
          <a:p>
            <a:fld id="{0733A4F2-FBFA-4F8D-9724-5B29C25CCEA3}" type="datetime1">
              <a:rPr lang="en-US" smtClean="0"/>
              <a:pPr/>
              <a:t>5/16/2012</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MN moves: using SMGW</a:t>
            </a:r>
            <a:endParaRPr lang="en-US" dirty="0"/>
          </a:p>
        </p:txBody>
      </p:sp>
      <p:sp>
        <p:nvSpPr>
          <p:cNvPr id="3" name="Content Placeholder 2"/>
          <p:cNvSpPr>
            <a:spLocks noGrp="1"/>
          </p:cNvSpPr>
          <p:nvPr>
            <p:ph idx="1"/>
          </p:nvPr>
        </p:nvSpPr>
        <p:spPr/>
        <p:txBody>
          <a:bodyPr/>
          <a:lstStyle/>
          <a:p>
            <a:pPr>
              <a:buNone/>
            </a:pPr>
            <a:r>
              <a:rPr lang="en-US" dirty="0" smtClean="0"/>
              <a:t>Handover preparation:</a:t>
            </a:r>
          </a:p>
          <a:p>
            <a:r>
              <a:rPr lang="en-US" dirty="0" smtClean="0"/>
              <a:t>MN decides to move, requests assistance from SMGW</a:t>
            </a:r>
          </a:p>
          <a:p>
            <a:r>
              <a:rPr lang="en-US" dirty="0" smtClean="0"/>
              <a:t>SMGW acquires information about </a:t>
            </a:r>
            <a:r>
              <a:rPr lang="en-US" dirty="0" smtClean="0">
                <a:sym typeface="Wingdings" pitchFamily="2" charset="2"/>
              </a:rPr>
              <a:t>{</a:t>
            </a:r>
            <a:r>
              <a:rPr lang="en-US" dirty="0" err="1" smtClean="0">
                <a:sym typeface="Wingdings" pitchFamily="2" charset="2"/>
              </a:rPr>
              <a:t>tAN</a:t>
            </a:r>
            <a:r>
              <a:rPr lang="en-US" dirty="0" smtClean="0">
                <a:sym typeface="Wingdings" pitchFamily="2" charset="2"/>
              </a:rPr>
              <a:t>, </a:t>
            </a:r>
            <a:r>
              <a:rPr lang="en-US" dirty="0" err="1" smtClean="0">
                <a:sym typeface="Wingdings" pitchFamily="2" charset="2"/>
              </a:rPr>
              <a:t>tBS</a:t>
            </a:r>
            <a:r>
              <a:rPr lang="en-US" dirty="0" smtClean="0">
                <a:sym typeface="Wingdings" pitchFamily="2" charset="2"/>
              </a:rPr>
              <a:t>, </a:t>
            </a:r>
            <a:r>
              <a:rPr lang="en-US" dirty="0" err="1" smtClean="0">
                <a:sym typeface="Wingdings" pitchFamily="2" charset="2"/>
              </a:rPr>
              <a:t>pAN</a:t>
            </a:r>
            <a:r>
              <a:rPr lang="en-US" dirty="0" smtClean="0">
                <a:sym typeface="Wingdings" pitchFamily="2" charset="2"/>
              </a:rPr>
              <a:t>, …}</a:t>
            </a:r>
            <a:endParaRPr lang="en-US" dirty="0" smtClean="0"/>
          </a:p>
          <a:p>
            <a:r>
              <a:rPr lang="en-US" dirty="0" smtClean="0"/>
              <a:t>SMGW signals target network to assist in </a:t>
            </a:r>
            <a:r>
              <a:rPr lang="en-US" dirty="0" err="1" smtClean="0"/>
              <a:t>preauthentication</a:t>
            </a:r>
            <a:r>
              <a:rPr lang="en-US" dirty="0" smtClean="0"/>
              <a:t> / preregistration for MN</a:t>
            </a:r>
          </a:p>
          <a:p>
            <a:r>
              <a:rPr lang="en-US" dirty="0" smtClean="0"/>
              <a:t>Subsequent signaling same as before</a:t>
            </a:r>
          </a:p>
          <a:p>
            <a:pPr>
              <a:buNone/>
            </a:pPr>
            <a:endParaRPr lang="en-US" dirty="0" smtClean="0"/>
          </a:p>
          <a:p>
            <a:pPr marL="457200" indent="-457200">
              <a:buFont typeface="+mj-lt"/>
              <a:buAutoNum type="arabicPeriod"/>
            </a:pPr>
            <a:r>
              <a:rPr lang="en-US" dirty="0" smtClean="0"/>
              <a:t>(a)  MN  </a:t>
            </a:r>
            <a:r>
              <a:rPr lang="en-US" dirty="0" smtClean="0">
                <a:sym typeface="Wingdings" pitchFamily="2" charset="2"/>
              </a:rPr>
              <a:t></a:t>
            </a:r>
            <a:r>
              <a:rPr lang="en-US" dirty="0" smtClean="0"/>
              <a:t> MGW in originating network (i.e., “SMGW”).</a:t>
            </a:r>
          </a:p>
          <a:p>
            <a:pPr marL="457200" indent="-457200">
              <a:buFont typeface="+mj-lt"/>
              <a:buAutoNum type="arabicPeriod"/>
            </a:pPr>
            <a:r>
              <a:rPr lang="en-US" dirty="0" smtClean="0"/>
              <a:t>(b)  SMGW </a:t>
            </a:r>
            <a:r>
              <a:rPr lang="en-US" dirty="0" smtClean="0">
                <a:sym typeface="Wingdings" pitchFamily="2" charset="2"/>
              </a:rPr>
              <a:t>TMGW</a:t>
            </a:r>
            <a:r>
              <a:rPr lang="en-US" dirty="0" smtClean="0"/>
              <a:t>  in network of a roaming partner</a:t>
            </a:r>
          </a:p>
          <a:p>
            <a:pPr marL="457200" indent="-457200">
              <a:buNone/>
            </a:pPr>
            <a:r>
              <a:rPr lang="en-US" dirty="0" smtClean="0"/>
              <a:t>Overall,  MN </a:t>
            </a:r>
            <a:r>
              <a:rPr lang="en-US" dirty="0" smtClean="0">
                <a:sym typeface="Wingdings" pitchFamily="2" charset="2"/>
              </a:rPr>
              <a:t> SMGW  TMGW</a:t>
            </a:r>
            <a:r>
              <a:rPr lang="en-US" dirty="0" smtClean="0"/>
              <a:t> </a:t>
            </a:r>
            <a:r>
              <a:rPr lang="en-US" dirty="0" smtClean="0">
                <a:sym typeface="Wingdings" pitchFamily="2" charset="2"/>
              </a:rPr>
              <a:t> {</a:t>
            </a:r>
            <a:r>
              <a:rPr lang="en-US" dirty="0" err="1" smtClean="0">
                <a:sym typeface="Wingdings" pitchFamily="2" charset="2"/>
              </a:rPr>
              <a:t>tAN</a:t>
            </a:r>
            <a:r>
              <a:rPr lang="en-US" dirty="0" smtClean="0">
                <a:sym typeface="Wingdings" pitchFamily="2" charset="2"/>
              </a:rPr>
              <a:t>, </a:t>
            </a:r>
            <a:r>
              <a:rPr lang="en-US" dirty="0" err="1" smtClean="0">
                <a:sym typeface="Wingdings" pitchFamily="2" charset="2"/>
              </a:rPr>
              <a:t>tBS</a:t>
            </a:r>
            <a:r>
              <a:rPr lang="en-US" dirty="0" smtClean="0">
                <a:sym typeface="Wingdings" pitchFamily="2" charset="2"/>
              </a:rPr>
              <a:t>, </a:t>
            </a:r>
            <a:r>
              <a:rPr lang="en-US" dirty="0" err="1" smtClean="0">
                <a:sym typeface="Wingdings" pitchFamily="2" charset="2"/>
              </a:rPr>
              <a:t>pAN</a:t>
            </a:r>
            <a:r>
              <a:rPr lang="en-US" dirty="0" smtClean="0">
                <a:sym typeface="Wingdings" pitchFamily="2" charset="2"/>
              </a:rPr>
              <a:t>, …}</a:t>
            </a:r>
          </a:p>
          <a:p>
            <a:pPr>
              <a:buNone/>
            </a:pPr>
            <a:endParaRPr lang="en-US" dirty="0"/>
          </a:p>
        </p:txBody>
      </p:sp>
      <p:sp>
        <p:nvSpPr>
          <p:cNvPr id="4" name="Footer Placeholder 3"/>
          <p:cNvSpPr>
            <a:spLocks noGrp="1"/>
          </p:cNvSpPr>
          <p:nvPr>
            <p:ph type="ftr" sz="quarter" idx="3"/>
          </p:nvPr>
        </p:nvSpPr>
        <p:spPr/>
        <p:txBody>
          <a:bodyPr/>
          <a:lstStyle/>
          <a:p>
            <a:pPr>
              <a:defRPr/>
            </a:pPr>
            <a:r>
              <a:rPr lang="en-US" smtClean="0"/>
              <a:t>Atlanta IEEE / May 2012</a:t>
            </a:r>
            <a:endParaRPr lang="en-US" dirty="0"/>
          </a:p>
        </p:txBody>
      </p:sp>
      <p:sp>
        <p:nvSpPr>
          <p:cNvPr id="6" name="Slide Number Placeholder 5"/>
          <p:cNvSpPr>
            <a:spLocks noGrp="1"/>
          </p:cNvSpPr>
          <p:nvPr>
            <p:ph type="sldNum" sz="quarter" idx="4"/>
          </p:nvPr>
        </p:nvSpPr>
        <p:spPr>
          <a:prstGeom prst="rect">
            <a:avLst/>
          </a:prstGeom>
        </p:spPr>
        <p:txBody>
          <a:bodyPr/>
          <a:lstStyle/>
          <a:p>
            <a:pPr>
              <a:defRPr/>
            </a:pPr>
            <a:fld id="{90F87CF4-D132-4119-874F-D4A533DB5A31}" type="slidenum">
              <a:rPr lang="en-US" smtClean="0"/>
              <a:pPr>
                <a:defRPr/>
              </a:pPr>
              <a:t>17</a:t>
            </a:fld>
            <a:endParaRPr lang="en-US"/>
          </a:p>
        </p:txBody>
      </p:sp>
      <p:sp>
        <p:nvSpPr>
          <p:cNvPr id="7" name="Date Placeholder 6"/>
          <p:cNvSpPr>
            <a:spLocks noGrp="1"/>
          </p:cNvSpPr>
          <p:nvPr>
            <p:ph type="dt" sz="half" idx="2"/>
          </p:nvPr>
        </p:nvSpPr>
        <p:spPr/>
        <p:txBody>
          <a:bodyPr/>
          <a:lstStyle/>
          <a:p>
            <a:fld id="{534A6AB4-DBBD-4B3D-8A64-FB66CE6DB61E}" type="datetime1">
              <a:rPr lang="en-US" smtClean="0"/>
              <a:pPr/>
              <a:t>5/16/2012</a:t>
            </a:fld>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Annex N </a:t>
            </a:r>
            <a:r>
              <a:rPr lang="en-US" sz="3200" dirty="0" smtClean="0"/>
              <a:t>(</a:t>
            </a:r>
            <a:r>
              <a:rPr lang="en-US" sz="3200" dirty="0" err="1" smtClean="0"/>
              <a:t>s</a:t>
            </a:r>
            <a:r>
              <a:rPr lang="en-US" sz="2800" dirty="0" err="1" smtClean="0"/>
              <a:t>rho</a:t>
            </a:r>
            <a:r>
              <a:rPr lang="en-US" sz="2800" dirty="0" smtClean="0"/>
              <a:t>-secure-key-distribution)</a:t>
            </a:r>
            <a:endParaRPr lang="en-US" dirty="0"/>
          </a:p>
        </p:txBody>
      </p:sp>
      <p:sp>
        <p:nvSpPr>
          <p:cNvPr id="8" name="Content Placeholder 7"/>
          <p:cNvSpPr>
            <a:spLocks noGrp="1"/>
          </p:cNvSpPr>
          <p:nvPr>
            <p:ph idx="1"/>
          </p:nvPr>
        </p:nvSpPr>
        <p:spPr/>
        <p:txBody>
          <a:bodyPr/>
          <a:lstStyle/>
          <a:p>
            <a:endParaRPr lang="en-US"/>
          </a:p>
        </p:txBody>
      </p:sp>
      <p:sp>
        <p:nvSpPr>
          <p:cNvPr id="7" name="Footer Placeholder 6"/>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3" name="Slide Number Placeholder 2"/>
          <p:cNvSpPr>
            <a:spLocks noGrp="1"/>
          </p:cNvSpPr>
          <p:nvPr>
            <p:ph type="sldNum" sz="quarter" idx="4"/>
          </p:nvPr>
        </p:nvSpPr>
        <p:spPr/>
        <p:txBody>
          <a:bodyPr/>
          <a:lstStyle/>
          <a:p>
            <a:fld id="{2BF204C4-CC5D-4CE6-AB69-C30A8BFFB1BB}" type="slidenum">
              <a:rPr lang="en-US" altLang="ja-JP" smtClean="0">
                <a:solidFill>
                  <a:srgbClr val="000000"/>
                </a:solidFill>
              </a:rPr>
              <a:pPr/>
              <a:t>18</a:t>
            </a:fld>
            <a:endParaRPr lang="en-US" altLang="ja-JP">
              <a:solidFill>
                <a:srgbClr val="000000"/>
              </a:solidFill>
            </a:endParaRPr>
          </a:p>
        </p:txBody>
      </p:sp>
      <p:sp>
        <p:nvSpPr>
          <p:cNvPr id="6" name="Date Placeholder 5"/>
          <p:cNvSpPr>
            <a:spLocks noGrp="1"/>
          </p:cNvSpPr>
          <p:nvPr>
            <p:ph type="dt" sz="half" idx="2"/>
          </p:nvPr>
        </p:nvSpPr>
        <p:spPr/>
        <p:txBody>
          <a:bodyPr/>
          <a:lstStyle/>
          <a:p>
            <a:fld id="{B545BD12-0447-4CA8-8AF8-11C567A0AED6}" type="datetime1">
              <a:rPr lang="en-US" smtClean="0"/>
              <a:pPr/>
              <a:t>5/16/2012</a:t>
            </a:fld>
            <a:endParaRPr lang="en-US"/>
          </a:p>
        </p:txBody>
      </p:sp>
      <p:graphicFrame>
        <p:nvGraphicFramePr>
          <p:cNvPr id="33794" name="Object 2"/>
          <p:cNvGraphicFramePr>
            <a:graphicFrameLocks noChangeAspect="1"/>
          </p:cNvGraphicFramePr>
          <p:nvPr/>
        </p:nvGraphicFramePr>
        <p:xfrm>
          <a:off x="539552" y="980728"/>
          <a:ext cx="8151813" cy="5472112"/>
        </p:xfrm>
        <a:graphic>
          <a:graphicData uri="http://schemas.openxmlformats.org/presentationml/2006/ole">
            <p:oleObj spid="_x0000_s33794" r:id="rId3" imgW="8591696" imgH="5763759" progId="">
              <p:embed/>
            </p:oleObj>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SMGW as proxy N/W selector</a:t>
            </a:r>
            <a:endParaRPr lang="en-US" dirty="0"/>
          </a:p>
        </p:txBody>
      </p:sp>
      <p:sp>
        <p:nvSpPr>
          <p:cNvPr id="3" name="Content Placeholder 2"/>
          <p:cNvSpPr>
            <a:spLocks noGrp="1"/>
          </p:cNvSpPr>
          <p:nvPr>
            <p:ph idx="1"/>
          </p:nvPr>
        </p:nvSpPr>
        <p:spPr>
          <a:xfrm>
            <a:off x="251520" y="1143000"/>
            <a:ext cx="8712968" cy="5181600"/>
          </a:xfrm>
        </p:spPr>
        <p:txBody>
          <a:bodyPr/>
          <a:lstStyle/>
          <a:p>
            <a:pPr lvl="1">
              <a:buNone/>
            </a:pPr>
            <a:r>
              <a:rPr lang="en-US" dirty="0" smtClean="0"/>
              <a:t>/* Let </a:t>
            </a:r>
            <a:r>
              <a:rPr lang="en-US" dirty="0" err="1" smtClean="0"/>
              <a:t>K</a:t>
            </a:r>
            <a:r>
              <a:rPr lang="en-US" sz="2800" baseline="-25000" dirty="0" err="1" smtClean="0"/>
              <a:t>smgw</a:t>
            </a:r>
            <a:r>
              <a:rPr lang="en-US" dirty="0" smtClean="0"/>
              <a:t> define security association SMGW </a:t>
            </a:r>
            <a:r>
              <a:rPr lang="en-US" dirty="0" smtClean="0">
                <a:sym typeface="Wingdings" pitchFamily="2" charset="2"/>
              </a:rPr>
              <a:t> </a:t>
            </a:r>
            <a:r>
              <a:rPr lang="en-US" dirty="0" smtClean="0"/>
              <a:t>MN */</a:t>
            </a:r>
          </a:p>
          <a:p>
            <a:pPr lvl="2">
              <a:buFont typeface="Wingdings" pitchFamily="2" charset="2"/>
              <a:buChar char="q"/>
            </a:pPr>
            <a:r>
              <a:rPr lang="en-US" dirty="0" smtClean="0"/>
              <a:t> TLV: MN-</a:t>
            </a:r>
            <a:r>
              <a:rPr lang="en-US" dirty="0" err="1" smtClean="0"/>
              <a:t>TMGW_setup.request</a:t>
            </a:r>
            <a:r>
              <a:rPr lang="en-US" dirty="0" smtClean="0"/>
              <a:t> to SMGW</a:t>
            </a:r>
          </a:p>
          <a:p>
            <a:pPr lvl="3">
              <a:buFont typeface="Wingdings" pitchFamily="2" charset="2"/>
              <a:buChar char="v"/>
            </a:pPr>
            <a:r>
              <a:rPr lang="en-US" dirty="0" smtClean="0"/>
              <a:t>	</a:t>
            </a:r>
            <a:r>
              <a:rPr lang="en-US" dirty="0" err="1" smtClean="0"/>
              <a:t>preferred.RATs</a:t>
            </a:r>
            <a:endParaRPr lang="en-US" dirty="0" smtClean="0"/>
          </a:p>
          <a:p>
            <a:pPr lvl="3">
              <a:buFont typeface="Wingdings" pitchFamily="2" charset="2"/>
              <a:buChar char="v"/>
            </a:pPr>
            <a:r>
              <a:rPr lang="en-US" dirty="0" smtClean="0"/>
              <a:t>	nonce</a:t>
            </a:r>
          </a:p>
          <a:p>
            <a:pPr lvl="1">
              <a:buNone/>
            </a:pPr>
            <a:endParaRPr lang="en-US" dirty="0" smtClean="0"/>
          </a:p>
          <a:p>
            <a:pPr lvl="1">
              <a:buNone/>
            </a:pPr>
            <a:r>
              <a:rPr lang="en-US" b="1" dirty="0" smtClean="0">
                <a:sym typeface="Wingdings" pitchFamily="2" charset="2"/>
              </a:rPr>
              <a:t></a:t>
            </a:r>
            <a:r>
              <a:rPr lang="en-US" dirty="0" smtClean="0">
                <a:sym typeface="Wingdings" pitchFamily="2" charset="2"/>
              </a:rPr>
              <a:t>  </a:t>
            </a:r>
            <a:r>
              <a:rPr lang="en-US" dirty="0" smtClean="0"/>
              <a:t>Here, SMGW could contact AIDB to find TMGW</a:t>
            </a:r>
          </a:p>
          <a:p>
            <a:pPr lvl="1">
              <a:buNone/>
            </a:pPr>
            <a:endParaRPr lang="en-US" dirty="0" smtClean="0"/>
          </a:p>
          <a:p>
            <a:pPr lvl="1">
              <a:buNone/>
            </a:pPr>
            <a:r>
              <a:rPr lang="en-US" dirty="0" smtClean="0"/>
              <a:t>/* Let </a:t>
            </a:r>
            <a:r>
              <a:rPr lang="en-US" dirty="0" err="1" smtClean="0"/>
              <a:t>K</a:t>
            </a:r>
            <a:r>
              <a:rPr lang="en-US" sz="2800" baseline="-25000" dirty="0" err="1" smtClean="0"/>
              <a:t>stmgw</a:t>
            </a:r>
            <a:r>
              <a:rPr lang="en-US" dirty="0" smtClean="0"/>
              <a:t> define security association SMGW </a:t>
            </a:r>
            <a:r>
              <a:rPr lang="en-US" dirty="0" smtClean="0">
                <a:sym typeface="Wingdings" pitchFamily="2" charset="2"/>
              </a:rPr>
              <a:t> </a:t>
            </a:r>
            <a:r>
              <a:rPr lang="en-US" dirty="0" smtClean="0"/>
              <a:t>TMGW */</a:t>
            </a:r>
          </a:p>
          <a:p>
            <a:pPr lvl="2">
              <a:buFont typeface="Wingdings" pitchFamily="2" charset="2"/>
              <a:buChar char="q"/>
            </a:pPr>
            <a:r>
              <a:rPr lang="en-US" dirty="0" smtClean="0"/>
              <a:t> TLV: SMGW-</a:t>
            </a:r>
            <a:r>
              <a:rPr lang="en-US" dirty="0" err="1" smtClean="0"/>
              <a:t>TMGW_setup.request</a:t>
            </a:r>
            <a:r>
              <a:rPr lang="en-US" dirty="0" smtClean="0"/>
              <a:t> for MN</a:t>
            </a:r>
          </a:p>
          <a:p>
            <a:pPr lvl="3">
              <a:buFont typeface="Wingdings" pitchFamily="2" charset="2"/>
              <a:buChar char="v"/>
            </a:pPr>
            <a:r>
              <a:rPr lang="en-US" dirty="0" smtClean="0"/>
              <a:t>     </a:t>
            </a:r>
            <a:r>
              <a:rPr lang="en-US" dirty="0" err="1" smtClean="0"/>
              <a:t>preferred.RATs</a:t>
            </a:r>
            <a:endParaRPr lang="en-US" dirty="0" smtClean="0"/>
          </a:p>
          <a:p>
            <a:pPr lvl="3">
              <a:buFont typeface="Wingdings" pitchFamily="2" charset="2"/>
              <a:buChar char="v"/>
            </a:pPr>
            <a:r>
              <a:rPr lang="en-US" dirty="0" smtClean="0"/>
              <a:t>     SA lifetime</a:t>
            </a:r>
          </a:p>
          <a:p>
            <a:pPr lvl="3">
              <a:buFont typeface="Wingdings" pitchFamily="2" charset="2"/>
              <a:buChar char="v"/>
            </a:pPr>
            <a:r>
              <a:rPr lang="en-US" dirty="0" smtClean="0"/>
              <a:t>     </a:t>
            </a:r>
            <a:r>
              <a:rPr lang="en-US" dirty="0" err="1" smtClean="0"/>
              <a:t>MNaddr</a:t>
            </a:r>
            <a:endParaRPr lang="en-US" dirty="0" smtClean="0"/>
          </a:p>
          <a:p>
            <a:pPr lvl="3">
              <a:buFont typeface="Wingdings" pitchFamily="2" charset="2"/>
              <a:buChar char="v"/>
            </a:pPr>
            <a:r>
              <a:rPr lang="en-US" dirty="0" smtClean="0"/>
              <a:t>     nonce</a:t>
            </a:r>
          </a:p>
          <a:p>
            <a:pPr lvl="3">
              <a:buFont typeface="Wingdings" pitchFamily="2" charset="2"/>
              <a:buChar char="v"/>
            </a:pPr>
            <a:r>
              <a:rPr lang="en-US" dirty="0" smtClean="0"/>
              <a:t>     </a:t>
            </a:r>
            <a:r>
              <a:rPr lang="en-US" dirty="0" err="1" smtClean="0"/>
              <a:t>K</a:t>
            </a:r>
            <a:r>
              <a:rPr lang="en-US" baseline="-25000" dirty="0" err="1" smtClean="0"/>
              <a:t>tmgw</a:t>
            </a:r>
            <a:r>
              <a:rPr lang="en-US" dirty="0" smtClean="0"/>
              <a:t>  ⊕  </a:t>
            </a:r>
            <a:r>
              <a:rPr lang="en-US" dirty="0" err="1" smtClean="0"/>
              <a:t>PNG</a:t>
            </a:r>
            <a:r>
              <a:rPr lang="en-US" baseline="-25000" dirty="0" err="1" smtClean="0"/>
              <a:t>stmgw</a:t>
            </a:r>
            <a:r>
              <a:rPr lang="en-US" dirty="0" smtClean="0"/>
              <a:t> (</a:t>
            </a:r>
            <a:r>
              <a:rPr lang="en-US" dirty="0" err="1" smtClean="0"/>
              <a:t>MNaddr</a:t>
            </a:r>
            <a:r>
              <a:rPr lang="en-US" dirty="0" smtClean="0"/>
              <a:t>, nonce)</a:t>
            </a:r>
          </a:p>
          <a:p>
            <a:pPr lvl="1">
              <a:buNone/>
            </a:pPr>
            <a:endParaRPr lang="en-US" dirty="0" smtClean="0"/>
          </a:p>
        </p:txBody>
      </p:sp>
      <p:sp>
        <p:nvSpPr>
          <p:cNvPr id="6" name="Footer Placeholder 5"/>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4" name="Slide Number Placeholder 3"/>
          <p:cNvSpPr>
            <a:spLocks noGrp="1"/>
          </p:cNvSpPr>
          <p:nvPr>
            <p:ph type="sldNum" sz="quarter" idx="4"/>
          </p:nvPr>
        </p:nvSpPr>
        <p:spPr/>
        <p:txBody>
          <a:bodyPr/>
          <a:lstStyle/>
          <a:p>
            <a:fld id="{F29C0F80-CD8F-472D-AFB6-6F74E86F726D}" type="slidenum">
              <a:rPr lang="en-US" altLang="ja-JP" smtClean="0">
                <a:solidFill>
                  <a:srgbClr val="000000"/>
                </a:solidFill>
              </a:rPr>
              <a:pPr/>
              <a:t>19</a:t>
            </a:fld>
            <a:endParaRPr lang="en-US" altLang="ja-JP" dirty="0">
              <a:solidFill>
                <a:srgbClr val="000000"/>
              </a:solidFill>
            </a:endParaRPr>
          </a:p>
        </p:txBody>
      </p:sp>
      <p:sp>
        <p:nvSpPr>
          <p:cNvPr id="5" name="Date Placeholder 4"/>
          <p:cNvSpPr>
            <a:spLocks noGrp="1"/>
          </p:cNvSpPr>
          <p:nvPr>
            <p:ph type="dt" sz="half" idx="2"/>
          </p:nvPr>
        </p:nvSpPr>
        <p:spPr/>
        <p:txBody>
          <a:bodyPr/>
          <a:lstStyle/>
          <a:p>
            <a:fld id="{594D3035-E5C8-4145-BF51-46F9DBDCBB06}" type="datetime1">
              <a:rPr lang="en-US" smtClean="0"/>
              <a:pPr/>
              <a:t>5/16/2012</a:t>
            </a:fld>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4099" name="Rectangle 6"/>
          <p:cNvSpPr>
            <a:spLocks noGrp="1" noChangeArrowheads="1"/>
          </p:cNvSpPr>
          <p:nvPr>
            <p:ph idx="1"/>
          </p:nvPr>
        </p:nvSpPr>
        <p:spPr>
          <a:solidFill>
            <a:srgbClr val="66CCFF"/>
          </a:solidFill>
        </p:spPr>
        <p:txBody>
          <a:bodyPr>
            <a:normAutofit/>
          </a:bodyPr>
          <a:lstStyle/>
          <a:p>
            <a:pPr lvl="1">
              <a:lnSpc>
                <a:spcPct val="80000"/>
              </a:lnSpc>
              <a:buFontTx/>
              <a:buNone/>
            </a:pPr>
            <a:r>
              <a:rPr lang="en-US" b="1" smtClean="0">
                <a:cs typeface="Times New Roman" pitchFamily="18" charset="0"/>
              </a:rPr>
              <a:t>IEEE 802.21 presentation release statements</a:t>
            </a:r>
            <a:endParaRPr lang="en-US" smtClean="0">
              <a:cs typeface="Times New Roman" pitchFamily="18" charset="0"/>
            </a:endParaRPr>
          </a:p>
          <a:p>
            <a:pPr algn="just">
              <a:lnSpc>
                <a:spcPct val="80000"/>
              </a:lnSpc>
              <a:buClr>
                <a:srgbClr val="FAFD00"/>
              </a:buClr>
              <a:buSzPct val="200000"/>
              <a:buFontTx/>
              <a:buNone/>
            </a:pPr>
            <a:r>
              <a:rPr lang="en-US" sz="2000" smtClean="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sz="2000" smtClean="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smtClean="0">
                <a:latin typeface="Times New Roman" pitchFamily="18" charset="0"/>
                <a:cs typeface="Times New Roman" pitchFamily="18" charset="0"/>
              </a:rPr>
              <a:t>’</a:t>
            </a:r>
            <a:r>
              <a:rPr lang="en-US" sz="2000" smtClean="0">
                <a:cs typeface="Times New Roman" pitchFamily="18" charset="0"/>
              </a:rPr>
              <a:t>s name any IEEE Standards publication even though it may include portions of this contribution; and at the IEEE</a:t>
            </a:r>
            <a:r>
              <a:rPr lang="en-US" sz="2000" smtClean="0">
                <a:latin typeface="Times New Roman" pitchFamily="18" charset="0"/>
                <a:cs typeface="Times New Roman" pitchFamily="18" charset="0"/>
              </a:rPr>
              <a:t>’</a:t>
            </a:r>
            <a:r>
              <a:rPr lang="en-US" sz="2000" smtClean="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sz="2000" smtClean="0">
                <a:cs typeface="Times New Roman" pitchFamily="18" charset="0"/>
              </a:rPr>
              <a:t>The contributor is familiar with IEEE patent policy, as outlined in </a:t>
            </a:r>
            <a:r>
              <a:rPr lang="en-US" sz="2000" smtClean="0">
                <a:cs typeface="Times New Roman" pitchFamily="18" charset="0"/>
                <a:hlinkClick r:id="rId3"/>
              </a:rPr>
              <a:t>Section 6.3 of the IEEE-SA Standards Board Operations Manual</a:t>
            </a:r>
            <a:r>
              <a:rPr lang="en-US" sz="2000" smtClean="0">
                <a:solidFill>
                  <a:srgbClr val="000099"/>
                </a:solidFill>
                <a:cs typeface="Times New Roman" pitchFamily="18" charset="0"/>
              </a:rPr>
              <a:t> </a:t>
            </a:r>
            <a:r>
              <a:rPr lang="en-US" sz="2000" smtClean="0">
                <a:cs typeface="Times New Roman" pitchFamily="18" charset="0"/>
              </a:rPr>
              <a:t>&lt;</a:t>
            </a:r>
            <a:r>
              <a:rPr lang="en-US" sz="2000" smtClean="0">
                <a:cs typeface="Times New Roman" pitchFamily="18" charset="0"/>
                <a:hlinkClick r:id="rId3"/>
              </a:rPr>
              <a:t>http://standards.ieee.org/guides/opman/sect6.html#6.3</a:t>
            </a:r>
            <a:r>
              <a:rPr lang="en-US" sz="2000" smtClean="0">
                <a:cs typeface="Times New Roman" pitchFamily="18" charset="0"/>
              </a:rPr>
              <a:t>&gt; and in </a:t>
            </a:r>
            <a:r>
              <a:rPr lang="en-US" sz="2000" i="1" smtClean="0">
                <a:cs typeface="Times New Roman" pitchFamily="18" charset="0"/>
              </a:rPr>
              <a:t>Understanding Patent Issues During IEEE Standards Development</a:t>
            </a:r>
            <a:r>
              <a:rPr lang="en-US" sz="2000" smtClean="0">
                <a:cs typeface="Times New Roman" pitchFamily="18" charset="0"/>
              </a:rPr>
              <a:t> </a:t>
            </a:r>
            <a:r>
              <a:rPr lang="en-US" sz="2000" smtClean="0">
                <a:cs typeface="Times New Roman" pitchFamily="18" charset="0"/>
                <a:hlinkClick r:id="rId4"/>
              </a:rPr>
              <a:t>http://standards.ieee.org/board/pat/guide.html</a:t>
            </a:r>
            <a:r>
              <a:rPr lang="en-US" sz="2000" smtClean="0">
                <a:cs typeface="Times New Roman" pitchFamily="18" charset="0"/>
              </a:rPr>
              <a:t>&gt;</a:t>
            </a:r>
            <a:r>
              <a:rPr lang="en-US" sz="2000" smtClean="0">
                <a:latin typeface="Times New Roman" pitchFamily="18" charset="0"/>
                <a:cs typeface="Times New Roman" pitchFamily="18" charset="0"/>
              </a:rPr>
              <a:t> </a:t>
            </a:r>
            <a:endParaRPr lang="en-US" sz="2000" smtClean="0"/>
          </a:p>
        </p:txBody>
      </p:sp>
      <p:sp>
        <p:nvSpPr>
          <p:cNvPr id="4" name="Footer Placeholder 3"/>
          <p:cNvSpPr>
            <a:spLocks noGrp="1"/>
          </p:cNvSpPr>
          <p:nvPr>
            <p:ph type="ftr" sz="quarter" idx="3"/>
          </p:nvPr>
        </p:nvSpPr>
        <p:spPr/>
        <p:txBody>
          <a:bodyPr/>
          <a:lstStyle/>
          <a:p>
            <a:pPr>
              <a:defRPr/>
            </a:pPr>
            <a:r>
              <a:rPr lang="en-US" smtClean="0"/>
              <a:t>Atlanta IEEE / May 2012</a:t>
            </a:r>
            <a:endParaRPr lang="en-US" dirty="0"/>
          </a:p>
        </p:txBody>
      </p:sp>
      <p:sp>
        <p:nvSpPr>
          <p:cNvPr id="4100" name="Rectangle 7"/>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pitchFamily="18" charset="0"/>
                <a:cs typeface="Times New Roman" pitchFamily="18" charset="0"/>
              </a:rPr>
              <a:t>IEEE 802.21 presentation release statements</a:t>
            </a:r>
            <a:endParaRPr lang="en-US" sz="24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cs typeface="Times New Roman" pitchFamily="18" charset="0"/>
              </a:rPr>
              <a:t>’</a:t>
            </a:r>
            <a:r>
              <a:rPr lang="en-US">
                <a:latin typeface="Times" pitchFamily="18" charset="0"/>
                <a:cs typeface="Times New Roman" pitchFamily="18" charset="0"/>
              </a:rPr>
              <a:t>s name any IEEE Standards publication even though it may include portions of this contribution; and at the IEEE</a:t>
            </a:r>
            <a:r>
              <a:rPr lang="en-US">
                <a:cs typeface="Times New Roman" pitchFamily="18" charset="0"/>
              </a:rPr>
              <a:t>’</a:t>
            </a:r>
            <a:r>
              <a:rPr lang="en-US">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atin typeface="Times" pitchFamily="18" charset="0"/>
                <a:cs typeface="Times New Roman" pitchFamily="18" charset="0"/>
              </a:rPr>
              <a:t>The contributor is familiar with IEEE patent policy, as stated in </a:t>
            </a:r>
            <a:r>
              <a:rPr lang="en-US">
                <a:latin typeface="Times" pitchFamily="18" charset="0"/>
                <a:cs typeface="Times New Roman" pitchFamily="18" charset="0"/>
                <a:hlinkClick r:id="rId3"/>
              </a:rPr>
              <a:t>Section 6 of the IEEE-SA Standards Board bylaws</a:t>
            </a:r>
            <a:r>
              <a:rPr lang="en-US">
                <a:solidFill>
                  <a:srgbClr val="000099"/>
                </a:solidFill>
                <a:latin typeface="Times" pitchFamily="18" charset="0"/>
                <a:cs typeface="Times New Roman" pitchFamily="18" charset="0"/>
              </a:rPr>
              <a:t> </a:t>
            </a:r>
            <a:r>
              <a:rPr lang="en-US">
                <a:latin typeface="Times" pitchFamily="18" charset="0"/>
                <a:cs typeface="Times New Roman" pitchFamily="18" charset="0"/>
              </a:rPr>
              <a:t>&lt;</a:t>
            </a:r>
            <a:r>
              <a:rPr lang="en-US">
                <a:latin typeface="Times" pitchFamily="18" charset="0"/>
                <a:cs typeface="Times New Roman" pitchFamily="18" charset="0"/>
                <a:hlinkClick r:id="rId5"/>
              </a:rPr>
              <a:t>http://standards.ieee.org/guides/bylaws/sect6-7.html#6</a:t>
            </a:r>
            <a:r>
              <a:rPr lang="en-US">
                <a:latin typeface="Times" pitchFamily="18" charset="0"/>
                <a:cs typeface="Times New Roman" pitchFamily="18" charset="0"/>
              </a:rPr>
              <a:t>&gt; and in </a:t>
            </a:r>
            <a:r>
              <a:rPr lang="en-US" i="1">
                <a:latin typeface="Times" pitchFamily="18" charset="0"/>
                <a:cs typeface="Times New Roman" pitchFamily="18" charset="0"/>
              </a:rPr>
              <a:t>Understanding Patent Issues During IEEE Standards Development</a:t>
            </a:r>
            <a:r>
              <a:rPr lang="en-US">
                <a:latin typeface="Times" pitchFamily="18" charset="0"/>
                <a:cs typeface="Times New Roman" pitchFamily="18" charset="0"/>
              </a:rPr>
              <a:t> </a:t>
            </a:r>
            <a:r>
              <a:rPr lang="en-US">
                <a:latin typeface="Times" pitchFamily="18" charset="0"/>
                <a:cs typeface="Times New Roman" pitchFamily="18" charset="0"/>
                <a:hlinkClick r:id="rId6"/>
              </a:rPr>
              <a:t>http://standards.ieee.org/board/pat/faq.pdf</a:t>
            </a:r>
            <a:r>
              <a:rPr lang="en-US">
                <a:latin typeface="Times" pitchFamily="18" charset="0"/>
                <a:cs typeface="Times New Roman" pitchFamily="18" charset="0"/>
              </a:rPr>
              <a:t>&gt;</a:t>
            </a:r>
            <a:r>
              <a:rPr lang="en-US">
                <a:cs typeface="Times New Roman" pitchFamily="18" charset="0"/>
              </a:rPr>
              <a:t> </a:t>
            </a:r>
            <a:endParaRPr lang="en-US">
              <a:latin typeface="Times" pitchFamily="18" charset="0"/>
            </a:endParaRPr>
          </a:p>
        </p:txBody>
      </p:sp>
      <p:sp>
        <p:nvSpPr>
          <p:cNvPr id="6" name="Date Placeholder 5"/>
          <p:cNvSpPr>
            <a:spLocks noGrp="1"/>
          </p:cNvSpPr>
          <p:nvPr>
            <p:ph type="dt" sz="half" idx="2"/>
          </p:nvPr>
        </p:nvSpPr>
        <p:spPr/>
        <p:txBody>
          <a:bodyPr/>
          <a:lstStyle/>
          <a:p>
            <a:fld id="{5B62C8A5-6B61-450F-BC50-47A20BB9942D}" type="datetime1">
              <a:rPr lang="en-US" smtClean="0"/>
              <a:pPr/>
              <a:t>5/16/2012</a:t>
            </a:fld>
            <a:endParaRPr lang="en-US"/>
          </a:p>
        </p:txBody>
      </p:sp>
      <p:sp>
        <p:nvSpPr>
          <p:cNvPr id="7" name="Slide Number Placeholder 6"/>
          <p:cNvSpPr>
            <a:spLocks noGrp="1"/>
          </p:cNvSpPr>
          <p:nvPr>
            <p:ph type="sldNum" sz="quarter" idx="4"/>
          </p:nvPr>
        </p:nvSpPr>
        <p:spPr/>
        <p:txBody>
          <a:bodyPr/>
          <a:lstStyle/>
          <a:p>
            <a:fld id="{F29C0F80-CD8F-472D-AFB6-6F74E86F726D}" type="slidenum">
              <a:rPr lang="en-US" altLang="ja-JP" smtClean="0">
                <a:solidFill>
                  <a:srgbClr val="000000"/>
                </a:solidFill>
              </a:rPr>
              <a:pPr/>
              <a:t>2</a:t>
            </a:fld>
            <a:endParaRPr lang="en-US" altLang="ja-JP" dirty="0">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Standardization requirement</a:t>
            </a:r>
            <a:endParaRPr lang="en-US" dirty="0"/>
          </a:p>
        </p:txBody>
      </p:sp>
      <p:sp>
        <p:nvSpPr>
          <p:cNvPr id="3" name="Content Placeholder 2"/>
          <p:cNvSpPr>
            <a:spLocks noGrp="1"/>
          </p:cNvSpPr>
          <p:nvPr>
            <p:ph idx="1"/>
          </p:nvPr>
        </p:nvSpPr>
        <p:spPr/>
        <p:txBody>
          <a:bodyPr/>
          <a:lstStyle/>
          <a:p>
            <a:r>
              <a:rPr lang="en-US" dirty="0" smtClean="0"/>
              <a:t>Proposal: multicast address for local AIDB cache</a:t>
            </a:r>
          </a:p>
          <a:p>
            <a:r>
              <a:rPr lang="en-US" dirty="0" smtClean="0"/>
              <a:t>New TLVs for authoritative AIDB requests, replies</a:t>
            </a:r>
          </a:p>
          <a:p>
            <a:r>
              <a:rPr lang="en-US" dirty="0" smtClean="0"/>
              <a:t>New TLVs for AIDB cache requests, replies</a:t>
            </a:r>
          </a:p>
        </p:txBody>
      </p:sp>
      <p:sp>
        <p:nvSpPr>
          <p:cNvPr id="4" name="Footer Placeholder 3"/>
          <p:cNvSpPr>
            <a:spLocks noGrp="1"/>
          </p:cNvSpPr>
          <p:nvPr>
            <p:ph type="ftr" sz="quarter" idx="3"/>
          </p:nvPr>
        </p:nvSpPr>
        <p:spPr/>
        <p:txBody>
          <a:bodyPr/>
          <a:lstStyle/>
          <a:p>
            <a:pPr>
              <a:defRPr/>
            </a:pPr>
            <a:r>
              <a:rPr lang="en-US" smtClean="0"/>
              <a:t>Atlanta IEEE / May 2012</a:t>
            </a:r>
            <a:endParaRPr lang="en-US" dirty="0"/>
          </a:p>
        </p:txBody>
      </p:sp>
      <p:sp>
        <p:nvSpPr>
          <p:cNvPr id="6" name="Slide Number Placeholder 5"/>
          <p:cNvSpPr>
            <a:spLocks noGrp="1"/>
          </p:cNvSpPr>
          <p:nvPr>
            <p:ph type="sldNum" sz="quarter" idx="4"/>
          </p:nvPr>
        </p:nvSpPr>
        <p:spPr>
          <a:prstGeom prst="rect">
            <a:avLst/>
          </a:prstGeom>
        </p:spPr>
        <p:txBody>
          <a:bodyPr/>
          <a:lstStyle/>
          <a:p>
            <a:pPr>
              <a:defRPr/>
            </a:pPr>
            <a:fld id="{90F87CF4-D132-4119-874F-D4A533DB5A31}" type="slidenum">
              <a:rPr lang="en-US" smtClean="0"/>
              <a:pPr>
                <a:defRPr/>
              </a:pPr>
              <a:t>20</a:t>
            </a:fld>
            <a:endParaRPr lang="en-US"/>
          </a:p>
        </p:txBody>
      </p:sp>
      <p:sp>
        <p:nvSpPr>
          <p:cNvPr id="7" name="Date Placeholder 6"/>
          <p:cNvSpPr>
            <a:spLocks noGrp="1"/>
          </p:cNvSpPr>
          <p:nvPr>
            <p:ph type="dt" sz="half" idx="2"/>
          </p:nvPr>
        </p:nvSpPr>
        <p:spPr/>
        <p:txBody>
          <a:bodyPr/>
          <a:lstStyle/>
          <a:p>
            <a:fld id="{A54CD341-BD06-4548-97CC-61CCFFF0D0CB}" type="datetime1">
              <a:rPr lang="en-US" smtClean="0"/>
              <a:pPr/>
              <a:t>5/16/2012</a:t>
            </a:fld>
            <a:endParaRPr 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 requirements</a:t>
            </a:r>
            <a:endParaRPr lang="en-US" dirty="0"/>
          </a:p>
        </p:txBody>
      </p:sp>
      <p:sp>
        <p:nvSpPr>
          <p:cNvPr id="3" name="Content Placeholder 2"/>
          <p:cNvSpPr>
            <a:spLocks noGrp="1"/>
          </p:cNvSpPr>
          <p:nvPr>
            <p:ph idx="1"/>
          </p:nvPr>
        </p:nvSpPr>
        <p:spPr/>
        <p:txBody>
          <a:bodyPr/>
          <a:lstStyle/>
          <a:p>
            <a:r>
              <a:rPr lang="en-US" dirty="0" smtClean="0"/>
              <a:t>New database organization / expertise</a:t>
            </a:r>
          </a:p>
          <a:p>
            <a:r>
              <a:rPr lang="en-US" dirty="0" smtClean="0"/>
              <a:t>Possible need to purge “problematic” neighbors</a:t>
            </a:r>
          </a:p>
          <a:p>
            <a:r>
              <a:rPr lang="en-US" dirty="0" smtClean="0"/>
              <a:t>Blacklists / </a:t>
            </a:r>
            <a:r>
              <a:rPr lang="en-US" dirty="0" err="1" smtClean="0"/>
              <a:t>whitelists</a:t>
            </a:r>
            <a:endParaRPr lang="en-US" dirty="0" smtClean="0"/>
          </a:p>
          <a:p>
            <a:r>
              <a:rPr lang="en-US" dirty="0" smtClean="0"/>
              <a:t>Approach seems much easier than alternatives</a:t>
            </a:r>
          </a:p>
          <a:p>
            <a:endParaRPr lang="en-US" dirty="0" smtClean="0"/>
          </a:p>
          <a:p>
            <a:endParaRPr lang="en-US" dirty="0"/>
          </a:p>
        </p:txBody>
      </p:sp>
      <p:sp>
        <p:nvSpPr>
          <p:cNvPr id="4" name="Footer Placeholder 3"/>
          <p:cNvSpPr>
            <a:spLocks noGrp="1"/>
          </p:cNvSpPr>
          <p:nvPr>
            <p:ph type="ftr" sz="quarter" idx="3"/>
          </p:nvPr>
        </p:nvSpPr>
        <p:spPr/>
        <p:txBody>
          <a:bodyPr/>
          <a:lstStyle/>
          <a:p>
            <a:pPr>
              <a:defRPr/>
            </a:pPr>
            <a:r>
              <a:rPr lang="en-US" smtClean="0"/>
              <a:t>Atlanta IEEE / May 2012</a:t>
            </a:r>
            <a:endParaRPr lang="en-US" dirty="0"/>
          </a:p>
        </p:txBody>
      </p:sp>
      <p:sp>
        <p:nvSpPr>
          <p:cNvPr id="6" name="Slide Number Placeholder 5"/>
          <p:cNvSpPr>
            <a:spLocks noGrp="1"/>
          </p:cNvSpPr>
          <p:nvPr>
            <p:ph type="sldNum" sz="quarter" idx="4"/>
          </p:nvPr>
        </p:nvSpPr>
        <p:spPr>
          <a:prstGeom prst="rect">
            <a:avLst/>
          </a:prstGeom>
        </p:spPr>
        <p:txBody>
          <a:bodyPr/>
          <a:lstStyle/>
          <a:p>
            <a:pPr>
              <a:defRPr/>
            </a:pPr>
            <a:fld id="{90F87CF4-D132-4119-874F-D4A533DB5A31}" type="slidenum">
              <a:rPr lang="en-US" smtClean="0"/>
              <a:pPr>
                <a:defRPr/>
              </a:pPr>
              <a:t>21</a:t>
            </a:fld>
            <a:endParaRPr lang="en-US" dirty="0"/>
          </a:p>
        </p:txBody>
      </p:sp>
      <p:sp>
        <p:nvSpPr>
          <p:cNvPr id="7" name="Date Placeholder 6"/>
          <p:cNvSpPr>
            <a:spLocks noGrp="1"/>
          </p:cNvSpPr>
          <p:nvPr>
            <p:ph type="dt" sz="half" idx="2"/>
          </p:nvPr>
        </p:nvSpPr>
        <p:spPr/>
        <p:txBody>
          <a:bodyPr/>
          <a:lstStyle/>
          <a:p>
            <a:fld id="{97A9E35C-AA42-462F-AE0F-3F40DC89AC77}" type="datetime1">
              <a:rPr lang="en-US" smtClean="0"/>
              <a:pPr/>
              <a:t>5/16/2012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3" name="Slide Number Placeholder 2"/>
          <p:cNvSpPr>
            <a:spLocks noGrp="1"/>
          </p:cNvSpPr>
          <p:nvPr>
            <p:ph type="sldNum" sz="quarter" idx="4"/>
          </p:nvPr>
        </p:nvSpPr>
        <p:spPr/>
        <p:txBody>
          <a:bodyPr/>
          <a:lstStyle/>
          <a:p>
            <a:fld id="{F29C0F80-CD8F-472D-AFB6-6F74E86F726D}" type="slidenum">
              <a:rPr lang="en-US" altLang="ja-JP" smtClean="0">
                <a:solidFill>
                  <a:srgbClr val="000000"/>
                </a:solidFill>
              </a:rPr>
              <a:pPr/>
              <a:t>3</a:t>
            </a:fld>
            <a:endParaRPr lang="en-US" altLang="ja-JP" dirty="0">
              <a:solidFill>
                <a:srgbClr val="000000"/>
              </a:solidFill>
            </a:endParaRPr>
          </a:p>
        </p:txBody>
      </p:sp>
      <p:sp>
        <p:nvSpPr>
          <p:cNvPr id="4" name="Date Placeholder 3"/>
          <p:cNvSpPr>
            <a:spLocks noGrp="1"/>
          </p:cNvSpPr>
          <p:nvPr>
            <p:ph type="dt" sz="half" idx="2"/>
          </p:nvPr>
        </p:nvSpPr>
        <p:spPr/>
        <p:txBody>
          <a:bodyPr/>
          <a:lstStyle/>
          <a:p>
            <a:fld id="{281B5BB5-E6B9-45E0-AAC9-BE63237D9318}" type="datetime1">
              <a:rPr lang="en-US" smtClean="0"/>
              <a:pPr/>
              <a:t>5/16/2012</a:t>
            </a:fld>
            <a:endParaRPr lang="en-US"/>
          </a:p>
        </p:txBody>
      </p:sp>
      <p:sp>
        <p:nvSpPr>
          <p:cNvPr id="5" name="Title 4"/>
          <p:cNvSpPr>
            <a:spLocks noGrp="1"/>
          </p:cNvSpPr>
          <p:nvPr>
            <p:ph type="title"/>
          </p:nvPr>
        </p:nvSpPr>
        <p:spPr>
          <a:xfrm>
            <a:off x="827584" y="188640"/>
            <a:ext cx="7488832" cy="1256184"/>
          </a:xfrm>
        </p:spPr>
        <p:txBody>
          <a:bodyPr/>
          <a:lstStyle/>
          <a:p>
            <a:r>
              <a:rPr lang="en-US" dirty="0" smtClean="0"/>
              <a:t>MGW-oriented handover optimization supported by roaming agreement</a:t>
            </a:r>
            <a:endParaRPr lang="en-US" dirty="0"/>
          </a:p>
        </p:txBody>
      </p:sp>
      <p:grpSp>
        <p:nvGrpSpPr>
          <p:cNvPr id="6" name="Group 5"/>
          <p:cNvGrpSpPr/>
          <p:nvPr/>
        </p:nvGrpSpPr>
        <p:grpSpPr>
          <a:xfrm>
            <a:off x="2889553" y="3105686"/>
            <a:ext cx="1556861" cy="904875"/>
            <a:chOff x="1002471" y="3523008"/>
            <a:chExt cx="1556861" cy="904875"/>
          </a:xfrm>
        </p:grpSpPr>
        <p:sp>
          <p:nvSpPr>
            <p:cNvPr id="7"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8" name="TextBox 7"/>
            <p:cNvSpPr txBox="1"/>
            <p:nvPr/>
          </p:nvSpPr>
          <p:spPr>
            <a:xfrm>
              <a:off x="1656521" y="3644348"/>
              <a:ext cx="902811" cy="369332"/>
            </a:xfrm>
            <a:prstGeom prst="rect">
              <a:avLst/>
            </a:prstGeom>
            <a:noFill/>
          </p:spPr>
          <p:txBody>
            <a:bodyPr wrap="none" rtlCol="0">
              <a:spAutoFit/>
            </a:bodyPr>
            <a:lstStyle/>
            <a:p>
              <a:r>
                <a:rPr lang="en-US" dirty="0" smtClean="0"/>
                <a:t>SMGW</a:t>
              </a:r>
              <a:endParaRPr lang="en-US" dirty="0"/>
            </a:p>
          </p:txBody>
        </p:sp>
      </p:grpSp>
      <p:grpSp>
        <p:nvGrpSpPr>
          <p:cNvPr id="9" name="Group 8"/>
          <p:cNvGrpSpPr/>
          <p:nvPr/>
        </p:nvGrpSpPr>
        <p:grpSpPr>
          <a:xfrm>
            <a:off x="7229640" y="1826850"/>
            <a:ext cx="1595333" cy="904875"/>
            <a:chOff x="1002471" y="3523008"/>
            <a:chExt cx="1595333" cy="904875"/>
          </a:xfrm>
        </p:grpSpPr>
        <p:sp>
          <p:nvSpPr>
            <p:cNvPr id="10"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11" name="TextBox 10"/>
            <p:cNvSpPr txBox="1"/>
            <p:nvPr/>
          </p:nvSpPr>
          <p:spPr>
            <a:xfrm>
              <a:off x="1656521" y="3644348"/>
              <a:ext cx="941283" cy="369332"/>
            </a:xfrm>
            <a:prstGeom prst="rect">
              <a:avLst/>
            </a:prstGeom>
            <a:noFill/>
          </p:spPr>
          <p:txBody>
            <a:bodyPr wrap="none" rtlCol="0">
              <a:spAutoFit/>
            </a:bodyPr>
            <a:lstStyle/>
            <a:p>
              <a:r>
                <a:rPr lang="en-US" dirty="0" smtClean="0"/>
                <a:t>HMGW</a:t>
              </a:r>
              <a:endParaRPr lang="en-US" dirty="0"/>
            </a:p>
          </p:txBody>
        </p:sp>
      </p:grpSp>
      <p:grpSp>
        <p:nvGrpSpPr>
          <p:cNvPr id="12" name="Group 11"/>
          <p:cNvGrpSpPr/>
          <p:nvPr/>
        </p:nvGrpSpPr>
        <p:grpSpPr>
          <a:xfrm>
            <a:off x="6242353" y="4393556"/>
            <a:ext cx="1569685" cy="904875"/>
            <a:chOff x="1002471" y="3523008"/>
            <a:chExt cx="1569685" cy="904875"/>
          </a:xfrm>
        </p:grpSpPr>
        <p:sp>
          <p:nvSpPr>
            <p:cNvPr id="13" name="AutoShape 5"/>
            <p:cNvSpPr>
              <a:spLocks noChangeArrowheads="1"/>
            </p:cNvSpPr>
            <p:nvPr/>
          </p:nvSpPr>
          <p:spPr bwMode="auto">
            <a:xfrm>
              <a:off x="1002471" y="3523008"/>
              <a:ext cx="1362075"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vert="horz" wrap="square" lIns="91440" tIns="91440" rIns="91440" bIns="9144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Cambria" charset="0"/>
                <a:ea typeface="Times New Roman" charset="0"/>
              </a:endParaRPr>
            </a:p>
          </p:txBody>
        </p:sp>
        <p:sp>
          <p:nvSpPr>
            <p:cNvPr id="14" name="TextBox 13"/>
            <p:cNvSpPr txBox="1"/>
            <p:nvPr/>
          </p:nvSpPr>
          <p:spPr>
            <a:xfrm>
              <a:off x="1656521" y="3644348"/>
              <a:ext cx="915635" cy="369332"/>
            </a:xfrm>
            <a:prstGeom prst="rect">
              <a:avLst/>
            </a:prstGeom>
            <a:noFill/>
          </p:spPr>
          <p:txBody>
            <a:bodyPr wrap="none" rtlCol="0">
              <a:spAutoFit/>
            </a:bodyPr>
            <a:lstStyle/>
            <a:p>
              <a:r>
                <a:rPr lang="en-US" dirty="0" smtClean="0"/>
                <a:t>TMGW</a:t>
              </a:r>
              <a:endParaRPr lang="en-US" dirty="0"/>
            </a:p>
          </p:txBody>
        </p:sp>
      </p:grpSp>
      <p:grpSp>
        <p:nvGrpSpPr>
          <p:cNvPr id="15" name="Group 36"/>
          <p:cNvGrpSpPr>
            <a:grpSpLocks/>
          </p:cNvGrpSpPr>
          <p:nvPr/>
        </p:nvGrpSpPr>
        <p:grpSpPr bwMode="auto">
          <a:xfrm>
            <a:off x="7183542" y="2742847"/>
            <a:ext cx="329635" cy="480839"/>
            <a:chOff x="5726" y="10976"/>
            <a:chExt cx="247" cy="629"/>
          </a:xfrm>
        </p:grpSpPr>
        <p:sp>
          <p:nvSpPr>
            <p:cNvPr id="16" name="Freeform 37"/>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17" name="Freeform 38"/>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18" name="Freeform 39"/>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19" name="Freeform 40"/>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20" name="Freeform 41"/>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21" name="Freeform 42"/>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22" name="Freeform 43"/>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23" name="Freeform 44"/>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24" name="Freeform 45"/>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25" name="Freeform 46"/>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26" name="Freeform 47"/>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27" name="Group 36"/>
          <p:cNvGrpSpPr>
            <a:grpSpLocks/>
          </p:cNvGrpSpPr>
          <p:nvPr/>
        </p:nvGrpSpPr>
        <p:grpSpPr bwMode="auto">
          <a:xfrm>
            <a:off x="6474551" y="5360152"/>
            <a:ext cx="329635" cy="480839"/>
            <a:chOff x="5726" y="10976"/>
            <a:chExt cx="247" cy="629"/>
          </a:xfrm>
        </p:grpSpPr>
        <p:sp>
          <p:nvSpPr>
            <p:cNvPr id="28" name="Freeform 37"/>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29" name="Freeform 38"/>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0" name="Freeform 39"/>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1" name="Freeform 40"/>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2" name="Freeform 41"/>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3" name="Freeform 42"/>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4" name="Freeform 43"/>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5" name="Freeform 44"/>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6" name="Freeform 45"/>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37" name="Freeform 46"/>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38" name="Freeform 47"/>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39" name="Group 36"/>
          <p:cNvGrpSpPr>
            <a:grpSpLocks/>
          </p:cNvGrpSpPr>
          <p:nvPr/>
        </p:nvGrpSpPr>
        <p:grpSpPr bwMode="auto">
          <a:xfrm>
            <a:off x="2850082" y="4028308"/>
            <a:ext cx="329635" cy="480839"/>
            <a:chOff x="5726" y="10976"/>
            <a:chExt cx="247" cy="629"/>
          </a:xfrm>
        </p:grpSpPr>
        <p:sp>
          <p:nvSpPr>
            <p:cNvPr id="40" name="Freeform 37"/>
            <p:cNvSpPr>
              <a:spLocks/>
            </p:cNvSpPr>
            <p:nvPr/>
          </p:nvSpPr>
          <p:spPr bwMode="auto">
            <a:xfrm>
              <a:off x="5726" y="11499"/>
              <a:ext cx="247" cy="53"/>
            </a:xfrm>
            <a:custGeom>
              <a:avLst/>
              <a:gdLst/>
              <a:ahLst/>
              <a:cxnLst>
                <a:cxn ang="0">
                  <a:pos x="0" y="53"/>
                </a:cxn>
                <a:cxn ang="0">
                  <a:pos x="124" y="0"/>
                </a:cxn>
                <a:cxn ang="0">
                  <a:pos x="247" y="53"/>
                </a:cxn>
              </a:cxnLst>
              <a:rect l="0" t="0" r="r" b="b"/>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41" name="Freeform 38"/>
            <p:cNvSpPr>
              <a:spLocks/>
            </p:cNvSpPr>
            <p:nvPr/>
          </p:nvSpPr>
          <p:spPr bwMode="auto">
            <a:xfrm>
              <a:off x="5726" y="10976"/>
              <a:ext cx="247" cy="629"/>
            </a:xfrm>
            <a:custGeom>
              <a:avLst/>
              <a:gdLst/>
              <a:ahLst/>
              <a:cxnLst>
                <a:cxn ang="0">
                  <a:pos x="124" y="0"/>
                </a:cxn>
                <a:cxn ang="0">
                  <a:pos x="124" y="629"/>
                </a:cxn>
                <a:cxn ang="0">
                  <a:pos x="0" y="576"/>
                </a:cxn>
                <a:cxn ang="0">
                  <a:pos x="124" y="0"/>
                </a:cxn>
                <a:cxn ang="0">
                  <a:pos x="247" y="576"/>
                </a:cxn>
                <a:cxn ang="0">
                  <a:pos x="124" y="629"/>
                </a:cxn>
              </a:cxnLst>
              <a:rect l="0" t="0" r="r" b="b"/>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42" name="Freeform 39"/>
            <p:cNvSpPr>
              <a:spLocks/>
            </p:cNvSpPr>
            <p:nvPr/>
          </p:nvSpPr>
          <p:spPr bwMode="auto">
            <a:xfrm>
              <a:off x="5819" y="11121"/>
              <a:ext cx="61" cy="13"/>
            </a:xfrm>
            <a:custGeom>
              <a:avLst/>
              <a:gdLst/>
              <a:ahLst/>
              <a:cxnLst>
                <a:cxn ang="0">
                  <a:pos x="0" y="0"/>
                </a:cxn>
                <a:cxn ang="0">
                  <a:pos x="31" y="13"/>
                </a:cxn>
                <a:cxn ang="0">
                  <a:pos x="61" y="0"/>
                </a:cxn>
              </a:cxnLst>
              <a:rect l="0" t="0" r="r" b="b"/>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43" name="Freeform 40"/>
            <p:cNvSpPr>
              <a:spLocks/>
            </p:cNvSpPr>
            <p:nvPr/>
          </p:nvSpPr>
          <p:spPr bwMode="auto">
            <a:xfrm>
              <a:off x="5808" y="11167"/>
              <a:ext cx="84" cy="19"/>
            </a:xfrm>
            <a:custGeom>
              <a:avLst/>
              <a:gdLst/>
              <a:ahLst/>
              <a:cxnLst>
                <a:cxn ang="0">
                  <a:pos x="0" y="0"/>
                </a:cxn>
                <a:cxn ang="0">
                  <a:pos x="42" y="19"/>
                </a:cxn>
                <a:cxn ang="0">
                  <a:pos x="84" y="2"/>
                </a:cxn>
              </a:cxnLst>
              <a:rect l="0" t="0" r="r" b="b"/>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44" name="Freeform 41"/>
            <p:cNvSpPr>
              <a:spLocks/>
            </p:cNvSpPr>
            <p:nvPr/>
          </p:nvSpPr>
          <p:spPr bwMode="auto">
            <a:xfrm>
              <a:off x="5796" y="11215"/>
              <a:ext cx="104" cy="22"/>
            </a:xfrm>
            <a:custGeom>
              <a:avLst/>
              <a:gdLst/>
              <a:ahLst/>
              <a:cxnLst>
                <a:cxn ang="0">
                  <a:pos x="0" y="0"/>
                </a:cxn>
                <a:cxn ang="0">
                  <a:pos x="54" y="22"/>
                </a:cxn>
                <a:cxn ang="0">
                  <a:pos x="104" y="0"/>
                </a:cxn>
              </a:cxnLst>
              <a:rect l="0" t="0" r="r" b="b"/>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45" name="Freeform 42"/>
            <p:cNvSpPr>
              <a:spLocks/>
            </p:cNvSpPr>
            <p:nvPr/>
          </p:nvSpPr>
          <p:spPr bwMode="auto">
            <a:xfrm>
              <a:off x="5785" y="11263"/>
              <a:ext cx="126" cy="27"/>
            </a:xfrm>
            <a:custGeom>
              <a:avLst/>
              <a:gdLst/>
              <a:ahLst/>
              <a:cxnLst>
                <a:cxn ang="0">
                  <a:pos x="0" y="0"/>
                </a:cxn>
                <a:cxn ang="0">
                  <a:pos x="65" y="27"/>
                </a:cxn>
                <a:cxn ang="0">
                  <a:pos x="126" y="0"/>
                </a:cxn>
              </a:cxnLst>
              <a:rect l="0" t="0" r="r" b="b"/>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46" name="Freeform 43"/>
            <p:cNvSpPr>
              <a:spLocks/>
            </p:cNvSpPr>
            <p:nvPr/>
          </p:nvSpPr>
          <p:spPr bwMode="auto">
            <a:xfrm>
              <a:off x="5777" y="11312"/>
              <a:ext cx="146" cy="30"/>
            </a:xfrm>
            <a:custGeom>
              <a:avLst/>
              <a:gdLst/>
              <a:ahLst/>
              <a:cxnLst>
                <a:cxn ang="0">
                  <a:pos x="0" y="0"/>
                </a:cxn>
                <a:cxn ang="0">
                  <a:pos x="73" y="30"/>
                </a:cxn>
                <a:cxn ang="0">
                  <a:pos x="146" y="0"/>
                </a:cxn>
              </a:cxnLst>
              <a:rect l="0" t="0" r="r" b="b"/>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47" name="Freeform 44"/>
            <p:cNvSpPr>
              <a:spLocks/>
            </p:cNvSpPr>
            <p:nvPr/>
          </p:nvSpPr>
          <p:spPr bwMode="auto">
            <a:xfrm>
              <a:off x="5765" y="11358"/>
              <a:ext cx="166" cy="37"/>
            </a:xfrm>
            <a:custGeom>
              <a:avLst/>
              <a:gdLst/>
              <a:ahLst/>
              <a:cxnLst>
                <a:cxn ang="0">
                  <a:pos x="0" y="1"/>
                </a:cxn>
                <a:cxn ang="0">
                  <a:pos x="85" y="37"/>
                </a:cxn>
                <a:cxn ang="0">
                  <a:pos x="166" y="0"/>
                </a:cxn>
              </a:cxnLst>
              <a:rect l="0" t="0" r="r" b="b"/>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48" name="Freeform 45"/>
            <p:cNvSpPr>
              <a:spLocks/>
            </p:cNvSpPr>
            <p:nvPr/>
          </p:nvSpPr>
          <p:spPr bwMode="auto">
            <a:xfrm>
              <a:off x="5754" y="11408"/>
              <a:ext cx="191" cy="39"/>
            </a:xfrm>
            <a:custGeom>
              <a:avLst/>
              <a:gdLst/>
              <a:ahLst/>
              <a:cxnLst>
                <a:cxn ang="0">
                  <a:pos x="0" y="0"/>
                </a:cxn>
                <a:cxn ang="0">
                  <a:pos x="96" y="39"/>
                </a:cxn>
                <a:cxn ang="0">
                  <a:pos x="191" y="0"/>
                </a:cxn>
              </a:cxnLst>
              <a:rect l="0" t="0" r="r" b="b"/>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49" name="Freeform 46"/>
            <p:cNvSpPr>
              <a:spLocks/>
            </p:cNvSpPr>
            <p:nvPr/>
          </p:nvSpPr>
          <p:spPr bwMode="auto">
            <a:xfrm>
              <a:off x="5746" y="11456"/>
              <a:ext cx="207" cy="43"/>
            </a:xfrm>
            <a:custGeom>
              <a:avLst/>
              <a:gdLst/>
              <a:ahLst/>
              <a:cxnLst>
                <a:cxn ang="0">
                  <a:pos x="0" y="0"/>
                </a:cxn>
                <a:cxn ang="0">
                  <a:pos x="104" y="43"/>
                </a:cxn>
                <a:cxn ang="0">
                  <a:pos x="207" y="0"/>
                </a:cxn>
              </a:cxnLst>
              <a:rect l="0" t="0" r="r" b="b"/>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50" name="Freeform 47"/>
            <p:cNvSpPr>
              <a:spLocks/>
            </p:cNvSpPr>
            <p:nvPr/>
          </p:nvSpPr>
          <p:spPr bwMode="auto">
            <a:xfrm>
              <a:off x="5735" y="11503"/>
              <a:ext cx="227" cy="49"/>
            </a:xfrm>
            <a:custGeom>
              <a:avLst/>
              <a:gdLst/>
              <a:ahLst/>
              <a:cxnLst>
                <a:cxn ang="0">
                  <a:pos x="0" y="1"/>
                </a:cxn>
                <a:cxn ang="0">
                  <a:pos x="115" y="49"/>
                </a:cxn>
                <a:cxn ang="0">
                  <a:pos x="227" y="0"/>
                </a:cxn>
              </a:cxnLst>
              <a:rect l="0" t="0" r="r" b="b"/>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51" name="Picture 52" descr="uc_phone"/>
          <p:cNvPicPr>
            <a:picLocks noChangeAspect="1" noChangeArrowheads="1"/>
          </p:cNvPicPr>
          <p:nvPr/>
        </p:nvPicPr>
        <p:blipFill>
          <a:blip r:embed="rId2" cstate="print"/>
          <a:srcRect/>
          <a:stretch>
            <a:fillRect/>
          </a:stretch>
        </p:blipFill>
        <p:spPr bwMode="auto">
          <a:xfrm>
            <a:off x="2352222" y="4872296"/>
            <a:ext cx="326893" cy="673859"/>
          </a:xfrm>
          <a:prstGeom prst="rect">
            <a:avLst/>
          </a:prstGeom>
          <a:noFill/>
          <a:ln w="9525">
            <a:noFill/>
            <a:miter lim="800000"/>
            <a:headEnd/>
            <a:tailEnd/>
          </a:ln>
          <a:effectLst/>
        </p:spPr>
      </p:pic>
      <p:cxnSp>
        <p:nvCxnSpPr>
          <p:cNvPr id="52" name="Straight Arrow Connector 51"/>
          <p:cNvCxnSpPr>
            <a:endCxn id="11" idx="1"/>
          </p:cNvCxnSpPr>
          <p:nvPr/>
        </p:nvCxnSpPr>
        <p:spPr bwMode="auto">
          <a:xfrm flipV="1">
            <a:off x="4139952" y="2132856"/>
            <a:ext cx="3743738" cy="1147178"/>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53" name="Straight Arrow Connector 52"/>
          <p:cNvCxnSpPr/>
          <p:nvPr/>
        </p:nvCxnSpPr>
        <p:spPr bwMode="auto">
          <a:xfrm rot="5400000" flipH="1" flipV="1">
            <a:off x="6531537" y="3074194"/>
            <a:ext cx="2293490" cy="715616"/>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54" name="Straight Arrow Connector 53"/>
          <p:cNvCxnSpPr>
            <a:stCxn id="14" idx="1"/>
          </p:cNvCxnSpPr>
          <p:nvPr/>
        </p:nvCxnSpPr>
        <p:spPr bwMode="auto">
          <a:xfrm flipH="1" flipV="1">
            <a:off x="4014055" y="3564092"/>
            <a:ext cx="2882348" cy="1135470"/>
          </a:xfrm>
          <a:prstGeom prst="straightConnector1">
            <a:avLst/>
          </a:prstGeom>
          <a:solidFill>
            <a:schemeClr val="accent1"/>
          </a:solidFill>
          <a:ln w="38100" cap="flat" cmpd="sng" algn="ctr">
            <a:solidFill>
              <a:schemeClr val="tx1"/>
            </a:solidFill>
            <a:prstDash val="solid"/>
            <a:round/>
            <a:headEnd type="arrow"/>
            <a:tailEnd type="arrow"/>
          </a:ln>
          <a:effectLst/>
        </p:spPr>
      </p:cxnSp>
      <p:cxnSp>
        <p:nvCxnSpPr>
          <p:cNvPr id="55" name="Straight Arrow Connector 54"/>
          <p:cNvCxnSpPr/>
          <p:nvPr/>
        </p:nvCxnSpPr>
        <p:spPr bwMode="auto">
          <a:xfrm flipH="1" flipV="1">
            <a:off x="2880996" y="5200735"/>
            <a:ext cx="3593570" cy="857320"/>
          </a:xfrm>
          <a:prstGeom prst="straightConnector1">
            <a:avLst/>
          </a:prstGeom>
          <a:solidFill>
            <a:schemeClr val="accent1"/>
          </a:solidFill>
          <a:ln w="38100" cap="flat" cmpd="sng" algn="ctr">
            <a:solidFill>
              <a:schemeClr val="tx1"/>
            </a:solidFill>
            <a:prstDash val="sysDash"/>
            <a:round/>
            <a:headEnd type="arrow" w="med" len="med"/>
            <a:tailEnd type="none" w="med" len="med"/>
          </a:ln>
          <a:effectLst/>
        </p:spPr>
      </p:cxnSp>
      <p:cxnSp>
        <p:nvCxnSpPr>
          <p:cNvPr id="56" name="Straight Arrow Connector 55"/>
          <p:cNvCxnSpPr/>
          <p:nvPr/>
        </p:nvCxnSpPr>
        <p:spPr bwMode="auto">
          <a:xfrm>
            <a:off x="688786" y="2972137"/>
            <a:ext cx="1530625" cy="6627"/>
          </a:xfrm>
          <a:prstGeom prst="straightConnector1">
            <a:avLst/>
          </a:prstGeom>
          <a:solidFill>
            <a:schemeClr val="accent1"/>
          </a:solidFill>
          <a:ln w="38100" cap="flat" cmpd="sng" algn="ctr">
            <a:solidFill>
              <a:schemeClr val="tx1"/>
            </a:solidFill>
            <a:prstDash val="solid"/>
            <a:round/>
            <a:headEnd type="arrow"/>
            <a:tailEnd type="arrow"/>
          </a:ln>
          <a:effectLst/>
        </p:spPr>
      </p:cxnSp>
      <p:sp>
        <p:nvSpPr>
          <p:cNvPr id="57" name="TextBox 56"/>
          <p:cNvSpPr txBox="1"/>
          <p:nvPr/>
        </p:nvSpPr>
        <p:spPr>
          <a:xfrm>
            <a:off x="669268" y="2567946"/>
            <a:ext cx="1616789" cy="369332"/>
          </a:xfrm>
          <a:prstGeom prst="rect">
            <a:avLst/>
          </a:prstGeom>
          <a:noFill/>
        </p:spPr>
        <p:txBody>
          <a:bodyPr wrap="none" rtlCol="0">
            <a:spAutoFit/>
          </a:bodyPr>
          <a:lstStyle/>
          <a:p>
            <a:r>
              <a:rPr lang="en-US" dirty="0" smtClean="0"/>
              <a:t>Inter MGW SA</a:t>
            </a:r>
            <a:endParaRPr lang="en-US" dirty="0"/>
          </a:p>
        </p:txBody>
      </p:sp>
      <p:cxnSp>
        <p:nvCxnSpPr>
          <p:cNvPr id="58" name="Straight Arrow Connector 57"/>
          <p:cNvCxnSpPr/>
          <p:nvPr/>
        </p:nvCxnSpPr>
        <p:spPr bwMode="auto">
          <a:xfrm>
            <a:off x="751733" y="3694381"/>
            <a:ext cx="1404731" cy="1588"/>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59" name="TextBox 58"/>
          <p:cNvSpPr txBox="1"/>
          <p:nvPr/>
        </p:nvSpPr>
        <p:spPr>
          <a:xfrm>
            <a:off x="611560" y="3323320"/>
            <a:ext cx="1685077" cy="369332"/>
          </a:xfrm>
          <a:prstGeom prst="rect">
            <a:avLst/>
          </a:prstGeom>
          <a:noFill/>
        </p:spPr>
        <p:txBody>
          <a:bodyPr wrap="none" rtlCol="0">
            <a:spAutoFit/>
          </a:bodyPr>
          <a:lstStyle/>
          <a:p>
            <a:r>
              <a:rPr lang="en-US" b="0" dirty="0" smtClean="0"/>
              <a:t>Preregistration</a:t>
            </a:r>
            <a:endParaRPr lang="en-US" b="0" dirty="0"/>
          </a:p>
        </p:txBody>
      </p:sp>
      <p:cxnSp>
        <p:nvCxnSpPr>
          <p:cNvPr id="60" name="Straight Arrow Connector 59"/>
          <p:cNvCxnSpPr/>
          <p:nvPr/>
        </p:nvCxnSpPr>
        <p:spPr bwMode="auto">
          <a:xfrm rot="10800000">
            <a:off x="741793" y="2170382"/>
            <a:ext cx="1424610" cy="19877"/>
          </a:xfrm>
          <a:prstGeom prst="straightConnector1">
            <a:avLst/>
          </a:prstGeom>
          <a:solidFill>
            <a:schemeClr val="accent1"/>
          </a:solidFill>
          <a:ln w="38100" cap="flat" cmpd="sng" algn="ctr">
            <a:solidFill>
              <a:schemeClr val="tx1"/>
            </a:solidFill>
            <a:prstDash val="sysDash"/>
            <a:round/>
            <a:headEnd type="arrow" w="med" len="med"/>
            <a:tailEnd type="none" w="med" len="med"/>
          </a:ln>
          <a:effectLst/>
        </p:spPr>
      </p:cxnSp>
      <p:sp>
        <p:nvSpPr>
          <p:cNvPr id="61" name="TextBox 60"/>
          <p:cNvSpPr txBox="1"/>
          <p:nvPr/>
        </p:nvSpPr>
        <p:spPr>
          <a:xfrm>
            <a:off x="611560" y="1772816"/>
            <a:ext cx="1685077" cy="369332"/>
          </a:xfrm>
          <a:prstGeom prst="rect">
            <a:avLst/>
          </a:prstGeom>
          <a:noFill/>
        </p:spPr>
        <p:txBody>
          <a:bodyPr wrap="none" rtlCol="0">
            <a:spAutoFit/>
          </a:bodyPr>
          <a:lstStyle/>
          <a:p>
            <a:r>
              <a:rPr lang="en-US" b="0" dirty="0" smtClean="0"/>
              <a:t>MN movement</a:t>
            </a:r>
            <a:endParaRPr lang="en-US" b="0" dirty="0"/>
          </a:p>
        </p:txBody>
      </p:sp>
      <p:grpSp>
        <p:nvGrpSpPr>
          <p:cNvPr id="62" name="Group 78"/>
          <p:cNvGrpSpPr/>
          <p:nvPr/>
        </p:nvGrpSpPr>
        <p:grpSpPr>
          <a:xfrm>
            <a:off x="7267465" y="2332504"/>
            <a:ext cx="518091" cy="371061"/>
            <a:chOff x="1172817" y="1789044"/>
            <a:chExt cx="518091" cy="371061"/>
          </a:xfrm>
        </p:grpSpPr>
        <p:sp>
          <p:nvSpPr>
            <p:cNvPr id="63" name="Rectangle 62"/>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64" name="TextBox 63"/>
            <p:cNvSpPr txBox="1"/>
            <p:nvPr/>
          </p:nvSpPr>
          <p:spPr>
            <a:xfrm>
              <a:off x="1172817" y="1789908"/>
              <a:ext cx="518091" cy="369332"/>
            </a:xfrm>
            <a:prstGeom prst="rect">
              <a:avLst/>
            </a:prstGeom>
            <a:noFill/>
          </p:spPr>
          <p:txBody>
            <a:bodyPr wrap="none" rtlCol="0">
              <a:spAutoFit/>
            </a:bodyPr>
            <a:lstStyle/>
            <a:p>
              <a:r>
                <a:rPr lang="en-US" dirty="0" smtClean="0"/>
                <a:t>AN</a:t>
              </a:r>
              <a:endParaRPr lang="en-US" dirty="0"/>
            </a:p>
          </p:txBody>
        </p:sp>
      </p:grpSp>
      <p:grpSp>
        <p:nvGrpSpPr>
          <p:cNvPr id="65" name="Group 81"/>
          <p:cNvGrpSpPr/>
          <p:nvPr/>
        </p:nvGrpSpPr>
        <p:grpSpPr>
          <a:xfrm>
            <a:off x="6571726" y="5002817"/>
            <a:ext cx="595035" cy="371061"/>
            <a:chOff x="1172817" y="1789044"/>
            <a:chExt cx="595035" cy="371061"/>
          </a:xfrm>
        </p:grpSpPr>
        <p:sp>
          <p:nvSpPr>
            <p:cNvPr id="66" name="Rectangle 65"/>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67" name="TextBox 66"/>
            <p:cNvSpPr txBox="1"/>
            <p:nvPr/>
          </p:nvSpPr>
          <p:spPr>
            <a:xfrm>
              <a:off x="1172817" y="1789908"/>
              <a:ext cx="595035" cy="369332"/>
            </a:xfrm>
            <a:prstGeom prst="rect">
              <a:avLst/>
            </a:prstGeom>
            <a:noFill/>
          </p:spPr>
          <p:txBody>
            <a:bodyPr wrap="none" rtlCol="0">
              <a:spAutoFit/>
            </a:bodyPr>
            <a:lstStyle/>
            <a:p>
              <a:r>
                <a:rPr lang="en-US" dirty="0" err="1" smtClean="0"/>
                <a:t>tAN</a:t>
              </a:r>
              <a:endParaRPr lang="en-US" dirty="0"/>
            </a:p>
          </p:txBody>
        </p:sp>
      </p:grpSp>
      <p:sp>
        <p:nvSpPr>
          <p:cNvPr id="68" name="Freeform 67"/>
          <p:cNvSpPr/>
          <p:nvPr/>
        </p:nvSpPr>
        <p:spPr bwMode="auto">
          <a:xfrm>
            <a:off x="2748474" y="3474399"/>
            <a:ext cx="4293704" cy="1621183"/>
          </a:xfrm>
          <a:custGeom>
            <a:avLst/>
            <a:gdLst>
              <a:gd name="connsiteX0" fmla="*/ 0 w 4293704"/>
              <a:gd name="connsiteY0" fmla="*/ 1515165 h 1621183"/>
              <a:gd name="connsiteX1" fmla="*/ 265043 w 4293704"/>
              <a:gd name="connsiteY1" fmla="*/ 958574 h 1621183"/>
              <a:gd name="connsiteX2" fmla="*/ 649356 w 4293704"/>
              <a:gd name="connsiteY2" fmla="*/ 269461 h 1621183"/>
              <a:gd name="connsiteX3" fmla="*/ 1351722 w 4293704"/>
              <a:gd name="connsiteY3" fmla="*/ 44174 h 1621183"/>
              <a:gd name="connsiteX4" fmla="*/ 1921565 w 4293704"/>
              <a:gd name="connsiteY4" fmla="*/ 44174 h 1621183"/>
              <a:gd name="connsiteX5" fmla="*/ 2849217 w 4293704"/>
              <a:gd name="connsiteY5" fmla="*/ 309217 h 1621183"/>
              <a:gd name="connsiteX6" fmla="*/ 3896139 w 4293704"/>
              <a:gd name="connsiteY6" fmla="*/ 706783 h 1621183"/>
              <a:gd name="connsiteX7" fmla="*/ 4227443 w 4293704"/>
              <a:gd name="connsiteY7" fmla="*/ 1183861 h 1621183"/>
              <a:gd name="connsiteX8" fmla="*/ 4293704 w 4293704"/>
              <a:gd name="connsiteY8" fmla="*/ 1621183 h 16211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93704" h="1621183">
                <a:moveTo>
                  <a:pt x="0" y="1515165"/>
                </a:moveTo>
                <a:cubicBezTo>
                  <a:pt x="78408" y="1340678"/>
                  <a:pt x="156817" y="1166191"/>
                  <a:pt x="265043" y="958574"/>
                </a:cubicBezTo>
                <a:cubicBezTo>
                  <a:pt x="373269" y="750957"/>
                  <a:pt x="468243" y="421861"/>
                  <a:pt x="649356" y="269461"/>
                </a:cubicBezTo>
                <a:cubicBezTo>
                  <a:pt x="830469" y="117061"/>
                  <a:pt x="1139687" y="81722"/>
                  <a:pt x="1351722" y="44174"/>
                </a:cubicBezTo>
                <a:cubicBezTo>
                  <a:pt x="1563757" y="6626"/>
                  <a:pt x="1671983" y="0"/>
                  <a:pt x="1921565" y="44174"/>
                </a:cubicBezTo>
                <a:cubicBezTo>
                  <a:pt x="2171147" y="88348"/>
                  <a:pt x="2520121" y="198782"/>
                  <a:pt x="2849217" y="309217"/>
                </a:cubicBezTo>
                <a:cubicBezTo>
                  <a:pt x="3178313" y="419652"/>
                  <a:pt x="3666435" y="561009"/>
                  <a:pt x="3896139" y="706783"/>
                </a:cubicBezTo>
                <a:cubicBezTo>
                  <a:pt x="4125843" y="852557"/>
                  <a:pt x="4161182" y="1031461"/>
                  <a:pt x="4227443" y="1183861"/>
                </a:cubicBezTo>
                <a:cubicBezTo>
                  <a:pt x="4293704" y="1336261"/>
                  <a:pt x="4293704" y="1478722"/>
                  <a:pt x="4293704" y="1621183"/>
                </a:cubicBezTo>
              </a:path>
            </a:pathLst>
          </a:custGeom>
          <a:noFill/>
          <a:ln w="12700" cap="flat" cmpd="sng" algn="ctr">
            <a:solidFill>
              <a:schemeClr val="tx1"/>
            </a:solidFill>
            <a:prstDash val="solid"/>
            <a:round/>
            <a:headEnd type="none" w="med" len="med"/>
            <a:tailEnd type="arrow"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grpSp>
        <p:nvGrpSpPr>
          <p:cNvPr id="69" name="Group 77"/>
          <p:cNvGrpSpPr/>
          <p:nvPr/>
        </p:nvGrpSpPr>
        <p:grpSpPr>
          <a:xfrm>
            <a:off x="3099656" y="3664347"/>
            <a:ext cx="518091" cy="371061"/>
            <a:chOff x="1172817" y="1789044"/>
            <a:chExt cx="518091" cy="371061"/>
          </a:xfrm>
        </p:grpSpPr>
        <p:sp>
          <p:nvSpPr>
            <p:cNvPr id="70" name="Rectangle 69"/>
            <p:cNvSpPr/>
            <p:nvPr/>
          </p:nvSpPr>
          <p:spPr bwMode="auto">
            <a:xfrm>
              <a:off x="1180071" y="1789044"/>
              <a:ext cx="503583"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71" name="TextBox 70"/>
            <p:cNvSpPr txBox="1"/>
            <p:nvPr/>
          </p:nvSpPr>
          <p:spPr>
            <a:xfrm>
              <a:off x="1172817" y="1789908"/>
              <a:ext cx="518091" cy="369332"/>
            </a:xfrm>
            <a:prstGeom prst="rect">
              <a:avLst/>
            </a:prstGeom>
            <a:noFill/>
          </p:spPr>
          <p:txBody>
            <a:bodyPr wrap="none" rtlCol="0">
              <a:spAutoFit/>
            </a:bodyPr>
            <a:lstStyle/>
            <a:p>
              <a:r>
                <a:rPr lang="en-US" dirty="0" smtClean="0"/>
                <a:t>AN</a:t>
              </a:r>
              <a:endParaRPr lang="en-US" dirty="0"/>
            </a:p>
          </p:txBody>
        </p:sp>
      </p:gr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Heterogeneous radio interfaces</a:t>
            </a:r>
            <a:br>
              <a:rPr lang="en-US" sz="3600" dirty="0" smtClean="0"/>
            </a:br>
            <a:r>
              <a:rPr lang="en-US" sz="3600" dirty="0" smtClean="0"/>
              <a:t> </a:t>
            </a:r>
            <a:r>
              <a:rPr lang="en-US" sz="3600" dirty="0" smtClean="0">
                <a:sym typeface="Wingdings" pitchFamily="2" charset="2"/>
              </a:rPr>
              <a:t> need for access information</a:t>
            </a:r>
            <a:endParaRPr lang="en-US" sz="3600" dirty="0"/>
          </a:p>
        </p:txBody>
      </p:sp>
      <p:sp>
        <p:nvSpPr>
          <p:cNvPr id="3" name="Content Placeholder 2"/>
          <p:cNvSpPr>
            <a:spLocks noGrp="1"/>
          </p:cNvSpPr>
          <p:nvPr>
            <p:ph idx="1"/>
          </p:nvPr>
        </p:nvSpPr>
        <p:spPr/>
        <p:txBody>
          <a:bodyPr>
            <a:normAutofit/>
          </a:bodyPr>
          <a:lstStyle/>
          <a:p>
            <a:r>
              <a:rPr lang="en-US" dirty="0" smtClean="0"/>
              <a:t>When UE sees degraded signal from current link, an alternate radio link may offer improve service </a:t>
            </a:r>
            <a:r>
              <a:rPr lang="en-US" dirty="0" smtClean="0">
                <a:sym typeface="Wingdings" pitchFamily="2" charset="2"/>
              </a:rPr>
              <a:t> handover</a:t>
            </a:r>
            <a:endParaRPr lang="en-US" dirty="0"/>
          </a:p>
          <a:p>
            <a:r>
              <a:rPr lang="en-US" dirty="0" smtClean="0"/>
              <a:t>Most current solutions geared towards same operator, same radio access technology (i.e., same RAT)</a:t>
            </a:r>
          </a:p>
          <a:p>
            <a:r>
              <a:rPr lang="en-US" dirty="0" smtClean="0"/>
              <a:t>However, new trends indicate limitations of this approach</a:t>
            </a:r>
          </a:p>
          <a:p>
            <a:pPr lvl="1"/>
            <a:r>
              <a:rPr lang="en-US" dirty="0" smtClean="0"/>
              <a:t>“</a:t>
            </a:r>
            <a:r>
              <a:rPr lang="en-US" dirty="0" err="1" smtClean="0"/>
              <a:t>WiFi</a:t>
            </a:r>
            <a:r>
              <a:rPr lang="en-US" dirty="0" smtClean="0"/>
              <a:t> Offload” getting surprising amount of attention </a:t>
            </a:r>
          </a:p>
          <a:p>
            <a:pPr lvl="1"/>
            <a:r>
              <a:rPr lang="en-US" dirty="0" smtClean="0"/>
              <a:t>LTE will have trouble handling projected growth of data</a:t>
            </a:r>
            <a:endParaRPr lang="en-US" dirty="0"/>
          </a:p>
          <a:p>
            <a:r>
              <a:rPr lang="en-US" dirty="0" smtClean="0"/>
              <a:t>Solution: enable UEs to make use of multiple radio interfaces</a:t>
            </a:r>
          </a:p>
          <a:p>
            <a:r>
              <a:rPr lang="en-US" dirty="0" smtClean="0"/>
              <a:t>Existing solutions define services for access information</a:t>
            </a:r>
          </a:p>
          <a:p>
            <a:pPr lvl="1"/>
            <a:r>
              <a:rPr lang="en-US" dirty="0" smtClean="0"/>
              <a:t>3GPP: ANDSF;  IEEE 802.21: MIIS;  IETF: PAWS</a:t>
            </a:r>
          </a:p>
          <a:p>
            <a:pPr lvl="1"/>
            <a:r>
              <a:rPr lang="en-US" dirty="0" smtClean="0"/>
              <a:t>Each operator should be authoritative for its own network</a:t>
            </a:r>
          </a:p>
          <a:p>
            <a:pPr>
              <a:buNone/>
            </a:pPr>
            <a:endParaRPr lang="en-US" sz="2000" dirty="0" smtClean="0"/>
          </a:p>
          <a:p>
            <a:endParaRPr lang="en-US" sz="2000" dirty="0"/>
          </a:p>
        </p:txBody>
      </p:sp>
      <p:sp>
        <p:nvSpPr>
          <p:cNvPr id="7" name="Footer Placeholder 6"/>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6" name="Slide Number Placeholder 5"/>
          <p:cNvSpPr>
            <a:spLocks noGrp="1"/>
          </p:cNvSpPr>
          <p:nvPr>
            <p:ph type="sldNum" sz="quarter" idx="4"/>
          </p:nvPr>
        </p:nvSpPr>
        <p:spPr>
          <a:prstGeom prst="rect">
            <a:avLst/>
          </a:prstGeom>
        </p:spPr>
        <p:txBody>
          <a:bodyPr/>
          <a:lstStyle/>
          <a:p>
            <a:pPr>
              <a:defRPr/>
            </a:pPr>
            <a:fld id="{90F87CF4-D132-4119-874F-D4A533DB5A31}" type="slidenum">
              <a:rPr lang="en-US" smtClean="0"/>
              <a:pPr>
                <a:defRPr/>
              </a:pPr>
              <a:t>4</a:t>
            </a:fld>
            <a:endParaRPr lang="en-US" dirty="0"/>
          </a:p>
        </p:txBody>
      </p:sp>
      <p:sp>
        <p:nvSpPr>
          <p:cNvPr id="5" name="Date Placeholder 4"/>
          <p:cNvSpPr>
            <a:spLocks noGrp="1"/>
          </p:cNvSpPr>
          <p:nvPr>
            <p:ph type="dt" sz="half" idx="2"/>
          </p:nvPr>
        </p:nvSpPr>
        <p:spPr/>
        <p:txBody>
          <a:bodyPr/>
          <a:lstStyle/>
          <a:p>
            <a:pPr>
              <a:defRPr/>
            </a:pPr>
            <a:fld id="{285B31E2-1999-45CA-87FA-9B15909A4A2A}" type="datetime1">
              <a:rPr lang="en-US" smtClean="0"/>
              <a:pPr>
                <a:defRPr/>
              </a:pPr>
              <a:t>5/16/2012</a:t>
            </a:fld>
            <a:endParaRPr lang="en-US" dirty="0"/>
          </a:p>
        </p:txBody>
      </p:sp>
    </p:spTree>
    <p:extLst>
      <p:ext uri="{BB962C8B-B14F-4D97-AF65-F5344CB8AC3E}">
        <p14:creationId xmlns:p14="http://schemas.microsoft.com/office/powerpoint/2010/main" xmlns="" val="228613286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model for roaming partners</a:t>
            </a:r>
            <a:endParaRPr lang="en-US" dirty="0"/>
          </a:p>
        </p:txBody>
      </p:sp>
      <p:sp>
        <p:nvSpPr>
          <p:cNvPr id="3" name="Content Placeholder 2"/>
          <p:cNvSpPr>
            <a:spLocks noGrp="1"/>
          </p:cNvSpPr>
          <p:nvPr>
            <p:ph idx="1"/>
          </p:nvPr>
        </p:nvSpPr>
        <p:spPr>
          <a:xfrm>
            <a:off x="422275" y="1143000"/>
            <a:ext cx="8299450" cy="4446240"/>
          </a:xfrm>
        </p:spPr>
        <p:txBody>
          <a:bodyPr/>
          <a:lstStyle/>
          <a:p>
            <a:pPr>
              <a:buNone/>
            </a:pPr>
            <a:r>
              <a:rPr lang="en-US" dirty="0" smtClean="0"/>
              <a:t>How does one operator provide all the information useful to its customers that have heterogeneous radios?</a:t>
            </a:r>
          </a:p>
          <a:p>
            <a:r>
              <a:rPr lang="en-US" dirty="0" smtClean="0"/>
              <a:t>Likely authoritative for only one radio technology (RAT)</a:t>
            </a:r>
          </a:p>
          <a:p>
            <a:r>
              <a:rPr lang="en-US" dirty="0" smtClean="0"/>
              <a:t>Access needed to authoritative data from roaming partners (at least)</a:t>
            </a:r>
          </a:p>
          <a:p>
            <a:r>
              <a:rPr lang="en-US" dirty="0" smtClean="0"/>
              <a:t>Partner information should be cached by operator to avoid frequent cross-network access</a:t>
            </a:r>
          </a:p>
          <a:p>
            <a:r>
              <a:rPr lang="en-US" dirty="0" smtClean="0"/>
              <a:t>Even more important for “single-radio” solutions</a:t>
            </a:r>
          </a:p>
          <a:p>
            <a:r>
              <a:rPr lang="en-US" dirty="0" smtClean="0"/>
              <a:t>Needed: cross-network database access – so that each operator can fetch and provide to UEs authoritative data</a:t>
            </a:r>
          </a:p>
        </p:txBody>
      </p:sp>
      <p:sp>
        <p:nvSpPr>
          <p:cNvPr id="6" name="Footer Placeholder 5"/>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5" name="Slide Number Placeholder 4"/>
          <p:cNvSpPr>
            <a:spLocks noGrp="1"/>
          </p:cNvSpPr>
          <p:nvPr>
            <p:ph type="sldNum" sz="quarter" idx="4"/>
          </p:nvPr>
        </p:nvSpPr>
        <p:spPr/>
        <p:txBody>
          <a:bodyPr/>
          <a:lstStyle/>
          <a:p>
            <a:fld id="{F29C0F80-CD8F-472D-AFB6-6F74E86F726D}" type="slidenum">
              <a:rPr lang="en-US" altLang="ja-JP" smtClean="0">
                <a:solidFill>
                  <a:srgbClr val="000000"/>
                </a:solidFill>
              </a:rPr>
              <a:pPr/>
              <a:t>5</a:t>
            </a:fld>
            <a:endParaRPr lang="en-US" altLang="ja-JP" dirty="0">
              <a:solidFill>
                <a:srgbClr val="000000"/>
              </a:solidFill>
            </a:endParaRPr>
          </a:p>
        </p:txBody>
      </p:sp>
      <p:sp>
        <p:nvSpPr>
          <p:cNvPr id="4" name="Date Placeholder 3"/>
          <p:cNvSpPr>
            <a:spLocks noGrp="1"/>
          </p:cNvSpPr>
          <p:nvPr>
            <p:ph type="dt" sz="half" idx="2"/>
          </p:nvPr>
        </p:nvSpPr>
        <p:spPr/>
        <p:txBody>
          <a:bodyPr/>
          <a:lstStyle/>
          <a:p>
            <a:fld id="{CC6D253B-3168-4013-83A3-1CB43FD98640}" type="datetime1">
              <a:rPr lang="en-US" smtClean="0"/>
              <a:pPr/>
              <a:t>5/16/2012</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data must be stored as well</a:t>
            </a:r>
            <a:br>
              <a:rPr lang="en-US" dirty="0" smtClean="0"/>
            </a:br>
            <a:r>
              <a:rPr lang="en-US" dirty="0" smtClean="0"/>
              <a:t>(not just ISP location)</a:t>
            </a:r>
            <a:endParaRPr lang="en-US" dirty="0"/>
          </a:p>
        </p:txBody>
      </p:sp>
      <p:sp>
        <p:nvSpPr>
          <p:cNvPr id="3" name="Content Placeholder 2"/>
          <p:cNvSpPr>
            <a:spLocks noGrp="1"/>
          </p:cNvSpPr>
          <p:nvPr>
            <p:ph idx="1"/>
          </p:nvPr>
        </p:nvSpPr>
        <p:spPr/>
        <p:txBody>
          <a:bodyPr/>
          <a:lstStyle/>
          <a:p>
            <a:r>
              <a:rPr lang="en-US" dirty="0" smtClean="0"/>
              <a:t>Per-UE policy</a:t>
            </a:r>
          </a:p>
          <a:p>
            <a:r>
              <a:rPr lang="en-US" dirty="0" smtClean="0"/>
              <a:t>Local </a:t>
            </a:r>
            <a:r>
              <a:rPr lang="en-US" dirty="0" err="1" smtClean="0"/>
              <a:t>WiFi</a:t>
            </a:r>
            <a:r>
              <a:rPr lang="en-US" dirty="0" smtClean="0"/>
              <a:t> hotspots</a:t>
            </a:r>
          </a:p>
          <a:p>
            <a:r>
              <a:rPr lang="en-US" dirty="0" smtClean="0"/>
              <a:t>Frequency selection, sector IDs, IP addresses</a:t>
            </a:r>
          </a:p>
          <a:p>
            <a:r>
              <a:rPr lang="en-US" dirty="0" smtClean="0"/>
              <a:t>Emergency services on alternate RATs</a:t>
            </a:r>
          </a:p>
          <a:p>
            <a:r>
              <a:rPr lang="en-US" dirty="0" smtClean="0"/>
              <a:t>Other pay-as-you-go services</a:t>
            </a:r>
          </a:p>
          <a:p>
            <a:endParaRPr lang="en-US" dirty="0" smtClean="0"/>
          </a:p>
          <a:p>
            <a:r>
              <a:rPr lang="en-US" dirty="0" smtClean="0"/>
              <a:t>Each category of access data has a requirement for freshness indication as well</a:t>
            </a:r>
          </a:p>
          <a:p>
            <a:r>
              <a:rPr lang="en-US" dirty="0" smtClean="0"/>
              <a:t>Database organization is important</a:t>
            </a:r>
          </a:p>
          <a:p>
            <a:pPr lvl="1">
              <a:buFont typeface="Wingdings" pitchFamily="2" charset="2"/>
              <a:buChar char="v"/>
            </a:pPr>
            <a:r>
              <a:rPr lang="en-US" dirty="0" smtClean="0"/>
              <a:t> Know when to delete data</a:t>
            </a:r>
          </a:p>
          <a:p>
            <a:pPr lvl="1">
              <a:buFont typeface="Wingdings" pitchFamily="2" charset="2"/>
              <a:buChar char="v"/>
            </a:pPr>
            <a:r>
              <a:rPr lang="en-US" dirty="0" smtClean="0"/>
              <a:t> Know how to prioritize redundant data</a:t>
            </a:r>
            <a:endParaRPr lang="en-US" dirty="0"/>
          </a:p>
        </p:txBody>
      </p:sp>
      <p:sp>
        <p:nvSpPr>
          <p:cNvPr id="7" name="Footer Placeholder 6"/>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6" name="Slide Number Placeholder 5"/>
          <p:cNvSpPr>
            <a:spLocks noGrp="1"/>
          </p:cNvSpPr>
          <p:nvPr>
            <p:ph type="sldNum" sz="quarter" idx="4"/>
          </p:nvPr>
        </p:nvSpPr>
        <p:spPr/>
        <p:txBody>
          <a:bodyPr/>
          <a:lstStyle/>
          <a:p>
            <a:fld id="{F29C0F80-CD8F-472D-AFB6-6F74E86F726D}" type="slidenum">
              <a:rPr lang="en-US" altLang="ja-JP" smtClean="0">
                <a:solidFill>
                  <a:srgbClr val="000000"/>
                </a:solidFill>
              </a:rPr>
              <a:pPr/>
              <a:t>6</a:t>
            </a:fld>
            <a:endParaRPr lang="en-US" altLang="ja-JP" dirty="0">
              <a:solidFill>
                <a:srgbClr val="000000"/>
              </a:solidFill>
            </a:endParaRPr>
          </a:p>
        </p:txBody>
      </p:sp>
      <p:sp>
        <p:nvSpPr>
          <p:cNvPr id="5" name="Date Placeholder 4"/>
          <p:cNvSpPr>
            <a:spLocks noGrp="1"/>
          </p:cNvSpPr>
          <p:nvPr>
            <p:ph type="dt" sz="half" idx="2"/>
          </p:nvPr>
        </p:nvSpPr>
        <p:spPr/>
        <p:txBody>
          <a:bodyPr/>
          <a:lstStyle/>
          <a:p>
            <a:fld id="{9AA99F7D-76B0-4F74-84B4-EE426436AE63}" type="datetime1">
              <a:rPr lang="en-US" smtClean="0"/>
              <a:pPr/>
              <a:t>5/16/2012</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local caching</a:t>
            </a:r>
            <a:endParaRPr lang="en-US" dirty="0"/>
          </a:p>
        </p:txBody>
      </p:sp>
      <p:sp>
        <p:nvSpPr>
          <p:cNvPr id="3" name="Content Placeholder 2"/>
          <p:cNvSpPr>
            <a:spLocks noGrp="1"/>
          </p:cNvSpPr>
          <p:nvPr>
            <p:ph idx="1"/>
          </p:nvPr>
        </p:nvSpPr>
        <p:spPr/>
        <p:txBody>
          <a:bodyPr/>
          <a:lstStyle/>
          <a:p>
            <a:r>
              <a:rPr lang="en-US" dirty="0" smtClean="0"/>
              <a:t>For fastest response, UE should receive local access information from a local cache agent</a:t>
            </a:r>
          </a:p>
          <a:p>
            <a:r>
              <a:rPr lang="en-US" dirty="0" smtClean="0"/>
              <a:t>Only information about local neighborhood(s) kept</a:t>
            </a:r>
          </a:p>
          <a:p>
            <a:pPr lvl="1">
              <a:buFont typeface="Wingdings" pitchFamily="2" charset="2"/>
              <a:buChar char="v"/>
            </a:pPr>
            <a:r>
              <a:rPr lang="en-US" dirty="0" smtClean="0"/>
              <a:t> But, what is “local”</a:t>
            </a:r>
          </a:p>
          <a:p>
            <a:pPr lvl="1">
              <a:buFont typeface="Wingdings" pitchFamily="2" charset="2"/>
              <a:buChar char="v"/>
            </a:pPr>
            <a:r>
              <a:rPr lang="en-US" dirty="0" smtClean="0"/>
              <a:t> What about redundant data?</a:t>
            </a:r>
          </a:p>
          <a:p>
            <a:r>
              <a:rPr lang="en-US" dirty="0" smtClean="0"/>
              <a:t>Base stations often have overlapping neighborhoods</a:t>
            </a:r>
          </a:p>
          <a:p>
            <a:r>
              <a:rPr lang="en-US" dirty="0" smtClean="0"/>
              <a:t>Same database access mechanism can be used by roaming partners and local cache agents</a:t>
            </a:r>
          </a:p>
          <a:p>
            <a:pPr lvl="1"/>
            <a:r>
              <a:rPr lang="en-US" dirty="0" smtClean="0"/>
              <a:t>But, likely restricted to specific neighborhood only</a:t>
            </a:r>
          </a:p>
          <a:p>
            <a:pPr lvl="1"/>
            <a:r>
              <a:rPr lang="en-US" dirty="0" smtClean="0"/>
              <a:t>Access formats, triggers to be defined</a:t>
            </a:r>
          </a:p>
          <a:p>
            <a:pPr lvl="1"/>
            <a:r>
              <a:rPr lang="en-US" dirty="0" smtClean="0"/>
              <a:t>Publish/subscribe model a good choice</a:t>
            </a:r>
          </a:p>
          <a:p>
            <a:pPr lvl="1"/>
            <a:r>
              <a:rPr lang="en-US" dirty="0" smtClean="0"/>
              <a:t>Caching policy restrictions for per-UE information </a:t>
            </a:r>
            <a:endParaRPr lang="en-US" dirty="0"/>
          </a:p>
        </p:txBody>
      </p:sp>
      <p:sp>
        <p:nvSpPr>
          <p:cNvPr id="7" name="Footer Placeholder 6"/>
          <p:cNvSpPr>
            <a:spLocks noGrp="1"/>
          </p:cNvSpPr>
          <p:nvPr>
            <p:ph type="ftr" sz="quarter" idx="3"/>
          </p:nvPr>
        </p:nvSpPr>
        <p:spPr/>
        <p:txBody>
          <a:bodyPr/>
          <a:lstStyle/>
          <a:p>
            <a:pPr>
              <a:defRPr/>
            </a:pPr>
            <a:r>
              <a:rPr lang="en-US" dirty="0" smtClean="0">
                <a:solidFill>
                  <a:srgbClr val="000000"/>
                </a:solidFill>
              </a:rPr>
              <a:t>Atlanta IEEE / May 2012</a:t>
            </a:r>
            <a:endParaRPr lang="en-US" dirty="0">
              <a:solidFill>
                <a:srgbClr val="000000"/>
              </a:solidFill>
            </a:endParaRPr>
          </a:p>
        </p:txBody>
      </p:sp>
      <p:sp>
        <p:nvSpPr>
          <p:cNvPr id="6" name="Slide Number Placeholder 5"/>
          <p:cNvSpPr>
            <a:spLocks noGrp="1"/>
          </p:cNvSpPr>
          <p:nvPr>
            <p:ph type="sldNum" sz="quarter" idx="4"/>
          </p:nvPr>
        </p:nvSpPr>
        <p:spPr/>
        <p:txBody>
          <a:bodyPr/>
          <a:lstStyle/>
          <a:p>
            <a:fld id="{F29C0F80-CD8F-472D-AFB6-6F74E86F726D}" type="slidenum">
              <a:rPr lang="en-US" altLang="ja-JP" smtClean="0">
                <a:solidFill>
                  <a:srgbClr val="000000"/>
                </a:solidFill>
              </a:rPr>
              <a:pPr/>
              <a:t>7</a:t>
            </a:fld>
            <a:endParaRPr lang="en-US" altLang="ja-JP" dirty="0">
              <a:solidFill>
                <a:srgbClr val="000000"/>
              </a:solidFill>
            </a:endParaRPr>
          </a:p>
        </p:txBody>
      </p:sp>
      <p:sp>
        <p:nvSpPr>
          <p:cNvPr id="5" name="Date Placeholder 4"/>
          <p:cNvSpPr>
            <a:spLocks noGrp="1"/>
          </p:cNvSpPr>
          <p:nvPr>
            <p:ph type="dt" sz="half" idx="2"/>
          </p:nvPr>
        </p:nvSpPr>
        <p:spPr/>
        <p:txBody>
          <a:bodyPr/>
          <a:lstStyle/>
          <a:p>
            <a:fld id="{5292CAD9-851B-4BED-94F8-2015B877BBF7}" type="datetime1">
              <a:rPr lang="en-US" smtClean="0"/>
              <a:pPr/>
              <a:t>5/16/2012</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0"/>
            <a:ext cx="7200800" cy="980728"/>
          </a:xfrm>
        </p:spPr>
        <p:txBody>
          <a:bodyPr/>
          <a:lstStyle/>
          <a:p>
            <a:r>
              <a:rPr lang="en-US" dirty="0" smtClean="0"/>
              <a:t>AIDB-cache: AIDB local cache functional module</a:t>
            </a:r>
            <a:endParaRPr lang="en-US" dirty="0"/>
          </a:p>
        </p:txBody>
      </p:sp>
      <p:sp>
        <p:nvSpPr>
          <p:cNvPr id="3" name="Content Placeholder 2"/>
          <p:cNvSpPr>
            <a:spLocks noGrp="1"/>
          </p:cNvSpPr>
          <p:nvPr>
            <p:ph idx="1"/>
          </p:nvPr>
        </p:nvSpPr>
        <p:spPr/>
        <p:txBody>
          <a:bodyPr>
            <a:normAutofit/>
          </a:bodyPr>
          <a:lstStyle/>
          <a:p>
            <a:r>
              <a:rPr lang="en-US" dirty="0" smtClean="0"/>
              <a:t>For IEEE 802.21, the MGW is one possibility</a:t>
            </a:r>
          </a:p>
          <a:p>
            <a:pPr lvl="1"/>
            <a:r>
              <a:rPr lang="en-US" dirty="0" smtClean="0"/>
              <a:t>otherwise could integrate with MIIS framework</a:t>
            </a:r>
          </a:p>
          <a:p>
            <a:r>
              <a:rPr lang="en-US" dirty="0" smtClean="0"/>
              <a:t>In any case, augment initial network entry/attach to establish</a:t>
            </a:r>
            <a:br>
              <a:rPr lang="en-US" dirty="0" smtClean="0"/>
            </a:br>
            <a:r>
              <a:rPr lang="en-US" dirty="0" smtClean="0"/>
              <a:t>[UE </a:t>
            </a:r>
            <a:r>
              <a:rPr lang="en-US" dirty="0" smtClean="0">
                <a:sym typeface="Wingdings" pitchFamily="2" charset="2"/>
              </a:rPr>
              <a:t></a:t>
            </a:r>
            <a:r>
              <a:rPr lang="en-US" dirty="0" smtClean="0"/>
              <a:t> AIDB-cache ] security association</a:t>
            </a:r>
          </a:p>
          <a:p>
            <a:r>
              <a:rPr lang="en-US" dirty="0" smtClean="0"/>
              <a:t>Advantage: faster handovers, avoid future overhead</a:t>
            </a:r>
          </a:p>
          <a:p>
            <a:r>
              <a:rPr lang="en-US" dirty="0" smtClean="0"/>
              <a:t>Disadvantage: not always needed</a:t>
            </a:r>
          </a:p>
          <a:p>
            <a:pPr lvl="1"/>
            <a:r>
              <a:rPr lang="en-US" dirty="0" smtClean="0"/>
              <a:t>handovers commonly (typically?) between same ISP </a:t>
            </a:r>
          </a:p>
          <a:p>
            <a:pPr lvl="1"/>
            <a:r>
              <a:rPr lang="en-US" dirty="0" smtClean="0"/>
              <a:t>but anyway can establish along with other access</a:t>
            </a:r>
            <a:br>
              <a:rPr lang="en-US" dirty="0" smtClean="0"/>
            </a:br>
            <a:r>
              <a:rPr lang="en-US" dirty="0" smtClean="0"/>
              <a:t>(e.g., TS-33.401 figure 6.2-1)</a:t>
            </a:r>
          </a:p>
          <a:p>
            <a:endParaRPr lang="en-US" dirty="0"/>
          </a:p>
        </p:txBody>
      </p:sp>
      <p:sp>
        <p:nvSpPr>
          <p:cNvPr id="6" name="Footer Placeholder 5"/>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5" name="Slide Number Placeholder 4"/>
          <p:cNvSpPr>
            <a:spLocks noGrp="1"/>
          </p:cNvSpPr>
          <p:nvPr>
            <p:ph type="sldNum" sz="quarter" idx="4"/>
          </p:nvPr>
        </p:nvSpPr>
        <p:spPr/>
        <p:txBody>
          <a:bodyPr/>
          <a:lstStyle/>
          <a:p>
            <a:fld id="{F29C0F80-CD8F-472D-AFB6-6F74E86F726D}" type="slidenum">
              <a:rPr lang="en-US" altLang="ja-JP" smtClean="0">
                <a:solidFill>
                  <a:srgbClr val="000000"/>
                </a:solidFill>
              </a:rPr>
              <a:pPr/>
              <a:t>8</a:t>
            </a:fld>
            <a:endParaRPr lang="en-US" altLang="ja-JP" dirty="0">
              <a:solidFill>
                <a:srgbClr val="000000"/>
              </a:solidFill>
            </a:endParaRPr>
          </a:p>
        </p:txBody>
      </p:sp>
      <p:sp>
        <p:nvSpPr>
          <p:cNvPr id="4" name="Date Placeholder 3"/>
          <p:cNvSpPr>
            <a:spLocks noGrp="1"/>
          </p:cNvSpPr>
          <p:nvPr>
            <p:ph type="dt" sz="half" idx="2"/>
          </p:nvPr>
        </p:nvSpPr>
        <p:spPr/>
        <p:txBody>
          <a:bodyPr/>
          <a:lstStyle/>
          <a:p>
            <a:fld id="{BD9D5EE6-3570-4CD9-88E8-6CF45E714F48}" type="datetime1">
              <a:rPr lang="en-US" smtClean="0"/>
              <a:pPr/>
              <a:t>5/16/2012</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AIDB per operator network</a:t>
            </a:r>
            <a:br>
              <a:rPr lang="en-US" dirty="0" smtClean="0"/>
            </a:br>
            <a:r>
              <a:rPr lang="en-US" dirty="0" smtClean="0"/>
              <a:t>useful for handovers</a:t>
            </a:r>
            <a:endParaRPr lang="en-US" dirty="0"/>
          </a:p>
        </p:txBody>
      </p:sp>
      <p:sp>
        <p:nvSpPr>
          <p:cNvPr id="7" name="Content Placeholder 6"/>
          <p:cNvSpPr txBox="1">
            <a:spLocks noGrp="1"/>
          </p:cNvSpPr>
          <p:nvPr>
            <p:ph idx="1"/>
          </p:nvPr>
        </p:nvSpPr>
        <p:spPr>
          <a:xfrm>
            <a:off x="323528" y="3789040"/>
            <a:ext cx="8424936" cy="2010294"/>
          </a:xfrm>
          <a:prstGeom prst="rect">
            <a:avLst/>
          </a:prstGeom>
          <a:noFill/>
        </p:spPr>
        <p:txBody>
          <a:bodyPr wrap="square" rtlCol="0">
            <a:spAutoFit/>
          </a:bodyPr>
          <a:lstStyle/>
          <a:p>
            <a:pPr>
              <a:lnSpc>
                <a:spcPct val="100000"/>
              </a:lnSpc>
              <a:buFont typeface="Wingdings" pitchFamily="2" charset="2"/>
              <a:buChar char="v"/>
            </a:pPr>
            <a:r>
              <a:rPr lang="en-US" dirty="0" smtClean="0"/>
              <a:t> Operators  A and B are roaming partners</a:t>
            </a:r>
          </a:p>
          <a:p>
            <a:pPr>
              <a:lnSpc>
                <a:spcPct val="100000"/>
              </a:lnSpc>
              <a:buFont typeface="Wingdings" pitchFamily="2" charset="2"/>
              <a:buChar char="v"/>
            </a:pPr>
            <a:r>
              <a:rPr lang="en-US" dirty="0" smtClean="0"/>
              <a:t> Access network AN</a:t>
            </a:r>
            <a:r>
              <a:rPr lang="en-US" sz="2400" baseline="-25000" dirty="0" smtClean="0"/>
              <a:t>1</a:t>
            </a:r>
            <a:r>
              <a:rPr lang="en-US" dirty="0" smtClean="0"/>
              <a:t> overlaps access network AN</a:t>
            </a:r>
            <a:r>
              <a:rPr lang="en-US" sz="2400" baseline="-25000" dirty="0" smtClean="0"/>
              <a:t>2</a:t>
            </a:r>
            <a:endParaRPr lang="en-US" dirty="0" smtClean="0"/>
          </a:p>
          <a:p>
            <a:pPr>
              <a:lnSpc>
                <a:spcPct val="100000"/>
              </a:lnSpc>
              <a:buFont typeface="Wingdings" pitchFamily="2" charset="2"/>
              <a:buChar char="v"/>
            </a:pPr>
            <a:r>
              <a:rPr lang="en-US" dirty="0" smtClean="0"/>
              <a:t> AIDB cache  AN</a:t>
            </a:r>
            <a:r>
              <a:rPr lang="en-US" sz="2400" baseline="-25000" dirty="0" smtClean="0"/>
              <a:t>1</a:t>
            </a:r>
            <a:r>
              <a:rPr lang="en-US" dirty="0" smtClean="0"/>
              <a:t> subscribes to small part of AIDB</a:t>
            </a:r>
            <a:r>
              <a:rPr lang="en-US" sz="2000" baseline="-25000" dirty="0" smtClean="0"/>
              <a:t>A</a:t>
            </a:r>
            <a:r>
              <a:rPr lang="en-US" sz="2000" dirty="0" smtClean="0"/>
              <a:t> (Operator A)</a:t>
            </a:r>
          </a:p>
          <a:p>
            <a:pPr>
              <a:lnSpc>
                <a:spcPct val="100000"/>
              </a:lnSpc>
              <a:buFont typeface="Wingdings" pitchFamily="2" charset="2"/>
              <a:buChar char="v"/>
            </a:pPr>
            <a:r>
              <a:rPr lang="en-US" dirty="0" smtClean="0"/>
              <a:t> AIDB cache  AN</a:t>
            </a:r>
            <a:r>
              <a:rPr lang="en-US" sz="2400" baseline="-25000" dirty="0" smtClean="0"/>
              <a:t>1</a:t>
            </a:r>
            <a:r>
              <a:rPr lang="en-US" dirty="0" smtClean="0"/>
              <a:t> subscribes to small part of AIDB</a:t>
            </a:r>
            <a:r>
              <a:rPr lang="en-US" sz="2000" baseline="-25000" dirty="0" smtClean="0"/>
              <a:t>B</a:t>
            </a:r>
            <a:r>
              <a:rPr lang="en-US" sz="2000" dirty="0" smtClean="0"/>
              <a:t> (Operator B)</a:t>
            </a:r>
            <a:endParaRPr lang="en-US" baseline="-25000" dirty="0" smtClean="0"/>
          </a:p>
        </p:txBody>
      </p:sp>
      <p:sp>
        <p:nvSpPr>
          <p:cNvPr id="4" name="Footer Placeholder 3"/>
          <p:cNvSpPr>
            <a:spLocks noGrp="1"/>
          </p:cNvSpPr>
          <p:nvPr>
            <p:ph type="ftr" sz="quarter" idx="3"/>
          </p:nvPr>
        </p:nvSpPr>
        <p:spPr/>
        <p:txBody>
          <a:bodyPr/>
          <a:lstStyle/>
          <a:p>
            <a:pPr>
              <a:defRPr/>
            </a:pPr>
            <a:r>
              <a:rPr lang="en-US" smtClean="0">
                <a:solidFill>
                  <a:srgbClr val="000000"/>
                </a:solidFill>
              </a:rPr>
              <a:t>Atlanta IEEE / May 2012</a:t>
            </a:r>
            <a:endParaRPr lang="en-US" dirty="0">
              <a:solidFill>
                <a:srgbClr val="000000"/>
              </a:solidFill>
            </a:endParaRPr>
          </a:p>
        </p:txBody>
      </p:sp>
      <p:sp>
        <p:nvSpPr>
          <p:cNvPr id="5" name="Slide Number Placeholder 4"/>
          <p:cNvSpPr>
            <a:spLocks noGrp="1"/>
          </p:cNvSpPr>
          <p:nvPr>
            <p:ph type="sldNum" sz="quarter" idx="4"/>
          </p:nvPr>
        </p:nvSpPr>
        <p:spPr/>
        <p:txBody>
          <a:bodyPr/>
          <a:lstStyle/>
          <a:p>
            <a:fld id="{F29C0F80-CD8F-472D-AFB6-6F74E86F726D}" type="slidenum">
              <a:rPr lang="en-US" altLang="ja-JP" smtClean="0">
                <a:solidFill>
                  <a:srgbClr val="000000"/>
                </a:solidFill>
              </a:rPr>
              <a:pPr/>
              <a:t>9</a:t>
            </a:fld>
            <a:endParaRPr lang="en-US" altLang="ja-JP" dirty="0">
              <a:solidFill>
                <a:srgbClr val="000000"/>
              </a:solidFill>
            </a:endParaRPr>
          </a:p>
        </p:txBody>
      </p:sp>
      <p:sp>
        <p:nvSpPr>
          <p:cNvPr id="6" name="Date Placeholder 5"/>
          <p:cNvSpPr>
            <a:spLocks noGrp="1"/>
          </p:cNvSpPr>
          <p:nvPr>
            <p:ph type="dt" sz="half" idx="2"/>
          </p:nvPr>
        </p:nvSpPr>
        <p:spPr/>
        <p:txBody>
          <a:bodyPr/>
          <a:lstStyle/>
          <a:p>
            <a:fld id="{8FC08732-EF0E-4661-8EE0-B548863613AE}" type="datetime1">
              <a:rPr lang="en-US" smtClean="0"/>
              <a:pPr/>
              <a:t>5/16/2012</a:t>
            </a:fld>
            <a:endParaRPr lang="en-US"/>
          </a:p>
        </p:txBody>
      </p:sp>
      <p:cxnSp>
        <p:nvCxnSpPr>
          <p:cNvPr id="9" name="Straight Arrow Connector 53"/>
          <p:cNvCxnSpPr>
            <a:cxnSpLocks noChangeShapeType="1"/>
          </p:cNvCxnSpPr>
          <p:nvPr/>
        </p:nvCxnSpPr>
        <p:spPr bwMode="auto">
          <a:xfrm flipV="1">
            <a:off x="755576" y="2733328"/>
            <a:ext cx="2209800" cy="5144"/>
          </a:xfrm>
          <a:prstGeom prst="straightConnector1">
            <a:avLst/>
          </a:prstGeom>
          <a:noFill/>
          <a:ln w="38100" algn="ctr">
            <a:solidFill>
              <a:schemeClr val="tx1"/>
            </a:solidFill>
            <a:round/>
            <a:headEnd type="arrow" w="med" len="med"/>
            <a:tailEnd type="arrow" w="med" len="med"/>
          </a:ln>
        </p:spPr>
      </p:cxnSp>
      <p:sp>
        <p:nvSpPr>
          <p:cNvPr id="10" name="AutoShape 5"/>
          <p:cNvSpPr>
            <a:spLocks noChangeArrowheads="1"/>
          </p:cNvSpPr>
          <p:nvPr/>
        </p:nvSpPr>
        <p:spPr bwMode="auto">
          <a:xfrm>
            <a:off x="3552442" y="1818928"/>
            <a:ext cx="1841809" cy="1199676"/>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grpSp>
        <p:nvGrpSpPr>
          <p:cNvPr id="11" name="Group 36"/>
          <p:cNvGrpSpPr>
            <a:grpSpLocks/>
          </p:cNvGrpSpPr>
          <p:nvPr/>
        </p:nvGrpSpPr>
        <p:grpSpPr bwMode="auto">
          <a:xfrm>
            <a:off x="5098976" y="2961928"/>
            <a:ext cx="444353" cy="637722"/>
            <a:chOff x="5726" y="10976"/>
            <a:chExt cx="247" cy="629"/>
          </a:xfrm>
        </p:grpSpPr>
        <p:sp>
          <p:nvSpPr>
            <p:cNvPr id="45"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46"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47"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48"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49"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50"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51"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52"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53"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54"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55"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12" name="Picture 2"/>
          <p:cNvPicPr>
            <a:picLocks noChangeAspect="1" noChangeArrowheads="1"/>
          </p:cNvPicPr>
          <p:nvPr/>
        </p:nvPicPr>
        <p:blipFill>
          <a:blip r:embed="rId2" cstate="print"/>
          <a:srcRect/>
          <a:stretch>
            <a:fillRect/>
          </a:stretch>
        </p:blipFill>
        <p:spPr bwMode="auto">
          <a:xfrm>
            <a:off x="3193976" y="1357064"/>
            <a:ext cx="619125" cy="947640"/>
          </a:xfrm>
          <a:prstGeom prst="rect">
            <a:avLst/>
          </a:prstGeom>
          <a:noFill/>
          <a:ln w="9525">
            <a:noFill/>
            <a:miter lim="800000"/>
            <a:headEnd/>
            <a:tailEnd/>
          </a:ln>
        </p:spPr>
      </p:pic>
      <p:sp>
        <p:nvSpPr>
          <p:cNvPr id="13" name="TextBox 6"/>
          <p:cNvSpPr txBox="1">
            <a:spLocks noChangeArrowheads="1"/>
          </p:cNvSpPr>
          <p:nvPr/>
        </p:nvSpPr>
        <p:spPr bwMode="auto">
          <a:xfrm>
            <a:off x="2339752" y="1268760"/>
            <a:ext cx="859531" cy="369332"/>
          </a:xfrm>
          <a:prstGeom prst="rect">
            <a:avLst/>
          </a:prstGeom>
          <a:noFill/>
          <a:ln w="9525">
            <a:noFill/>
            <a:miter lim="800000"/>
            <a:headEnd/>
            <a:tailEnd/>
          </a:ln>
        </p:spPr>
        <p:txBody>
          <a:bodyPr wrap="none">
            <a:spAutoFit/>
          </a:bodyPr>
          <a:lstStyle/>
          <a:p>
            <a:r>
              <a:rPr lang="en-US" dirty="0" smtClean="0"/>
              <a:t>AIDB</a:t>
            </a:r>
            <a:r>
              <a:rPr lang="en-US" sz="2000" baseline="-25000" dirty="0" smtClean="0"/>
              <a:t>A</a:t>
            </a:r>
            <a:endParaRPr lang="en-US" baseline="-25000" dirty="0"/>
          </a:p>
        </p:txBody>
      </p:sp>
      <p:sp>
        <p:nvSpPr>
          <p:cNvPr id="14" name="AutoShape 5"/>
          <p:cNvSpPr>
            <a:spLocks noChangeArrowheads="1"/>
          </p:cNvSpPr>
          <p:nvPr/>
        </p:nvSpPr>
        <p:spPr bwMode="auto">
          <a:xfrm>
            <a:off x="6295642" y="1818928"/>
            <a:ext cx="1841809" cy="1199676"/>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grpSp>
        <p:nvGrpSpPr>
          <p:cNvPr id="15" name="Group 36"/>
          <p:cNvGrpSpPr>
            <a:grpSpLocks/>
          </p:cNvGrpSpPr>
          <p:nvPr/>
        </p:nvGrpSpPr>
        <p:grpSpPr bwMode="auto">
          <a:xfrm>
            <a:off x="6241976" y="3041640"/>
            <a:ext cx="444353" cy="637715"/>
            <a:chOff x="5726" y="10976"/>
            <a:chExt cx="247" cy="629"/>
          </a:xfrm>
        </p:grpSpPr>
        <p:sp>
          <p:nvSpPr>
            <p:cNvPr id="34"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35"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6"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7"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8"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9"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40"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41"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42"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43"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44"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sp>
        <p:nvSpPr>
          <p:cNvPr id="16" name="TextBox 6"/>
          <p:cNvSpPr txBox="1">
            <a:spLocks noChangeArrowheads="1"/>
          </p:cNvSpPr>
          <p:nvPr/>
        </p:nvSpPr>
        <p:spPr bwMode="auto">
          <a:xfrm>
            <a:off x="7164288" y="1196752"/>
            <a:ext cx="837089" cy="369332"/>
          </a:xfrm>
          <a:prstGeom prst="rect">
            <a:avLst/>
          </a:prstGeom>
          <a:noFill/>
          <a:ln w="9525">
            <a:noFill/>
            <a:miter lim="800000"/>
            <a:headEnd/>
            <a:tailEnd/>
          </a:ln>
        </p:spPr>
        <p:txBody>
          <a:bodyPr wrap="none">
            <a:spAutoFit/>
          </a:bodyPr>
          <a:lstStyle/>
          <a:p>
            <a:r>
              <a:rPr lang="en-US" dirty="0" smtClean="0"/>
              <a:t>AIDB</a:t>
            </a:r>
            <a:r>
              <a:rPr lang="en-US" sz="2000" baseline="-25000" dirty="0" smtClean="0"/>
              <a:t>B</a:t>
            </a:r>
            <a:endParaRPr lang="en-US" baseline="-25000" dirty="0"/>
          </a:p>
        </p:txBody>
      </p:sp>
      <p:pic>
        <p:nvPicPr>
          <p:cNvPr id="17" name="Picture 2"/>
          <p:cNvPicPr>
            <a:picLocks noChangeAspect="1" noChangeArrowheads="1"/>
          </p:cNvPicPr>
          <p:nvPr/>
        </p:nvPicPr>
        <p:blipFill>
          <a:blip r:embed="rId2" cstate="print"/>
          <a:srcRect/>
          <a:stretch>
            <a:fillRect/>
          </a:stretch>
        </p:blipFill>
        <p:spPr bwMode="auto">
          <a:xfrm>
            <a:off x="7994576" y="1437928"/>
            <a:ext cx="619125" cy="947640"/>
          </a:xfrm>
          <a:prstGeom prst="rect">
            <a:avLst/>
          </a:prstGeom>
          <a:noFill/>
          <a:ln w="9525">
            <a:noFill/>
            <a:miter lim="800000"/>
            <a:headEnd/>
            <a:tailEnd/>
          </a:ln>
        </p:spPr>
      </p:pic>
      <p:pic>
        <p:nvPicPr>
          <p:cNvPr id="18" name="Picture 2"/>
          <p:cNvPicPr>
            <a:picLocks noChangeAspect="1" noChangeArrowheads="1"/>
          </p:cNvPicPr>
          <p:nvPr/>
        </p:nvPicPr>
        <p:blipFill>
          <a:blip r:embed="rId2" cstate="print"/>
          <a:srcRect/>
          <a:stretch>
            <a:fillRect/>
          </a:stretch>
        </p:blipFill>
        <p:spPr bwMode="auto">
          <a:xfrm>
            <a:off x="4717976" y="2657128"/>
            <a:ext cx="317373" cy="485775"/>
          </a:xfrm>
          <a:prstGeom prst="rect">
            <a:avLst/>
          </a:prstGeom>
          <a:noFill/>
          <a:ln w="9525">
            <a:noFill/>
            <a:miter lim="800000"/>
            <a:headEnd/>
            <a:tailEnd/>
          </a:ln>
        </p:spPr>
      </p:pic>
      <p:grpSp>
        <p:nvGrpSpPr>
          <p:cNvPr id="19" name="Group 51"/>
          <p:cNvGrpSpPr/>
          <p:nvPr/>
        </p:nvGrpSpPr>
        <p:grpSpPr>
          <a:xfrm>
            <a:off x="4641776" y="2580928"/>
            <a:ext cx="541392" cy="597932"/>
            <a:chOff x="838200" y="4267200"/>
            <a:chExt cx="541392" cy="597932"/>
          </a:xfrm>
        </p:grpSpPr>
        <p:sp>
          <p:nvSpPr>
            <p:cNvPr id="32" name="TextBox 31"/>
            <p:cNvSpPr txBox="1"/>
            <p:nvPr/>
          </p:nvSpPr>
          <p:spPr>
            <a:xfrm>
              <a:off x="838200" y="4267200"/>
              <a:ext cx="338554" cy="369332"/>
            </a:xfrm>
            <a:prstGeom prst="rect">
              <a:avLst/>
            </a:prstGeom>
            <a:noFill/>
          </p:spPr>
          <p:txBody>
            <a:bodyPr wrap="none" rtlCol="0">
              <a:spAutoFit/>
            </a:bodyPr>
            <a:lstStyle/>
            <a:p>
              <a:r>
                <a:rPr lang="en-US" dirty="0" smtClean="0"/>
                <a:t>A</a:t>
              </a:r>
              <a:endParaRPr lang="en-US" dirty="0"/>
            </a:p>
          </p:txBody>
        </p:sp>
        <p:sp>
          <p:nvSpPr>
            <p:cNvPr id="33" name="TextBox 32"/>
            <p:cNvSpPr txBox="1"/>
            <p:nvPr/>
          </p:nvSpPr>
          <p:spPr>
            <a:xfrm>
              <a:off x="914400" y="4495800"/>
              <a:ext cx="465192" cy="369332"/>
            </a:xfrm>
            <a:prstGeom prst="rect">
              <a:avLst/>
            </a:prstGeom>
            <a:noFill/>
          </p:spPr>
          <p:txBody>
            <a:bodyPr wrap="none" rtlCol="0">
              <a:spAutoFit/>
            </a:bodyPr>
            <a:lstStyle/>
            <a:p>
              <a:r>
                <a:rPr lang="en-US" dirty="0" smtClean="0"/>
                <a:t>N</a:t>
              </a:r>
              <a:r>
                <a:rPr lang="en-US" sz="2400" baseline="-25000" dirty="0" smtClean="0"/>
                <a:t>1</a:t>
              </a:r>
              <a:endParaRPr lang="en-US" baseline="-25000" dirty="0"/>
            </a:p>
          </p:txBody>
        </p:sp>
      </p:grpSp>
      <p:grpSp>
        <p:nvGrpSpPr>
          <p:cNvPr id="20" name="Group 57"/>
          <p:cNvGrpSpPr/>
          <p:nvPr/>
        </p:nvGrpSpPr>
        <p:grpSpPr>
          <a:xfrm>
            <a:off x="6622976" y="2580928"/>
            <a:ext cx="541392" cy="597932"/>
            <a:chOff x="5181600" y="4114800"/>
            <a:chExt cx="541392" cy="597932"/>
          </a:xfrm>
        </p:grpSpPr>
        <p:pic>
          <p:nvPicPr>
            <p:cNvPr id="28" name="Picture 2"/>
            <p:cNvPicPr>
              <a:picLocks noChangeAspect="1" noChangeArrowheads="1"/>
            </p:cNvPicPr>
            <p:nvPr/>
          </p:nvPicPr>
          <p:blipFill>
            <a:blip r:embed="rId2" cstate="print"/>
            <a:srcRect/>
            <a:stretch>
              <a:fillRect/>
            </a:stretch>
          </p:blipFill>
          <p:spPr bwMode="auto">
            <a:xfrm>
              <a:off x="5257800" y="4191000"/>
              <a:ext cx="317373" cy="485775"/>
            </a:xfrm>
            <a:prstGeom prst="rect">
              <a:avLst/>
            </a:prstGeom>
            <a:noFill/>
            <a:ln w="9525">
              <a:noFill/>
              <a:miter lim="800000"/>
              <a:headEnd/>
              <a:tailEnd/>
            </a:ln>
          </p:spPr>
        </p:pic>
        <p:grpSp>
          <p:nvGrpSpPr>
            <p:cNvPr id="29" name="Group 53"/>
            <p:cNvGrpSpPr/>
            <p:nvPr/>
          </p:nvGrpSpPr>
          <p:grpSpPr>
            <a:xfrm>
              <a:off x="5181600" y="4114800"/>
              <a:ext cx="541392" cy="597932"/>
              <a:chOff x="838200" y="4267200"/>
              <a:chExt cx="541392" cy="597932"/>
            </a:xfrm>
          </p:grpSpPr>
          <p:sp>
            <p:nvSpPr>
              <p:cNvPr id="30" name="TextBox 29"/>
              <p:cNvSpPr txBox="1"/>
              <p:nvPr/>
            </p:nvSpPr>
            <p:spPr>
              <a:xfrm>
                <a:off x="838200" y="4267200"/>
                <a:ext cx="338554" cy="369332"/>
              </a:xfrm>
              <a:prstGeom prst="rect">
                <a:avLst/>
              </a:prstGeom>
              <a:noFill/>
            </p:spPr>
            <p:txBody>
              <a:bodyPr wrap="none" rtlCol="0">
                <a:spAutoFit/>
              </a:bodyPr>
              <a:lstStyle/>
              <a:p>
                <a:r>
                  <a:rPr lang="en-US" dirty="0" smtClean="0"/>
                  <a:t>A</a:t>
                </a:r>
                <a:endParaRPr lang="en-US" dirty="0"/>
              </a:p>
            </p:txBody>
          </p:sp>
          <p:sp>
            <p:nvSpPr>
              <p:cNvPr id="31" name="TextBox 30"/>
              <p:cNvSpPr txBox="1"/>
              <p:nvPr/>
            </p:nvSpPr>
            <p:spPr>
              <a:xfrm>
                <a:off x="914400" y="4495800"/>
                <a:ext cx="465192" cy="369332"/>
              </a:xfrm>
              <a:prstGeom prst="rect">
                <a:avLst/>
              </a:prstGeom>
              <a:noFill/>
            </p:spPr>
            <p:txBody>
              <a:bodyPr wrap="none" rtlCol="0">
                <a:spAutoFit/>
              </a:bodyPr>
              <a:lstStyle/>
              <a:p>
                <a:r>
                  <a:rPr lang="en-US" dirty="0" smtClean="0"/>
                  <a:t>N</a:t>
                </a:r>
                <a:r>
                  <a:rPr lang="en-US" sz="2400" baseline="-25000" dirty="0" smtClean="0"/>
                  <a:t>2</a:t>
                </a:r>
                <a:endParaRPr lang="en-US" baseline="-25000" dirty="0"/>
              </a:p>
            </p:txBody>
          </p:sp>
        </p:grpSp>
      </p:grpSp>
      <p:cxnSp>
        <p:nvCxnSpPr>
          <p:cNvPr id="21" name="Straight Arrow Connector 53"/>
          <p:cNvCxnSpPr>
            <a:cxnSpLocks noChangeShapeType="1"/>
          </p:cNvCxnSpPr>
          <p:nvPr/>
        </p:nvCxnSpPr>
        <p:spPr bwMode="auto">
          <a:xfrm flipV="1">
            <a:off x="7080176" y="2352328"/>
            <a:ext cx="914400" cy="457200"/>
          </a:xfrm>
          <a:prstGeom prst="straightConnector1">
            <a:avLst/>
          </a:prstGeom>
          <a:noFill/>
          <a:ln w="38100" algn="ctr">
            <a:solidFill>
              <a:schemeClr val="tx1"/>
            </a:solidFill>
            <a:round/>
            <a:headEnd type="arrow" w="med" len="med"/>
            <a:tailEnd type="arrow" w="med" len="med"/>
          </a:ln>
        </p:spPr>
      </p:cxnSp>
      <p:cxnSp>
        <p:nvCxnSpPr>
          <p:cNvPr id="22" name="Straight Arrow Connector 53"/>
          <p:cNvCxnSpPr>
            <a:cxnSpLocks noChangeShapeType="1"/>
          </p:cNvCxnSpPr>
          <p:nvPr/>
        </p:nvCxnSpPr>
        <p:spPr bwMode="auto">
          <a:xfrm>
            <a:off x="3803576" y="2205072"/>
            <a:ext cx="838200" cy="452056"/>
          </a:xfrm>
          <a:prstGeom prst="straightConnector1">
            <a:avLst/>
          </a:prstGeom>
          <a:noFill/>
          <a:ln w="38100" algn="ctr">
            <a:solidFill>
              <a:schemeClr val="tx1"/>
            </a:solidFill>
            <a:round/>
            <a:headEnd type="arrow" w="med" len="med"/>
            <a:tailEnd type="arrow" w="med" len="med"/>
          </a:ln>
        </p:spPr>
      </p:cxnSp>
      <p:cxnSp>
        <p:nvCxnSpPr>
          <p:cNvPr id="23" name="Straight Arrow Connector 53"/>
          <p:cNvCxnSpPr>
            <a:cxnSpLocks noChangeShapeType="1"/>
          </p:cNvCxnSpPr>
          <p:nvPr/>
        </p:nvCxnSpPr>
        <p:spPr bwMode="auto">
          <a:xfrm flipV="1">
            <a:off x="755576" y="3429000"/>
            <a:ext cx="2514600" cy="5144"/>
          </a:xfrm>
          <a:prstGeom prst="straightConnector1">
            <a:avLst/>
          </a:prstGeom>
          <a:noFill/>
          <a:ln w="38100" algn="ctr">
            <a:solidFill>
              <a:schemeClr val="tx1"/>
            </a:solidFill>
            <a:prstDash val="dash"/>
            <a:round/>
            <a:headEnd type="arrow" w="med" len="med"/>
            <a:tailEnd type="arrow" w="med" len="med"/>
          </a:ln>
        </p:spPr>
      </p:cxnSp>
      <p:cxnSp>
        <p:nvCxnSpPr>
          <p:cNvPr id="24" name="Straight Arrow Connector 53"/>
          <p:cNvCxnSpPr>
            <a:cxnSpLocks noChangeShapeType="1"/>
            <a:endCxn id="30" idx="1"/>
          </p:cNvCxnSpPr>
          <p:nvPr/>
        </p:nvCxnSpPr>
        <p:spPr bwMode="auto">
          <a:xfrm>
            <a:off x="3803576" y="1671672"/>
            <a:ext cx="2819400" cy="1093922"/>
          </a:xfrm>
          <a:prstGeom prst="straightConnector1">
            <a:avLst/>
          </a:prstGeom>
          <a:noFill/>
          <a:ln w="38100" algn="ctr">
            <a:solidFill>
              <a:schemeClr val="tx1"/>
            </a:solidFill>
            <a:prstDash val="dash"/>
            <a:round/>
            <a:headEnd type="arrow" w="med" len="med"/>
            <a:tailEnd type="arrow" w="med" len="med"/>
          </a:ln>
        </p:spPr>
      </p:cxnSp>
      <p:cxnSp>
        <p:nvCxnSpPr>
          <p:cNvPr id="25" name="Straight Arrow Connector 53"/>
          <p:cNvCxnSpPr>
            <a:cxnSpLocks noChangeShapeType="1"/>
          </p:cNvCxnSpPr>
          <p:nvPr/>
        </p:nvCxnSpPr>
        <p:spPr bwMode="auto">
          <a:xfrm flipV="1">
            <a:off x="5098976" y="1818928"/>
            <a:ext cx="2895600" cy="990600"/>
          </a:xfrm>
          <a:prstGeom prst="straightConnector1">
            <a:avLst/>
          </a:prstGeom>
          <a:noFill/>
          <a:ln w="38100" algn="ctr">
            <a:solidFill>
              <a:schemeClr val="tx1"/>
            </a:solidFill>
            <a:prstDash val="dash"/>
            <a:round/>
            <a:headEnd type="arrow" w="med" len="med"/>
            <a:tailEnd type="arrow" w="med" len="med"/>
          </a:ln>
        </p:spPr>
      </p:cxnSp>
      <p:sp>
        <p:nvSpPr>
          <p:cNvPr id="26" name="TextBox 25"/>
          <p:cNvSpPr txBox="1"/>
          <p:nvPr/>
        </p:nvSpPr>
        <p:spPr>
          <a:xfrm>
            <a:off x="827584" y="2348880"/>
            <a:ext cx="2172454" cy="369332"/>
          </a:xfrm>
          <a:prstGeom prst="rect">
            <a:avLst/>
          </a:prstGeom>
          <a:noFill/>
        </p:spPr>
        <p:txBody>
          <a:bodyPr wrap="none" rtlCol="0">
            <a:spAutoFit/>
          </a:bodyPr>
          <a:lstStyle/>
          <a:p>
            <a:r>
              <a:rPr lang="en-US" dirty="0" smtClean="0"/>
              <a:t>Home AIDB access</a:t>
            </a:r>
            <a:endParaRPr lang="en-US" dirty="0"/>
          </a:p>
        </p:txBody>
      </p:sp>
      <p:sp>
        <p:nvSpPr>
          <p:cNvPr id="27" name="TextBox 26"/>
          <p:cNvSpPr txBox="1"/>
          <p:nvPr/>
        </p:nvSpPr>
        <p:spPr>
          <a:xfrm>
            <a:off x="827584" y="3068960"/>
            <a:ext cx="2313518" cy="369332"/>
          </a:xfrm>
          <a:prstGeom prst="rect">
            <a:avLst/>
          </a:prstGeom>
          <a:noFill/>
        </p:spPr>
        <p:txBody>
          <a:bodyPr wrap="none" rtlCol="0">
            <a:spAutoFit/>
          </a:bodyPr>
          <a:lstStyle/>
          <a:p>
            <a:r>
              <a:rPr lang="en-US" dirty="0" smtClean="0"/>
              <a:t>Partner AIDB access</a:t>
            </a:r>
            <a:endParaRPr lang="en-US" dirty="0"/>
          </a:p>
        </p:txBody>
      </p:sp>
    </p:spTree>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2576</TotalTime>
  <Words>1568</Words>
  <Application>Microsoft Office PowerPoint</Application>
  <PresentationFormat>On-screen Show (4:3)</PresentationFormat>
  <Paragraphs>247</Paragraphs>
  <Slides>21</Slides>
  <Notes>3</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21</vt:i4>
      </vt:variant>
    </vt:vector>
  </HeadingPairs>
  <TitlesOfParts>
    <vt:vector size="22" baseType="lpstr">
      <vt:lpstr>blank presentation</vt:lpstr>
      <vt:lpstr>Slide 1</vt:lpstr>
      <vt:lpstr>Slide 2</vt:lpstr>
      <vt:lpstr>MGW-oriented handover optimization supported by roaming agreement</vt:lpstr>
      <vt:lpstr>Heterogeneous radio interfaces   need for access information</vt:lpstr>
      <vt:lpstr>Access model for roaming partners</vt:lpstr>
      <vt:lpstr>Other data must be stored as well (not just ISP location)</vt:lpstr>
      <vt:lpstr>Proposal: local caching</vt:lpstr>
      <vt:lpstr>AIDB-cache: AIDB local cache functional module</vt:lpstr>
      <vt:lpstr>AIDB per operator network useful for handovers</vt:lpstr>
      <vt:lpstr>Additional information is cached when UE attaches to AN1</vt:lpstr>
      <vt:lpstr>Similarly, additional information is cached when UE attaches to AN2</vt:lpstr>
      <vt:lpstr>MGW-based AIDB cache</vt:lpstr>
      <vt:lpstr>Classes of Location Information</vt:lpstr>
      <vt:lpstr>Policy information</vt:lpstr>
      <vt:lpstr>SMGW  AIDB  TLVs</vt:lpstr>
      <vt:lpstr>AIDB data fetch requirements</vt:lpstr>
      <vt:lpstr>MN moves: using SMGW</vt:lpstr>
      <vt:lpstr>Annex N (srho-secure-key-distribution)</vt:lpstr>
      <vt:lpstr>SMGW as proxy N/W selector</vt:lpstr>
      <vt:lpstr>Standardization requirement</vt:lpstr>
      <vt:lpstr>Operation requirements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c00904532</cp:lastModifiedBy>
  <cp:revision>81</cp:revision>
  <cp:lastPrinted>2012-05-01T00:28:57Z</cp:lastPrinted>
  <dcterms:created xsi:type="dcterms:W3CDTF">2012-04-29T17:31:25Z</dcterms:created>
  <dcterms:modified xsi:type="dcterms:W3CDTF">2012-05-16T20:08:09Z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(2)dQjsgmdVLXOt3mLAx9NLElfQ9+xeQsHcGsgUXWOANXJ8B6WdN6quf189U1rrw0lsDVmlDbVL_x000d_
OSLzD27Glb5heYsCegGkT1JAEcepxF0sMiSMU+Le3wQkgdyueSAI1Wtp4XtduErHttcZVNSs_x000d_
ye6O5OPKAemnbwAMQ8gn8NbTWh3dM3W8y8AEted8padwUx08XI1+12qpDwe2bQp1g05Z0vIi_x000d_
6OcvZVaaY08DEDbf2H</vt:lpwstr>
  </property>
  <property fmtid="{D5CDD505-2E9C-101B-9397-08002B2CF9AE}" pid="3" name="_ms_pID_7253431">
    <vt:lpwstr>qPzg6FURZHO8CEaeQxMQ+ONddbGlCXy/VROulaYFqAlmV8YKqBFzMc_x000d_
vXUifxVFT23t0CzzJqtM5i3yJ/gK0dh5CEaRuntmIVGdxVZrePh8rcQUL5d3V7Iyqo3MkteY_x000d_
lM8=</vt:lpwstr>
  </property>
  <property fmtid="{D5CDD505-2E9C-101B-9397-08002B2CF9AE}" pid="4" name="sflag">
    <vt:lpwstr>1337198758</vt:lpwstr>
  </property>
</Properties>
</file>