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3">
  <p:sldMasterIdLst>
    <p:sldMasterId id="2147483648" r:id="rId1"/>
    <p:sldMasterId id="2147483866" r:id="rId2"/>
    <p:sldMasterId id="2147483878" r:id="rId3"/>
    <p:sldMasterId id="2147483890" r:id="rId4"/>
    <p:sldMasterId id="2147483734" r:id="rId5"/>
  </p:sldMasterIdLst>
  <p:notesMasterIdLst>
    <p:notesMasterId r:id="rId16"/>
  </p:notesMasterIdLst>
  <p:handoutMasterIdLst>
    <p:handoutMasterId r:id="rId17"/>
  </p:handoutMasterIdLst>
  <p:sldIdLst>
    <p:sldId id="413" r:id="rId6"/>
    <p:sldId id="425" r:id="rId7"/>
    <p:sldId id="426" r:id="rId8"/>
    <p:sldId id="433" r:id="rId9"/>
    <p:sldId id="428" r:id="rId10"/>
    <p:sldId id="429" r:id="rId11"/>
    <p:sldId id="430" r:id="rId12"/>
    <p:sldId id="431" r:id="rId13"/>
    <p:sldId id="423" r:id="rId14"/>
    <p:sldId id="432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0C0C0"/>
    <a:srgbClr val="00CC99"/>
    <a:srgbClr val="66CCFF"/>
    <a:srgbClr val="66FF66"/>
    <a:srgbClr val="66FF99"/>
    <a:srgbClr val="FFBBBB"/>
    <a:srgbClr val="FF8D8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77" autoAdjust="0"/>
    <p:restoredTop sz="86455" autoAdjust="0"/>
  </p:normalViewPr>
  <p:slideViewPr>
    <p:cSldViewPr>
      <p:cViewPr varScale="1">
        <p:scale>
          <a:sx n="91" d="100"/>
          <a:sy n="91" d="100"/>
        </p:scale>
        <p:origin x="-197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2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312" y="-10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43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XX, XXXX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3113" y="8982075"/>
            <a:ext cx="46513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XXXX, His Company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442440B-091D-401F-885A-37C149E1FF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9400" y="8985250"/>
            <a:ext cx="92233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XXXX, His Company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Slide Image Placeholder 11"/>
          <p:cNvSpPr>
            <a:spLocks noGrp="1" noRot="1" noChangeAspect="1"/>
          </p:cNvSpPr>
          <p:nvPr>
            <p:ph type="sldImg" idx="2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noFill/>
          <a:ln>
            <a:miter lim="800000"/>
            <a:headEnd/>
            <a:tailEnd/>
          </a:ln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89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802.21-02/xxxr0</a:t>
            </a:r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Month 20xx</a:t>
            </a:r>
          </a:p>
        </p:txBody>
      </p:sp>
      <p:sp>
        <p:nvSpPr>
          <p:cNvPr id="3891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XXXX, His Company</a:t>
            </a:r>
          </a:p>
        </p:txBody>
      </p:sp>
      <p:sp>
        <p:nvSpPr>
          <p:cNvPr id="389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Page </a:t>
            </a:r>
            <a:fld id="{9ADD8F5F-B7E5-4B0C-9D30-C37ACEF62728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pt-BR" smtClean="0"/>
              <a:t>Subir Das, Chair, IEEE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E5FD7119-2480-4BDB-AC46-C8803C88892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802.21-02/xxxr0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250"/>
            <a:ext cx="10604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Month 20xx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XXXX, His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E2D12AD0-39D7-481D-A90E-51416BE1228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A1EC890-31EC-487D-AA60-02B691D82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519437-B6E0-45D2-ADBE-CED11A232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31B28D-59C5-4D92-A491-E66C7A6F6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22C443-5D96-4DE7-99CD-7C5E19B8A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955A4B1-4EFB-4DEF-816B-559E5062D2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25E2F7-1D07-407B-992F-AC7D28176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4FAE21-1B12-43B9-9130-C41EEF43A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68F9D-EE77-4604-80A2-5FFC8BC13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3D7A4F0-0FCF-4224-B81A-51E9E7009A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BBCC7-F472-4271-BB1B-1A8EC1372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90285-F893-4790-A724-96E45CA15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87D7D-18D4-4AC8-B10F-B8A600454B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65D2E-6FA3-4BB9-988F-6FBC2B61D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5C69D-B6EE-44D1-87BC-41A786391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405D2-4AE7-473C-8F39-C4B4E0701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E1F64-50B1-418F-962C-B808F147EB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3493-D78E-476E-ADFE-FC7DA5174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BDE478-540A-4533-B630-5289DA16E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10AF9-D278-49BA-91C2-354739693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515F29-A17C-4417-B3CB-615080527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AC610-B033-4125-93E1-31603498AF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3DACD2F-9786-486C-9E92-757D70B8C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EAE60E-B8AB-4C07-8727-0B4A640A8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AE6C48-FC0E-4C0A-A7D2-A12BE0BB3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4.xml"/><Relationship Id="rId7" Type="http://schemas.openxmlformats.org/officeDocument/2006/relationships/slideLayout" Target="../slideLayouts/slideLayout5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62.xml"/><Relationship Id="rId5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61.xml"/><Relationship Id="rId4" Type="http://schemas.openxmlformats.org/officeDocument/2006/relationships/slideLayout" Target="../slideLayouts/slideLayout55.xml"/><Relationship Id="rId9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D7A4F0-0FCF-4224-B81A-51E9E7009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83887" y="394156"/>
            <a:ext cx="49917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b="1" dirty="0" smtClean="0"/>
              <a:t>21-12-0068-00-0000-Session#50-Closing_Plenary_Notes.ppt</a:t>
            </a:r>
            <a:endParaRPr lang="en-US" sz="1400" b="1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64" r:id="rId2"/>
    <p:sldLayoutId id="2147483865" r:id="rId3"/>
    <p:sldLayoutId id="2147483862" r:id="rId4"/>
    <p:sldLayoutId id="2147483863" r:id="rId5"/>
    <p:sldLayoutId id="2147483837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  <p:sldLayoutId id="2147483856" r:id="rId13"/>
    <p:sldLayoutId id="2147483857" r:id="rId14"/>
    <p:sldLayoutId id="2147483858" r:id="rId15"/>
    <p:sldLayoutId id="2147483859" r:id="rId16"/>
    <p:sldLayoutId id="2147483860" r:id="rId17"/>
    <p:sldLayoutId id="2147483861" r:id="rId18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D46FBD-A606-464B-83CC-887A8D49DE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E8D70-5D40-4BDB-95DE-FF8791A851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9" r:id="rId1"/>
    <p:sldLayoutId id="2147483880" r:id="rId2"/>
    <p:sldLayoutId id="2147483881" r:id="rId3"/>
    <p:sldLayoutId id="2147483882" r:id="rId4"/>
    <p:sldLayoutId id="2147483883" r:id="rId5"/>
    <p:sldLayoutId id="2147483884" r:id="rId6"/>
    <p:sldLayoutId id="2147483885" r:id="rId7"/>
    <p:sldLayoutId id="2147483886" r:id="rId8"/>
    <p:sldLayoutId id="2147483887" r:id="rId9"/>
    <p:sldLayoutId id="2147483888" r:id="rId10"/>
    <p:sldLayoutId id="214748388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84917-4E53-499C-90FA-BFF6A41DE9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Chair, IEEE 802.21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79E6CA-7F7D-4CC3-86DB-B6301A399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1/dcn/12/21-12-0062-00-MuGM-tgd-closing-note.ppt" TargetMode="External"/><Relationship Id="rId2" Type="http://schemas.openxmlformats.org/officeDocument/2006/relationships/hyperlink" Target="https://mentor.ieee.org/802.21/dcn/12/21-12-0052-02-srho-ieee-802-21c-tg-may-2012-report-and-agenda.pptx" TargetMode="Externa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1/dcn/12/21-12-0069-00-0000-ietf-liaison-report.ppt" TargetMode="Externa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066800"/>
            <a:ext cx="7848600" cy="3505200"/>
          </a:xfrm>
        </p:spPr>
        <p:txBody>
          <a:bodyPr/>
          <a:lstStyle/>
          <a:p>
            <a:r>
              <a:rPr lang="en-US" sz="5400" b="1" dirty="0" smtClean="0">
                <a:latin typeface="Arial" charset="0"/>
              </a:rPr>
              <a:t>IEEE 802.21</a:t>
            </a:r>
            <a:br>
              <a:rPr lang="en-US" sz="5400" b="1" dirty="0" smtClean="0">
                <a:latin typeface="Arial" charset="0"/>
              </a:rPr>
            </a:br>
            <a:r>
              <a:rPr lang="en-US" b="1" dirty="0" smtClean="0">
                <a:latin typeface="Arial" charset="0"/>
              </a:rPr>
              <a:t>Session </a:t>
            </a:r>
            <a:r>
              <a:rPr lang="en-US" b="1" dirty="0" smtClean="0">
                <a:latin typeface="Arial" charset="0"/>
              </a:rPr>
              <a:t>#</a:t>
            </a:r>
            <a:r>
              <a:rPr lang="en-US" b="1" dirty="0" smtClean="0">
                <a:latin typeface="Arial" charset="0"/>
              </a:rPr>
              <a:t>50</a:t>
            </a:r>
            <a:r>
              <a:rPr lang="en-US" b="1" dirty="0" smtClean="0">
                <a:latin typeface="Arial" charset="0"/>
              </a:rPr>
              <a:t/>
            </a:r>
            <a:br>
              <a:rPr lang="en-US" b="1" dirty="0" smtClean="0">
                <a:latin typeface="Arial" charset="0"/>
              </a:rPr>
            </a:br>
            <a:r>
              <a:rPr lang="en-US" b="1" dirty="0" smtClean="0">
                <a:latin typeface="Arial" charset="0"/>
              </a:rPr>
              <a:t>Atlanta, Georgia</a:t>
            </a:r>
            <a:r>
              <a:rPr lang="en-US" b="1" dirty="0" smtClean="0">
                <a:latin typeface="Arial" charset="0"/>
              </a:rPr>
              <a:t/>
            </a:r>
            <a:br>
              <a:rPr lang="en-US" b="1" dirty="0" smtClean="0">
                <a:latin typeface="Arial" charset="0"/>
              </a:rPr>
            </a:br>
            <a:r>
              <a:rPr lang="en-US" sz="3200" b="1" dirty="0" smtClean="0">
                <a:latin typeface="Arial" charset="0"/>
              </a:rPr>
              <a:t>Closing  Plenary</a:t>
            </a:r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6324600" y="6475412"/>
            <a:ext cx="2286000" cy="382588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 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Date Placeholder 3"/>
          <p:cNvSpPr txBox="1">
            <a:spLocks/>
          </p:cNvSpPr>
          <p:nvPr/>
        </p:nvSpPr>
        <p:spPr>
          <a:xfrm>
            <a:off x="685800" y="6477000"/>
            <a:ext cx="1447800" cy="22860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2012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858000" cy="106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latin typeface="Arial" charset="0"/>
              </a:rPr>
              <a:t>Subir Das</a:t>
            </a:r>
          </a:p>
          <a:p>
            <a:pPr eaLnBrk="1" hangingPunct="1"/>
            <a:r>
              <a:rPr lang="en-US" sz="2800" b="1" dirty="0" err="1" smtClean="0">
                <a:latin typeface="Arial" charset="0"/>
              </a:rPr>
              <a:t>sdas</a:t>
            </a:r>
            <a:r>
              <a:rPr lang="en-US" sz="2800" b="1" dirty="0" smtClean="0">
                <a:latin typeface="Arial" charset="0"/>
              </a:rPr>
              <a:t> at </a:t>
            </a:r>
            <a:r>
              <a:rPr lang="en-US" sz="2800" b="1" dirty="0" err="1" smtClean="0">
                <a:latin typeface="Arial" charset="0"/>
              </a:rPr>
              <a:t>appcomsci</a:t>
            </a:r>
            <a:r>
              <a:rPr lang="en-US" sz="2800" b="1" dirty="0" smtClean="0">
                <a:latin typeface="Arial" charset="0"/>
              </a:rPr>
              <a:t> dot 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534400" cy="6096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</a:t>
            </a:r>
            <a:r>
              <a:rPr lang="en-US" sz="3600" dirty="0" smtClean="0">
                <a:solidFill>
                  <a:schemeClr val="accent2"/>
                </a:solidFill>
              </a:rPr>
              <a:t>2014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5344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</a:t>
            </a:r>
            <a:r>
              <a:rPr lang="en-US" sz="2400" b="1" dirty="0" smtClean="0">
                <a:solidFill>
                  <a:srgbClr val="0000FF"/>
                </a:solidFill>
              </a:rPr>
              <a:t>19-24 </a:t>
            </a:r>
            <a:r>
              <a:rPr lang="en-US" sz="2400" b="1" dirty="0" smtClean="0">
                <a:solidFill>
                  <a:srgbClr val="0000FF"/>
                </a:solidFill>
              </a:rPr>
              <a:t>January, </a:t>
            </a:r>
            <a:r>
              <a:rPr lang="en-US" sz="2400" b="1" dirty="0" smtClean="0">
                <a:solidFill>
                  <a:srgbClr val="0000FF"/>
                </a:solidFill>
              </a:rPr>
              <a:t>2014, </a:t>
            </a:r>
            <a:r>
              <a:rPr lang="es-ES" sz="2400" b="1" dirty="0" err="1" smtClean="0">
                <a:solidFill>
                  <a:srgbClr val="0000FF"/>
                </a:solidFill>
              </a:rPr>
              <a:t>Century</a:t>
            </a:r>
            <a:r>
              <a:rPr lang="es-ES" sz="2400" b="1" dirty="0" smtClean="0">
                <a:solidFill>
                  <a:srgbClr val="0000FF"/>
                </a:solidFill>
              </a:rPr>
              <a:t> </a:t>
            </a:r>
            <a:r>
              <a:rPr lang="es-ES" sz="2400" b="1" dirty="0" smtClean="0">
                <a:solidFill>
                  <a:srgbClr val="0000FF"/>
                </a:solidFill>
              </a:rPr>
              <a:t>Plaza, Los </a:t>
            </a:r>
            <a:r>
              <a:rPr lang="es-ES" sz="2400" b="1" dirty="0" err="1" smtClean="0">
                <a:solidFill>
                  <a:srgbClr val="0000FF"/>
                </a:solidFill>
              </a:rPr>
              <a:t>Angeles</a:t>
            </a:r>
            <a:r>
              <a:rPr lang="es-ES" sz="2400" b="1" dirty="0" smtClean="0">
                <a:solidFill>
                  <a:srgbClr val="0000FF"/>
                </a:solidFill>
              </a:rPr>
              <a:t>, CA, </a:t>
            </a:r>
            <a:r>
              <a:rPr lang="es-ES" sz="2400" b="1" dirty="0" smtClean="0">
                <a:solidFill>
                  <a:srgbClr val="0000FF"/>
                </a:solidFill>
              </a:rPr>
              <a:t>USA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>
                <a:solidFill>
                  <a:srgbClr val="FF0000"/>
                </a:solidFill>
              </a:rPr>
              <a:t>Co-located with all 802 </a:t>
            </a:r>
            <a:r>
              <a:rPr lang="en-US" sz="1800" dirty="0" smtClean="0">
                <a:solidFill>
                  <a:srgbClr val="FF0000"/>
                </a:solidFill>
              </a:rPr>
              <a:t>groups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endParaRPr lang="en-US" sz="18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 smtClean="0">
                <a:solidFill>
                  <a:srgbClr val="FF0000"/>
                </a:solidFill>
              </a:rPr>
              <a:t>16-21 </a:t>
            </a:r>
            <a:r>
              <a:rPr lang="en-US" sz="2400" b="1" dirty="0" smtClean="0">
                <a:solidFill>
                  <a:srgbClr val="FF0000"/>
                </a:solidFill>
              </a:rPr>
              <a:t>March, </a:t>
            </a:r>
            <a:r>
              <a:rPr lang="en-US" sz="2400" b="1" dirty="0" smtClean="0">
                <a:solidFill>
                  <a:srgbClr val="FF0000"/>
                </a:solidFill>
              </a:rPr>
              <a:t>2014, </a:t>
            </a:r>
            <a:r>
              <a:rPr lang="sv-SE" sz="2400" b="1" dirty="0" smtClean="0">
                <a:solidFill>
                  <a:srgbClr val="FF0000"/>
                </a:solidFill>
              </a:rPr>
              <a:t>Hyatt </a:t>
            </a:r>
            <a:r>
              <a:rPr lang="sv-SE" sz="2400" b="1" dirty="0" smtClean="0">
                <a:solidFill>
                  <a:srgbClr val="FF0000"/>
                </a:solidFill>
              </a:rPr>
              <a:t>Regency, </a:t>
            </a:r>
            <a:r>
              <a:rPr lang="sv-SE" sz="2400" b="1" dirty="0" smtClean="0">
                <a:solidFill>
                  <a:srgbClr val="FF0000"/>
                </a:solidFill>
              </a:rPr>
              <a:t>Atlanta, GA, USA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</a:t>
            </a:r>
            <a:r>
              <a:rPr lang="en-US" sz="2400" b="1" dirty="0" smtClean="0">
                <a:solidFill>
                  <a:srgbClr val="0000FF"/>
                </a:solidFill>
              </a:rPr>
              <a:t>11-16 </a:t>
            </a:r>
            <a:r>
              <a:rPr lang="en-US" sz="2400" b="1" dirty="0" smtClean="0">
                <a:solidFill>
                  <a:srgbClr val="0000FF"/>
                </a:solidFill>
              </a:rPr>
              <a:t>May </a:t>
            </a:r>
            <a:r>
              <a:rPr lang="en-US" sz="2400" b="1" dirty="0" smtClean="0">
                <a:solidFill>
                  <a:srgbClr val="0000FF"/>
                </a:solidFill>
              </a:rPr>
              <a:t>2014, </a:t>
            </a:r>
            <a:r>
              <a:rPr lang="en-US" sz="2400" b="1" dirty="0" smtClean="0">
                <a:solidFill>
                  <a:srgbClr val="0000FF"/>
                </a:solidFill>
              </a:rPr>
              <a:t>Hilton Waikoloa Village, </a:t>
            </a:r>
            <a:r>
              <a:rPr lang="en-US" sz="2400" b="1" dirty="0" smtClean="0">
                <a:solidFill>
                  <a:srgbClr val="0000FF"/>
                </a:solidFill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</a:rPr>
              <a:t>HI</a:t>
            </a:r>
            <a:endParaRPr lang="en-US" sz="2400" b="1" dirty="0" smtClean="0">
              <a:solidFill>
                <a:srgbClr val="0000FF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wireless 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</a:t>
            </a:r>
            <a:r>
              <a:rPr lang="en-US" sz="2400" b="1" dirty="0" smtClean="0">
                <a:solidFill>
                  <a:srgbClr val="FF0000"/>
                </a:solidFill>
              </a:rPr>
              <a:t>13-18, </a:t>
            </a:r>
            <a:r>
              <a:rPr lang="en-US" sz="2400" b="1" dirty="0" smtClean="0">
                <a:solidFill>
                  <a:srgbClr val="FF0000"/>
                </a:solidFill>
              </a:rPr>
              <a:t>July </a:t>
            </a:r>
            <a:r>
              <a:rPr lang="en-US" sz="2400" b="1" dirty="0" smtClean="0">
                <a:solidFill>
                  <a:srgbClr val="FF0000"/>
                </a:solidFill>
              </a:rPr>
              <a:t>2014</a:t>
            </a:r>
            <a:r>
              <a:rPr lang="en-US" sz="2400" b="1" dirty="0" smtClean="0">
                <a:solidFill>
                  <a:srgbClr val="FF0000"/>
                </a:solidFill>
              </a:rPr>
              <a:t>, Manchester Grand </a:t>
            </a:r>
            <a:r>
              <a:rPr lang="en-US" sz="2400" b="1" dirty="0" smtClean="0">
                <a:solidFill>
                  <a:srgbClr val="FF0000"/>
                </a:solidFill>
              </a:rPr>
              <a:t>Hyatt, </a:t>
            </a:r>
            <a:r>
              <a:rPr lang="en-US" sz="2400" b="1" dirty="0" smtClean="0">
                <a:solidFill>
                  <a:srgbClr val="FF0000"/>
                </a:solidFill>
              </a:rPr>
              <a:t>San Diego, CA, USA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</a:t>
            </a:r>
            <a:r>
              <a:rPr lang="en-US" sz="2400" b="1" dirty="0" smtClean="0">
                <a:solidFill>
                  <a:srgbClr val="0000FF"/>
                </a:solidFill>
              </a:rPr>
              <a:t>14-19, </a:t>
            </a:r>
            <a:r>
              <a:rPr lang="en-US" sz="2400" b="1" dirty="0" smtClean="0">
                <a:solidFill>
                  <a:srgbClr val="0000FF"/>
                </a:solidFill>
              </a:rPr>
              <a:t>September </a:t>
            </a:r>
            <a:r>
              <a:rPr lang="en-US" sz="2400" b="1" dirty="0" smtClean="0">
                <a:solidFill>
                  <a:srgbClr val="0000FF"/>
                </a:solidFill>
              </a:rPr>
              <a:t>2014,  TBD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</a:t>
            </a:r>
            <a:r>
              <a:rPr lang="en-US" sz="2000" dirty="0" smtClean="0">
                <a:solidFill>
                  <a:srgbClr val="0000FF"/>
                </a:solidFill>
              </a:rPr>
              <a:t> all 802 wireless groups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</a:t>
            </a:r>
            <a:r>
              <a:rPr lang="en-US" sz="2400" b="1" dirty="0" smtClean="0">
                <a:solidFill>
                  <a:srgbClr val="FF0000"/>
                </a:solidFill>
              </a:rPr>
              <a:t>2-7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Nov </a:t>
            </a:r>
            <a:r>
              <a:rPr lang="en-US" sz="2400" b="1" dirty="0" smtClean="0">
                <a:solidFill>
                  <a:srgbClr val="FF0000"/>
                </a:solidFill>
              </a:rPr>
              <a:t>2014, </a:t>
            </a:r>
            <a:r>
              <a:rPr lang="it-IT" sz="2400" b="1" dirty="0" smtClean="0">
                <a:solidFill>
                  <a:srgbClr val="FF0000"/>
                </a:solidFill>
              </a:rPr>
              <a:t>Grand </a:t>
            </a:r>
            <a:r>
              <a:rPr lang="it-IT" sz="2400" b="1" dirty="0" smtClean="0">
                <a:solidFill>
                  <a:srgbClr val="FF0000"/>
                </a:solidFill>
              </a:rPr>
              <a:t>Hyatt, </a:t>
            </a:r>
            <a:r>
              <a:rPr lang="it-IT" sz="2400" b="1" dirty="0" smtClean="0">
                <a:solidFill>
                  <a:srgbClr val="FF0000"/>
                </a:solidFill>
              </a:rPr>
              <a:t>San Antonio, TX, USA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09600" y="6477456"/>
            <a:ext cx="1371600" cy="215444"/>
          </a:xfrm>
          <a:noFill/>
        </p:spPr>
        <p:txBody>
          <a:bodyPr/>
          <a:lstStyle/>
          <a:p>
            <a:r>
              <a:rPr lang="en-US" smtClean="0"/>
              <a:t>May 2012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7772400" cy="914400"/>
          </a:xfrm>
        </p:spPr>
        <p:txBody>
          <a:bodyPr/>
          <a:lstStyle/>
          <a:p>
            <a:r>
              <a:rPr lang="en-US" altLang="zh-CN" sz="3200" b="1" dirty="0" smtClean="0">
                <a:ea typeface="SimSun" pitchFamily="2" charset="-122"/>
              </a:rPr>
              <a:t>Meeting Updates</a:t>
            </a:r>
            <a:endParaRPr lang="zh-CN" altLang="en-US" sz="3200" b="1" dirty="0" smtClean="0">
              <a:ea typeface="SimSun" pitchFamily="2" charset="-122"/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470900" cy="4191000"/>
          </a:xfrm>
        </p:spPr>
        <p:txBody>
          <a:bodyPr/>
          <a:lstStyle/>
          <a:p>
            <a:r>
              <a:rPr lang="en-US" sz="2800" dirty="0" smtClean="0">
                <a:latin typeface="Arial" charset="0"/>
              </a:rPr>
              <a:t>Task </a:t>
            </a:r>
            <a:r>
              <a:rPr lang="en-US" sz="2800" dirty="0" smtClean="0">
                <a:latin typeface="Arial" charset="0"/>
              </a:rPr>
              <a:t>Groups Update</a:t>
            </a:r>
          </a:p>
          <a:p>
            <a:r>
              <a:rPr lang="en-US" sz="2800" dirty="0" smtClean="0">
                <a:latin typeface="Arial" charset="0"/>
              </a:rPr>
              <a:t>Liaison Reports</a:t>
            </a:r>
            <a:endParaRPr lang="en-US" sz="2800" dirty="0" smtClean="0">
              <a:latin typeface="Arial" charset="0"/>
            </a:endParaRPr>
          </a:p>
          <a:p>
            <a:r>
              <a:rPr lang="en-US" sz="2800" dirty="0" smtClean="0">
                <a:latin typeface="Arial" charset="0"/>
              </a:rPr>
              <a:t>Teleconference </a:t>
            </a:r>
            <a:endParaRPr lang="en-US" sz="2800" dirty="0" smtClean="0">
              <a:latin typeface="Arial" charset="0"/>
            </a:endParaRPr>
          </a:p>
          <a:p>
            <a:r>
              <a:rPr lang="en-US" sz="2800" dirty="0" smtClean="0">
                <a:latin typeface="Arial" charset="0"/>
              </a:rPr>
              <a:t>Future Locations</a:t>
            </a: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304800" y="6477000"/>
            <a:ext cx="990600" cy="215900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TG </a:t>
            </a:r>
            <a:r>
              <a:rPr lang="en-US" sz="3600" dirty="0" smtClean="0"/>
              <a:t>Reports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69325" cy="4953000"/>
          </a:xfrm>
        </p:spPr>
        <p:txBody>
          <a:bodyPr/>
          <a:lstStyle/>
          <a:p>
            <a:r>
              <a:rPr lang="en-US" dirty="0" smtClean="0"/>
              <a:t>802.21c Single Radio Handovers Task </a:t>
            </a:r>
            <a:r>
              <a:rPr lang="en-US" dirty="0" smtClean="0"/>
              <a:t>Group</a:t>
            </a:r>
          </a:p>
          <a:p>
            <a:pPr lvl="1"/>
            <a:r>
              <a:rPr lang="en-US" u="sng" dirty="0" smtClean="0">
                <a:hlinkClick r:id="rId2"/>
              </a:rPr>
              <a:t>https://</a:t>
            </a:r>
            <a:r>
              <a:rPr lang="en-US" u="sng" dirty="0" smtClean="0">
                <a:hlinkClick r:id="rId2"/>
              </a:rPr>
              <a:t>mentor.ieee.org/802.21/dcn/12/21-12-0052-02-srho-ieee-802-21c-tg-may-2012-report-and-agenda.pptx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802.21d  Multicast Management Task Group </a:t>
            </a:r>
          </a:p>
          <a:p>
            <a:pPr lvl="1"/>
            <a:r>
              <a:rPr lang="en-US" u="sng" dirty="0" smtClean="0">
                <a:hlinkClick r:id="rId3"/>
              </a:rPr>
              <a:t>https://</a:t>
            </a:r>
            <a:r>
              <a:rPr lang="en-US" u="sng" dirty="0" smtClean="0">
                <a:hlinkClick r:id="rId3"/>
              </a:rPr>
              <a:t>mentor.ieee.org/802.21/dcn/12/21-12-0062-00-MuGM-tgd-closing-note.ppt</a:t>
            </a:r>
            <a:endParaRPr lang="en-US" dirty="0" smtClean="0"/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sz="24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endParaRPr lang="en-US" sz="36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1066800" cy="215900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270875" cy="901700"/>
          </a:xfrm>
        </p:spPr>
        <p:txBody>
          <a:bodyPr/>
          <a:lstStyle/>
          <a:p>
            <a:r>
              <a:rPr lang="en-US" sz="3600" dirty="0" smtClean="0"/>
              <a:t>Liaison</a:t>
            </a:r>
            <a:r>
              <a:rPr lang="en-US" sz="3600" dirty="0" smtClean="0"/>
              <a:t> Reports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 smtClean="0"/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569325" cy="4495800"/>
          </a:xfrm>
        </p:spPr>
        <p:txBody>
          <a:bodyPr/>
          <a:lstStyle/>
          <a:p>
            <a:r>
              <a:rPr lang="en-US" dirty="0" smtClean="0"/>
              <a:t>802.11 report</a:t>
            </a:r>
          </a:p>
          <a:p>
            <a:endParaRPr lang="en-US" dirty="0" smtClean="0"/>
          </a:p>
          <a:p>
            <a:r>
              <a:rPr lang="en-US" dirty="0" smtClean="0"/>
              <a:t>IETF Report </a:t>
            </a:r>
          </a:p>
          <a:p>
            <a:pPr lvl="1"/>
            <a:r>
              <a:rPr lang="en-US" smtClean="0">
                <a:hlinkClick r:id="rId2"/>
              </a:rPr>
              <a:t>https</a:t>
            </a:r>
            <a:r>
              <a:rPr lang="en-US" smtClean="0">
                <a:hlinkClick r:id="rId2"/>
              </a:rPr>
              <a:t>://</a:t>
            </a:r>
            <a:r>
              <a:rPr lang="en-US" smtClean="0">
                <a:hlinkClick r:id="rId2"/>
              </a:rPr>
              <a:t>mentor.ieee.org/802.21/dcn/12/21-12-0069-00-0000-ietf-liaison-report.ppt</a:t>
            </a:r>
            <a:endParaRPr lang="en-US" smtClean="0"/>
          </a:p>
          <a:p>
            <a:pPr lvl="1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lvl="1"/>
            <a:endParaRPr lang="en-US" sz="2000" dirty="0" smtClean="0"/>
          </a:p>
          <a:p>
            <a:pPr lvl="1">
              <a:buNone/>
            </a:pPr>
            <a:endParaRPr lang="en-US" sz="2400" dirty="0" smtClean="0"/>
          </a:p>
          <a:p>
            <a:pPr lvl="1"/>
            <a:endParaRPr lang="en-US" sz="1800" dirty="0" smtClean="0"/>
          </a:p>
          <a:p>
            <a:pPr lvl="1">
              <a:buNone/>
            </a:pPr>
            <a:endParaRPr lang="en-US" sz="1800" dirty="0" smtClean="0"/>
          </a:p>
          <a:p>
            <a:endParaRPr lang="en-US" sz="3600" dirty="0" smtClean="0"/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77850" cy="18415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D048621D-5B88-454B-8BF8-1A14712DC77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1066800" cy="215900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70875" cy="576262"/>
          </a:xfrm>
        </p:spPr>
        <p:txBody>
          <a:bodyPr/>
          <a:lstStyle/>
          <a:p>
            <a:r>
              <a:rPr lang="en-US" sz="3200" b="1" dirty="0" smtClean="0"/>
              <a:t>Teleconferences</a:t>
            </a:r>
            <a:r>
              <a:rPr lang="en-US" sz="3200" dirty="0" smtClean="0"/>
              <a:t>	</a:t>
            </a:r>
            <a:endParaRPr lang="en-US" sz="1600" dirty="0" smtClean="0"/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99450" cy="4572000"/>
          </a:xfrm>
        </p:spPr>
        <p:txBody>
          <a:bodyPr/>
          <a:lstStyle/>
          <a:p>
            <a:r>
              <a:rPr lang="en-US" sz="2400" dirty="0" smtClean="0"/>
              <a:t>802.21c </a:t>
            </a:r>
            <a:r>
              <a:rPr lang="en-US" sz="2400" dirty="0" smtClean="0"/>
              <a:t>Teleconferences</a:t>
            </a:r>
            <a:r>
              <a:rPr lang="en-US" sz="2400" dirty="0" smtClean="0"/>
              <a:t>:</a:t>
            </a:r>
          </a:p>
          <a:p>
            <a:pPr lvl="1"/>
            <a:r>
              <a:rPr lang="en-US" sz="2000" dirty="0" smtClean="0"/>
              <a:t>June  06, 2012 (Wed), 21:00- 23:00, US EST </a:t>
            </a:r>
          </a:p>
          <a:p>
            <a:pPr lvl="1"/>
            <a:r>
              <a:rPr lang="en-US" sz="2000" dirty="0" smtClean="0"/>
              <a:t>June  13, 2012 (Wed), 21:00-23:00, US EST </a:t>
            </a:r>
          </a:p>
          <a:p>
            <a:pPr lvl="1"/>
            <a:r>
              <a:rPr lang="en-US" sz="2000" dirty="0" smtClean="0"/>
              <a:t>June  </a:t>
            </a:r>
            <a:r>
              <a:rPr lang="en-US" sz="2000" dirty="0" smtClean="0"/>
              <a:t>20, </a:t>
            </a:r>
            <a:r>
              <a:rPr lang="en-US" sz="2000" dirty="0" smtClean="0"/>
              <a:t>2012 (Wed), 21:00-23:00, US EST </a:t>
            </a:r>
          </a:p>
          <a:p>
            <a:pPr lvl="1"/>
            <a:r>
              <a:rPr lang="en-US" sz="2000" dirty="0" smtClean="0"/>
              <a:t>July 11, </a:t>
            </a:r>
            <a:r>
              <a:rPr lang="en-US" sz="2000" dirty="0" smtClean="0"/>
              <a:t>2012 (Wed), 21:00-23:00, US EST </a:t>
            </a: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r>
              <a:rPr lang="en-US" sz="2400" dirty="0" smtClean="0"/>
              <a:t>802.21d Teleconferences:</a:t>
            </a:r>
          </a:p>
          <a:p>
            <a:pPr lvl="1"/>
            <a:r>
              <a:rPr lang="en-US" sz="2000" dirty="0" smtClean="0"/>
              <a:t>June </a:t>
            </a:r>
            <a:r>
              <a:rPr lang="en-US" sz="2000" dirty="0" smtClean="0"/>
              <a:t>1, 2012 (Fri), 10am-noon, US EST </a:t>
            </a:r>
            <a:endParaRPr lang="en-US" sz="2000" dirty="0" smtClean="0"/>
          </a:p>
          <a:p>
            <a:pPr lvl="1"/>
            <a:r>
              <a:rPr lang="en-US" sz="2000" dirty="0" smtClean="0"/>
              <a:t>June </a:t>
            </a:r>
            <a:r>
              <a:rPr lang="en-US" sz="2000" dirty="0" smtClean="0"/>
              <a:t>14, 2012  </a:t>
            </a:r>
            <a:r>
              <a:rPr lang="en-US" sz="2000" dirty="0" smtClean="0"/>
              <a:t>(Thu</a:t>
            </a:r>
            <a:r>
              <a:rPr lang="en-US" sz="2000" dirty="0" smtClean="0"/>
              <a:t>), 10am-noon, US EST </a:t>
            </a:r>
            <a:endParaRPr lang="en-US" sz="2000" dirty="0" smtClean="0"/>
          </a:p>
          <a:p>
            <a:pPr lvl="1"/>
            <a:r>
              <a:rPr lang="en-US" sz="2000" dirty="0" smtClean="0"/>
              <a:t>June </a:t>
            </a:r>
            <a:r>
              <a:rPr lang="en-US" sz="2000" dirty="0" smtClean="0"/>
              <a:t>28, 2012  </a:t>
            </a:r>
            <a:r>
              <a:rPr lang="en-US" sz="2000" dirty="0" smtClean="0"/>
              <a:t>(Thu</a:t>
            </a:r>
            <a:r>
              <a:rPr lang="en-US" sz="2000" dirty="0" smtClean="0"/>
              <a:t>), </a:t>
            </a:r>
            <a:r>
              <a:rPr lang="en-US" sz="2000" dirty="0" smtClean="0"/>
              <a:t>10am-noon </a:t>
            </a:r>
            <a:r>
              <a:rPr lang="en-US" sz="2000" dirty="0" smtClean="0"/>
              <a:t>US EST </a:t>
            </a:r>
            <a:endParaRPr lang="en-US" sz="2000" dirty="0" smtClean="0"/>
          </a:p>
          <a:p>
            <a:pPr lvl="1"/>
            <a:r>
              <a:rPr lang="en-US" sz="2000" dirty="0" smtClean="0"/>
              <a:t>July </a:t>
            </a:r>
            <a:r>
              <a:rPr lang="en-US" sz="2000" dirty="0" smtClean="0"/>
              <a:t>12, 2012  </a:t>
            </a:r>
            <a:r>
              <a:rPr lang="en-US" sz="2000" dirty="0" smtClean="0"/>
              <a:t>(Thu</a:t>
            </a:r>
            <a:r>
              <a:rPr lang="en-US" sz="2000" dirty="0" smtClean="0"/>
              <a:t>), 10am-noon, US EST </a:t>
            </a: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>
              <a:solidFill>
                <a:srgbClr val="990099"/>
              </a:solidFill>
            </a:endParaRPr>
          </a:p>
        </p:txBody>
      </p:sp>
      <p:sp>
        <p:nvSpPr>
          <p:cNvPr id="10" name="Footer Placeholder 6"/>
          <p:cNvSpPr txBox="1">
            <a:spLocks/>
          </p:cNvSpPr>
          <p:nvPr/>
        </p:nvSpPr>
        <p:spPr>
          <a:xfrm>
            <a:off x="64770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Date Placeholder 8"/>
          <p:cNvSpPr txBox="1">
            <a:spLocks/>
          </p:cNvSpPr>
          <p:nvPr/>
        </p:nvSpPr>
        <p:spPr>
          <a:xfrm>
            <a:off x="304800" y="6477000"/>
            <a:ext cx="1200393" cy="21544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2012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270875" cy="685800"/>
          </a:xfrm>
        </p:spPr>
        <p:txBody>
          <a:bodyPr/>
          <a:lstStyle/>
          <a:p>
            <a:r>
              <a:rPr lang="en-US" altLang="zh-CN" b="1" dirty="0" smtClean="0">
                <a:ea typeface="SimSun" pitchFamily="2" charset="-122"/>
              </a:rPr>
              <a:t>Future Sessions</a:t>
            </a:r>
            <a:endParaRPr lang="zh-CN" altLang="en-US" b="1" dirty="0" smtClean="0">
              <a:ea typeface="SimSun" pitchFamily="2" charset="-122"/>
            </a:endParaRPr>
          </a:p>
        </p:txBody>
      </p:sp>
      <p:sp>
        <p:nvSpPr>
          <p:cNvPr id="8" name="Footer Placeholder 5"/>
          <p:cNvSpPr txBox="1">
            <a:spLocks/>
          </p:cNvSpPr>
          <p:nvPr/>
        </p:nvSpPr>
        <p:spPr>
          <a:xfrm>
            <a:off x="6400800" y="6477000"/>
            <a:ext cx="2133600" cy="228601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Subir Das, Chair, IEEE 802.21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477000"/>
            <a:ext cx="990600" cy="2159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2012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July 2012 Session Details 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05800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15-20 July 2012, Manchester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Diego, CA, USA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000" dirty="0" smtClean="0">
              <a:solidFill>
                <a:srgbClr val="0000FF"/>
              </a:solidFill>
            </a:endParaRPr>
          </a:p>
          <a:p>
            <a:r>
              <a:rPr lang="en-US" sz="1800" b="1" dirty="0" smtClean="0"/>
              <a:t>EVENT WEBSITE:  </a:t>
            </a:r>
            <a:r>
              <a:rPr lang="en-US" sz="1800" u="sng" dirty="0" smtClean="0">
                <a:hlinkClick r:id="rId3"/>
              </a:rPr>
              <a:t>http://802world.org/plenary</a:t>
            </a:r>
            <a:r>
              <a:rPr lang="en-US" sz="1800" dirty="0" smtClean="0"/>
              <a:t> </a:t>
            </a:r>
          </a:p>
          <a:p>
            <a:r>
              <a:rPr lang="en-US" sz="1800" dirty="0" smtClean="0"/>
              <a:t> IEEE 802 Plenary Session Group Hotel Rates: </a:t>
            </a:r>
          </a:p>
          <a:p>
            <a:pPr lvl="1"/>
            <a:r>
              <a:rPr lang="en-US" sz="1600" dirty="0" smtClean="0"/>
              <a:t>60% of the IEEE 802 Room Block is available at $189/Night. </a:t>
            </a:r>
          </a:p>
          <a:p>
            <a:pPr lvl="1"/>
            <a:r>
              <a:rPr lang="en-US" sz="1600" dirty="0" smtClean="0"/>
              <a:t>DELUXE BAY VIEW ROOM GROUP RATE:  $209/Night (plus applicable taxes)* </a:t>
            </a:r>
          </a:p>
          <a:p>
            <a:pPr lvl="1"/>
            <a:r>
              <a:rPr lang="en-US" sz="1600" dirty="0" smtClean="0"/>
              <a:t>*40% of the IEEE 802 Room Block is available at $209/Night.  </a:t>
            </a:r>
          </a:p>
          <a:p>
            <a:r>
              <a:rPr lang="en-US" sz="2000" dirty="0" smtClean="0"/>
              <a:t>Registration Fees &amp; Deadlines:</a:t>
            </a:r>
          </a:p>
          <a:p>
            <a:pPr lvl="1"/>
            <a:r>
              <a:rPr lang="en-US" sz="1600" b="1" dirty="0" smtClean="0"/>
              <a:t>Early: Before 6pm Pacific Time, Friday, June 1, 2012</a:t>
            </a:r>
          </a:p>
          <a:p>
            <a:pPr lvl="1"/>
            <a:r>
              <a:rPr lang="en-US" sz="2000" dirty="0" smtClean="0"/>
              <a:t>$400 US for attendees staying at the Manchester Grand Hyatt</a:t>
            </a:r>
          </a:p>
          <a:p>
            <a:pPr lvl="1"/>
            <a:r>
              <a:rPr lang="en-US" sz="1600" dirty="0" smtClean="0"/>
              <a:t>$700 US for all others (including local attendees not staying at the group hotel)</a:t>
            </a:r>
          </a:p>
          <a:p>
            <a:pPr lvl="1"/>
            <a:r>
              <a:rPr lang="en-US" sz="1600" b="1" dirty="0" smtClean="0"/>
              <a:t>Standard: After Early Registration and before 6pm Pacific Time, July 6, 20</a:t>
            </a:r>
          </a:p>
          <a:p>
            <a:pPr lvl="1"/>
            <a:r>
              <a:rPr lang="en-US" sz="1600" dirty="0" smtClean="0"/>
              <a:t>$500 US for attendees staying at the Manchester Grand Hyatt</a:t>
            </a:r>
          </a:p>
          <a:p>
            <a:pPr lvl="1"/>
            <a:r>
              <a:rPr lang="en-US" sz="2000" dirty="0" smtClean="0"/>
              <a:t>$800 US for all others (including local attendees not staying at the group hotel)</a:t>
            </a:r>
          </a:p>
          <a:p>
            <a:pPr lvl="1"/>
            <a:endParaRPr lang="en-US" sz="1400" dirty="0" smtClean="0"/>
          </a:p>
          <a:p>
            <a:endParaRPr lang="en-US" sz="1800" b="1" dirty="0" smtClean="0"/>
          </a:p>
          <a:p>
            <a:endParaRPr lang="en-US" sz="1800" b="1" dirty="0" smtClean="0"/>
          </a:p>
          <a:p>
            <a:endParaRPr lang="en-US" sz="1400" dirty="0" smtClean="0"/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248400" y="64008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09600" y="6477456"/>
            <a:ext cx="1371600" cy="215444"/>
          </a:xfrm>
          <a:noFill/>
        </p:spPr>
        <p:txBody>
          <a:bodyPr/>
          <a:lstStyle/>
          <a:p>
            <a:r>
              <a:rPr lang="en-US" smtClean="0"/>
              <a:t>May  2012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2012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7244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endParaRPr lang="en-US" sz="2000" dirty="0" smtClean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16-21 September, 2012, </a:t>
            </a:r>
            <a:r>
              <a:rPr lang="en-US" sz="2400" b="1" dirty="0" smtClean="0">
                <a:solidFill>
                  <a:schemeClr val="accent2"/>
                </a:solidFill>
              </a:rPr>
              <a:t>Hyatt Grand Champions, Palm Springs, CA, </a:t>
            </a:r>
            <a:r>
              <a:rPr lang="en-US" sz="2400" b="1" i="1" dirty="0" smtClean="0">
                <a:solidFill>
                  <a:schemeClr val="accent2"/>
                </a:solidFill>
              </a:rPr>
              <a:t>USA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802 wireless groups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11-16 Nov 2012, </a:t>
            </a:r>
            <a:r>
              <a:rPr lang="it-IT" sz="2400" b="1" dirty="0" smtClean="0">
                <a:solidFill>
                  <a:srgbClr val="FF0000"/>
                </a:solidFill>
              </a:rPr>
              <a:t>Grand Hyatt, San Antonio, TX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09600" y="6477456"/>
            <a:ext cx="1371600" cy="215444"/>
          </a:xfrm>
          <a:noFill/>
        </p:spPr>
        <p:txBody>
          <a:bodyPr/>
          <a:lstStyle/>
          <a:p>
            <a:r>
              <a:rPr lang="en-US" smtClean="0"/>
              <a:t>May  2012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534400" cy="838200"/>
          </a:xfrm>
        </p:spPr>
        <p:txBody>
          <a:bodyPr/>
          <a:lstStyle/>
          <a:p>
            <a:r>
              <a:rPr lang="en-US" sz="3600" dirty="0" smtClean="0">
                <a:solidFill>
                  <a:schemeClr val="accent2"/>
                </a:solidFill>
              </a:rPr>
              <a:t>Future Sessions – 2013</a:t>
            </a:r>
            <a:r>
              <a:rPr lang="en-US" sz="4000" dirty="0" smtClean="0">
                <a:solidFill>
                  <a:schemeClr val="accent2"/>
                </a:solidFill>
              </a:rPr>
              <a:t/>
            </a:r>
            <a:br>
              <a:rPr lang="en-US" sz="4000" dirty="0" smtClean="0">
                <a:solidFill>
                  <a:schemeClr val="accent2"/>
                </a:solidFill>
              </a:rPr>
            </a:br>
            <a:endParaRPr lang="en-US" sz="2000" b="1" dirty="0" smtClean="0">
              <a:solidFill>
                <a:schemeClr val="accent2"/>
              </a:solidFill>
            </a:endParaRP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3058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13-18 January, 2013, Hyatt Regency, Vancouver, BC, Canada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17-21 March, 2013, </a:t>
            </a:r>
            <a:r>
              <a:rPr lang="en-US" sz="2400" b="1" dirty="0" err="1" smtClean="0">
                <a:solidFill>
                  <a:srgbClr val="FF0000"/>
                </a:solidFill>
              </a:rPr>
              <a:t>Caribe</a:t>
            </a:r>
            <a:r>
              <a:rPr lang="en-US" sz="2400" b="1" dirty="0" smtClean="0">
                <a:solidFill>
                  <a:srgbClr val="FF0000"/>
                </a:solidFill>
              </a:rPr>
              <a:t> Royale, Orlando, FL, USA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12-17 May 2013, Hilton Waikoloa Village, 2013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all </a:t>
            </a:r>
            <a:r>
              <a:rPr lang="en-US" sz="2000" dirty="0" smtClean="0">
                <a:solidFill>
                  <a:srgbClr val="0000FF"/>
                </a:solidFill>
              </a:rPr>
              <a:t>802 wireless </a:t>
            </a:r>
            <a:r>
              <a:rPr lang="en-US" sz="2000" dirty="0" smtClean="0">
                <a:solidFill>
                  <a:srgbClr val="0000FF"/>
                </a:solidFill>
              </a:rPr>
              <a:t>groups 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 14-19, July 2013, </a:t>
            </a:r>
            <a:r>
              <a:rPr lang="en-US" sz="2400" b="1" dirty="0" smtClean="0">
                <a:solidFill>
                  <a:schemeClr val="accent2"/>
                </a:solidFill>
              </a:rPr>
              <a:t>Geneva</a:t>
            </a:r>
            <a:r>
              <a:rPr lang="en-US" sz="2400" b="1" i="1" dirty="0" smtClean="0">
                <a:solidFill>
                  <a:schemeClr val="accent2"/>
                </a:solidFill>
              </a:rPr>
              <a:t>  </a:t>
            </a:r>
            <a:endParaRPr lang="en-US" sz="2400" b="1" dirty="0" smtClean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0000FF"/>
                </a:solidFill>
              </a:rPr>
              <a:t>Interim:  15-20, September 2013, </a:t>
            </a:r>
            <a:r>
              <a:rPr lang="en-US" sz="2400" b="1" dirty="0" smtClean="0">
                <a:solidFill>
                  <a:schemeClr val="accent2"/>
                </a:solidFill>
              </a:rPr>
              <a:t>Nanjing </a:t>
            </a:r>
            <a:r>
              <a:rPr lang="en-US" sz="2400" b="1" dirty="0" smtClean="0">
                <a:solidFill>
                  <a:schemeClr val="accent2"/>
                </a:solidFill>
              </a:rPr>
              <a:t>, </a:t>
            </a:r>
            <a:r>
              <a:rPr lang="en-US" sz="2400" b="1" dirty="0" smtClean="0">
                <a:solidFill>
                  <a:schemeClr val="accent2"/>
                </a:solidFill>
              </a:rPr>
              <a:t>China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0000FF"/>
                </a:solidFill>
              </a:rPr>
              <a:t>Co-located with </a:t>
            </a:r>
            <a:r>
              <a:rPr lang="en-US" sz="2000" dirty="0" smtClean="0">
                <a:solidFill>
                  <a:srgbClr val="0000FF"/>
                </a:solidFill>
              </a:rPr>
              <a:t>all 802 wireless groups 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400" b="1" dirty="0" smtClean="0">
                <a:solidFill>
                  <a:srgbClr val="FF0000"/>
                </a:solidFill>
              </a:rPr>
              <a:t>Plenary: 10-15 Nov 2013, Hyatt Regency Reunion, Dallas, TX, USA</a:t>
            </a:r>
            <a:endParaRPr lang="it-IT" sz="2400" b="1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Co-located with all 802 groups</a:t>
            </a:r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6400800" y="6477000"/>
            <a:ext cx="2203450" cy="260350"/>
          </a:xfrm>
          <a:prstGeom prst="rect">
            <a:avLst/>
          </a:prstGeom>
          <a:noFill/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 Subir Das, Chair 802.21 WG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5EAE60E-B8AB-4C07-8727-0B4A640A876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09600" y="6477456"/>
            <a:ext cx="1371600" cy="215444"/>
          </a:xfrm>
          <a:noFill/>
        </p:spPr>
        <p:txBody>
          <a:bodyPr/>
          <a:lstStyle/>
          <a:p>
            <a:r>
              <a:rPr lang="en-US" smtClean="0"/>
              <a:t>May 2012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Settings\PaulLambert.WOODSIDENET\My Documents\references\IEEE\templates\802.11PowerPointTemplate-Landscape.pot</Template>
  <TotalTime>39716</TotalTime>
  <Words>618</Words>
  <Application>Microsoft Office PowerPoint</Application>
  <PresentationFormat>On-screen Show (4:3)</PresentationFormat>
  <Paragraphs>141</Paragraphs>
  <Slides>10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802.11PowerPointTemplate-Landscape</vt:lpstr>
      <vt:lpstr>1_Custom Design</vt:lpstr>
      <vt:lpstr>2_Custom Design</vt:lpstr>
      <vt:lpstr>3_Custom Design</vt:lpstr>
      <vt:lpstr>Custom Design</vt:lpstr>
      <vt:lpstr>IEEE 802.21 Session #50 Atlanta, Georgia Closing  Plenary</vt:lpstr>
      <vt:lpstr>Meeting Updates</vt:lpstr>
      <vt:lpstr>TG Reports </vt:lpstr>
      <vt:lpstr>Liaison Reports </vt:lpstr>
      <vt:lpstr>Teleconferences </vt:lpstr>
      <vt:lpstr>Future Sessions</vt:lpstr>
      <vt:lpstr>July 2012 Session Details  </vt:lpstr>
      <vt:lpstr>Future Sessions – 2012 </vt:lpstr>
      <vt:lpstr>Future Sessions – 2013 </vt:lpstr>
      <vt:lpstr>Future Sessions – 2014 </vt:lpstr>
    </vt:vector>
  </TitlesOfParts>
  <Company>Intel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802.21 Opening Session</dc:title>
  <dc:creator>Subir Das</dc:creator>
  <cp:lastModifiedBy>subir Das</cp:lastModifiedBy>
  <cp:revision>528</cp:revision>
  <cp:lastPrinted>1998-02-10T13:28:06Z</cp:lastPrinted>
  <dcterms:created xsi:type="dcterms:W3CDTF">2002-07-08T22:03:28Z</dcterms:created>
  <dcterms:modified xsi:type="dcterms:W3CDTF">2012-05-17T20:31:49Z</dcterms:modified>
</cp:coreProperties>
</file>