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30"/>
  </p:notesMasterIdLst>
  <p:handoutMasterIdLst>
    <p:handoutMasterId r:id="rId31"/>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5" r:id="rId23"/>
    <p:sldId id="426" r:id="rId24"/>
    <p:sldId id="427" r:id="rId25"/>
    <p:sldId id="424" r:id="rId26"/>
    <p:sldId id="428" r:id="rId27"/>
    <p:sldId id="429" r:id="rId28"/>
    <p:sldId id="43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91" d="100"/>
          <a:sy n="91" d="100"/>
        </p:scale>
        <p:origin x="-2112" y="-114"/>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84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July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21-12-0081-00-0000-Session#51-Opening_Plenary_Notes.ppt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resweb.passkey.com/Resweb.do?mode=welcome_ei_new&amp;eventID=5815507"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#51</a:t>
            </a:r>
            <a:br>
              <a:rPr lang="en-US" b="1" dirty="0" smtClean="0">
                <a:latin typeface="Arial" charset="0"/>
              </a:rPr>
            </a:br>
            <a:r>
              <a:rPr lang="en-US" b="1" dirty="0" smtClean="0">
                <a:latin typeface="Arial" charset="0"/>
              </a:rPr>
              <a:t>San Diego, USA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July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July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July 2012</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752600"/>
            <a:ext cx="8001000" cy="3352800"/>
          </a:xfrm>
        </p:spPr>
        <p:txBody>
          <a:bodyPr/>
          <a:lstStyle/>
          <a:p>
            <a:pPr eaLnBrk="1" hangingPunct="1"/>
            <a:r>
              <a:rPr lang="en-US" dirty="0" smtClean="0">
                <a:latin typeface="Arial" charset="0"/>
              </a:rPr>
              <a:t>IEEE 802.21 is developing standards to enable handover services and interoperability between heterogeneous networks  including both 802 and non-802 networks </a:t>
            </a: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343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Handovers</a:t>
            </a:r>
          </a:p>
          <a:p>
            <a:pPr lvl="2">
              <a:lnSpc>
                <a:spcPct val="80000"/>
              </a:lnSpc>
            </a:pPr>
            <a:r>
              <a:rPr lang="en-US" sz="2000" dirty="0" smtClean="0">
                <a:latin typeface="Arial" charset="0"/>
              </a:rPr>
              <a:t>Proposals updated; Draft specification is underway</a:t>
            </a: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Use cases and Requirements are under discussion </a:t>
            </a: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smtClean="0"/>
              <a:t>July 2012</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26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July  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Finalize Draft document</a:t>
            </a:r>
          </a:p>
          <a:p>
            <a:pPr lvl="1">
              <a:lnSpc>
                <a:spcPct val="90000"/>
              </a:lnSpc>
            </a:pPr>
            <a:r>
              <a:rPr lang="en-US" sz="2200" dirty="0" smtClean="0">
                <a:latin typeface="Arial" charset="0"/>
              </a:rPr>
              <a:t>802.21d </a:t>
            </a:r>
          </a:p>
          <a:p>
            <a:pPr lvl="2">
              <a:lnSpc>
                <a:spcPct val="90000"/>
              </a:lnSpc>
            </a:pPr>
            <a:r>
              <a:rPr lang="en-US" sz="1800" dirty="0" smtClean="0">
                <a:latin typeface="Arial" charset="0"/>
              </a:rPr>
              <a:t>Finalize Use cases and requirements document </a:t>
            </a:r>
          </a:p>
          <a:p>
            <a:pPr lvl="2">
              <a:lnSpc>
                <a:spcPct val="90000"/>
              </a:lnSpc>
            </a:pPr>
            <a:r>
              <a:rPr lang="en-US" sz="1800" dirty="0" smtClean="0">
                <a:latin typeface="Arial" charset="0"/>
              </a:rPr>
              <a:t>Call for proposal  discussion </a:t>
            </a:r>
          </a:p>
          <a:p>
            <a:pPr lvl="2">
              <a:lnSpc>
                <a:spcPct val="90000"/>
              </a:lnSpc>
            </a:pPr>
            <a:endParaRPr lang="en-US" sz="1800" dirty="0" smtClean="0">
              <a:latin typeface="Arial" charset="0"/>
              <a:cs typeface="Arial" charset="0"/>
            </a:endParaRPr>
          </a:p>
          <a:p>
            <a:pPr>
              <a:lnSpc>
                <a:spcPct val="90000"/>
              </a:lnSpc>
            </a:pPr>
            <a:r>
              <a:rPr lang="en-US" sz="2600" smtClean="0">
                <a:latin typeface="Arial" charset="0"/>
                <a:cs typeface="Arial" charset="0"/>
              </a:rPr>
              <a:t>PAR </a:t>
            </a:r>
            <a:r>
              <a:rPr lang="en-US" sz="2600" dirty="0" smtClean="0">
                <a:latin typeface="Arial" charset="0"/>
                <a:cs typeface="Arial" charset="0"/>
              </a:rPr>
              <a:t>discussion</a:t>
            </a:r>
          </a:p>
          <a:p>
            <a:pPr>
              <a:lnSpc>
                <a:spcPct val="90000"/>
              </a:lnSpc>
              <a:buNone/>
            </a:pPr>
            <a:endParaRPr lang="en-US" sz="26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Palm Springs, CA, </a:t>
            </a:r>
            <a:r>
              <a:rPr lang="en-US" sz="2400" b="1" i="1" dirty="0" smtClean="0">
                <a:solidFill>
                  <a:schemeClr val="accent2"/>
                </a:solidFill>
              </a:rPr>
              <a:t>USA</a:t>
            </a:r>
            <a:endParaRPr lang="en-US" sz="2400" b="1" dirty="0" smtClean="0">
              <a:solidFill>
                <a:schemeClr val="accent2"/>
              </a:solidFill>
            </a:endParaRPr>
          </a:p>
          <a:p>
            <a:pPr lvl="1">
              <a:lnSpc>
                <a:spcPct val="90000"/>
              </a:lnSpc>
            </a:pPr>
            <a:r>
              <a:rPr lang="en-US" sz="2000" dirty="0" smtClean="0">
                <a:solidFill>
                  <a:srgbClr val="0000FF"/>
                </a:solidFill>
              </a:rPr>
              <a:t>Co-located with 802 wireless groups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r>
              <a:rPr lang="en-US" smtClean="0"/>
              <a:t>July 2012</a:t>
            </a:r>
            <a:endParaRPr lang="en-US" dirty="0" smtClean="0"/>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September, 2012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Indian Wells, CA, </a:t>
            </a:r>
            <a:r>
              <a:rPr lang="en-US" sz="2400" b="1" i="1" dirty="0" smtClean="0">
                <a:solidFill>
                  <a:schemeClr val="accent2"/>
                </a:solidFill>
              </a:rPr>
              <a:t>USA</a:t>
            </a:r>
          </a:p>
          <a:p>
            <a:pPr>
              <a:lnSpc>
                <a:spcPct val="90000"/>
              </a:lnSpc>
            </a:pPr>
            <a:r>
              <a:rPr lang="en-US" sz="2400" b="1" i="1" dirty="0" smtClean="0">
                <a:solidFill>
                  <a:schemeClr val="accent2"/>
                </a:solidFill>
              </a:rPr>
              <a:t>Registration Information:</a:t>
            </a:r>
            <a:endParaRPr lang="en-US" b="1" dirty="0" smtClean="0"/>
          </a:p>
          <a:p>
            <a:r>
              <a:rPr lang="en-US" sz="1800" b="1" dirty="0" smtClean="0"/>
              <a:t>Early: Before 6pm Pacific Time, Friday, August 3, 2012</a:t>
            </a:r>
            <a:endParaRPr lang="en-US" sz="1800" dirty="0" smtClean="0"/>
          </a:p>
          <a:p>
            <a:pPr lvl="1"/>
            <a:r>
              <a:rPr lang="en-US" sz="1400" dirty="0" smtClean="0"/>
              <a:t>$600 </a:t>
            </a:r>
            <a:r>
              <a:rPr lang="en-US" sz="1400" dirty="0" smtClean="0"/>
              <a:t>US for attendees staying at the Hyatt Grand </a:t>
            </a:r>
            <a:r>
              <a:rPr lang="en-US" sz="1400" dirty="0" smtClean="0"/>
              <a:t>Champions ( </a:t>
            </a:r>
            <a:r>
              <a:rPr lang="en-US" sz="1400" dirty="0" smtClean="0"/>
              <a:t>$900 US for </a:t>
            </a:r>
            <a:r>
              <a:rPr lang="en-US" sz="1400" dirty="0" smtClean="0"/>
              <a:t>all others) </a:t>
            </a:r>
            <a:endParaRPr lang="en-US" sz="1400" dirty="0" smtClean="0"/>
          </a:p>
          <a:p>
            <a:r>
              <a:rPr lang="en-US" sz="1800" b="1" dirty="0" smtClean="0"/>
              <a:t>Standard: After Early Registration and before 6pm Pacific Time, September 7, </a:t>
            </a:r>
            <a:r>
              <a:rPr lang="en-US" sz="1800" b="1" dirty="0" smtClean="0"/>
              <a:t>2012</a:t>
            </a:r>
            <a:endParaRPr lang="en-US" sz="1800" dirty="0" smtClean="0"/>
          </a:p>
          <a:p>
            <a:pPr lvl="1"/>
            <a:r>
              <a:rPr lang="en-US" sz="1400" dirty="0" smtClean="0"/>
              <a:t> </a:t>
            </a:r>
            <a:r>
              <a:rPr lang="en-US" sz="1400" dirty="0" smtClean="0"/>
              <a:t>$750 US for attendees staying at the Hyatt Grand </a:t>
            </a:r>
            <a:r>
              <a:rPr lang="en-US" sz="1400" dirty="0" smtClean="0"/>
              <a:t>Champions, </a:t>
            </a:r>
            <a:r>
              <a:rPr lang="en-US" sz="1000" dirty="0" smtClean="0"/>
              <a:t>(</a:t>
            </a:r>
            <a:r>
              <a:rPr lang="en-US" sz="1400" dirty="0" smtClean="0"/>
              <a:t>$1050 </a:t>
            </a:r>
            <a:r>
              <a:rPr lang="en-US" sz="1400" dirty="0" smtClean="0"/>
              <a:t>US for all </a:t>
            </a:r>
            <a:r>
              <a:rPr lang="en-US" sz="1400" dirty="0" smtClean="0"/>
              <a:t>others)</a:t>
            </a:r>
            <a:endParaRPr lang="en-US" sz="1400" dirty="0" smtClean="0"/>
          </a:p>
          <a:p>
            <a:r>
              <a:rPr lang="en-US" sz="1800" b="1" dirty="0" smtClean="0"/>
              <a:t>Late/On-site: After 6pm Pacific Time September 7, </a:t>
            </a:r>
            <a:r>
              <a:rPr lang="en-US" sz="1800" b="1" dirty="0" smtClean="0"/>
              <a:t>2012</a:t>
            </a:r>
            <a:endParaRPr lang="en-US" sz="1800" dirty="0" smtClean="0"/>
          </a:p>
          <a:p>
            <a:pPr lvl="1"/>
            <a:r>
              <a:rPr lang="en-US" sz="1200" dirty="0" smtClean="0"/>
              <a:t>$900 US for attendees staying at the Hyatt Grand Champions, (1200 </a:t>
            </a:r>
            <a:r>
              <a:rPr lang="en-US" sz="1200" dirty="0" smtClean="0"/>
              <a:t>US for all </a:t>
            </a:r>
            <a:r>
              <a:rPr lang="en-US" sz="1200" dirty="0" smtClean="0"/>
              <a:t>others)</a:t>
            </a:r>
            <a:endParaRPr lang="en-US" sz="2000" b="1" i="1" dirty="0" smtClean="0">
              <a:solidFill>
                <a:schemeClr val="accent2"/>
              </a:solidFill>
            </a:endParaRPr>
          </a:p>
          <a:p>
            <a:pPr>
              <a:lnSpc>
                <a:spcPct val="90000"/>
              </a:lnSpc>
            </a:pPr>
            <a:r>
              <a:rPr lang="en-US" sz="2400" b="1" i="1" dirty="0" smtClean="0">
                <a:solidFill>
                  <a:schemeClr val="accent2"/>
                </a:solidFill>
              </a:rPr>
              <a:t>Hotel Information: </a:t>
            </a:r>
            <a:endParaRPr lang="en-US" sz="2400" b="1" i="1" dirty="0" smtClean="0">
              <a:solidFill>
                <a:schemeClr val="accent2"/>
              </a:solidFill>
            </a:endParaRPr>
          </a:p>
          <a:p>
            <a:pPr lvl="1">
              <a:lnSpc>
                <a:spcPct val="90000"/>
              </a:lnSpc>
            </a:pPr>
            <a:r>
              <a:rPr lang="en-US" sz="2000" b="1" i="1" dirty="0" smtClean="0">
                <a:solidFill>
                  <a:schemeClr val="accent2"/>
                </a:solidFill>
                <a:hlinkClick r:id="rId3"/>
              </a:rPr>
              <a:t>https</a:t>
            </a:r>
            <a:r>
              <a:rPr lang="en-US" sz="2000" b="1" i="1" dirty="0" smtClean="0">
                <a:solidFill>
                  <a:schemeClr val="accent2"/>
                </a:solidFill>
                <a:hlinkClick r:id="rId3"/>
              </a:rPr>
              <a:t>://</a:t>
            </a:r>
            <a:r>
              <a:rPr lang="en-US" sz="2000" b="1" i="1" dirty="0" smtClean="0">
                <a:solidFill>
                  <a:schemeClr val="accent2"/>
                </a:solidFill>
                <a:hlinkClick r:id="rId3"/>
              </a:rPr>
              <a:t>resweb.passkey.com/Resweb.do?mode=welcome_ei_new&amp;eventID=5815507</a:t>
            </a:r>
            <a:r>
              <a:rPr lang="en-US" sz="2000" b="1" i="1" dirty="0" smtClean="0">
                <a:solidFill>
                  <a:schemeClr val="accent2"/>
                </a:solidFill>
              </a:rPr>
              <a:t> </a:t>
            </a:r>
          </a:p>
          <a:p>
            <a:pPr lvl="1">
              <a:lnSpc>
                <a:spcPct val="90000"/>
              </a:lnSpc>
            </a:pPr>
            <a:r>
              <a:rPr lang="en-US" sz="1600" b="1" i="1" dirty="0" smtClean="0"/>
              <a:t>EARLY BIRD GROUP RATE: $129/Night (plus applicable taxes</a:t>
            </a:r>
            <a:r>
              <a:rPr lang="en-US" sz="1600" b="1" i="1" dirty="0" smtClean="0"/>
              <a:t>) (By July 23</a:t>
            </a:r>
            <a:r>
              <a:rPr lang="en-US" sz="1600" b="1" i="1" baseline="30000" dirty="0" smtClean="0"/>
              <a:t>rd, </a:t>
            </a:r>
            <a:r>
              <a:rPr lang="en-US" sz="1600" b="1" i="1" dirty="0" smtClean="0"/>
              <a:t>2012)</a:t>
            </a:r>
          </a:p>
          <a:p>
            <a:pPr lvl="1">
              <a:lnSpc>
                <a:spcPct val="90000"/>
              </a:lnSpc>
            </a:pPr>
            <a:r>
              <a:rPr lang="en-US" sz="1600" b="1" dirty="0" smtClean="0"/>
              <a:t>STANDARD GROUP RATE: $149/Night (plus applicable taxes</a:t>
            </a:r>
            <a:r>
              <a:rPr lang="en-US" sz="1600" b="1" dirty="0" smtClean="0"/>
              <a:t>)* (By Sept 02, 2012)</a:t>
            </a:r>
            <a:endParaRPr lang="en-US" sz="1600" b="1" i="1" dirty="0" smtClean="0"/>
          </a:p>
          <a:p>
            <a:pPr lvl="1">
              <a:lnSpc>
                <a:spcPct val="90000"/>
              </a:lnSpc>
            </a:pPr>
            <a:endParaRPr lang="en-US" sz="2000" b="1" i="1" dirty="0" smtClean="0">
              <a:solidFill>
                <a:schemeClr val="accent2"/>
              </a:solidFill>
            </a:endParaRPr>
          </a:p>
          <a:p>
            <a:pPr>
              <a:lnSpc>
                <a:spcPct val="90000"/>
              </a:lnSpc>
            </a:pPr>
            <a:endParaRPr lang="en-US" sz="24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July 2012</a:t>
            </a: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6096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a:t>
            </a:r>
            <a:r>
              <a:rPr lang="sv-SE" sz="2400" b="1" dirty="0" smtClean="0">
                <a:solidFill>
                  <a:srgbClr val="FF0000"/>
                </a:solidFill>
              </a:rPr>
              <a:t>Hyatt Regency, Atlanta, GA, USA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307777"/>
          </a:xfrm>
          <a:prstGeom prst="rect">
            <a:avLst/>
          </a:prstGeom>
          <a:noFill/>
          <a:ln w="9525">
            <a:noFill/>
            <a:miter lim="800000"/>
            <a:headEnd/>
            <a:tailEnd/>
          </a:ln>
        </p:spPr>
        <p:txBody>
          <a:bodyPr wrap="square">
            <a:spAutoFit/>
          </a:bodyPr>
          <a:lstStyle/>
          <a:p>
            <a:pPr eaLnBrk="1" hangingPunct="1"/>
            <a:r>
              <a:rPr lang="en-US" sz="1400" b="1" dirty="0" smtClean="0"/>
              <a:t>Default Location</a:t>
            </a:r>
            <a:r>
              <a:rPr lang="en-US" sz="1400" dirty="0" smtClean="0"/>
              <a:t>:  Edward C;  ECSG: Elizabeth D; </a:t>
            </a:r>
            <a:r>
              <a:rPr lang="en-US" sz="1400" dirty="0" err="1" smtClean="0"/>
              <a:t>HetNet</a:t>
            </a:r>
            <a:r>
              <a:rPr lang="en-US" sz="1400" dirty="0" smtClean="0"/>
              <a:t>: ford C; Tutorial: Manchester G,H,I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p:txBody>
      </p:sp>
      <p:sp>
        <p:nvSpPr>
          <p:cNvPr id="13" name="Slide Number Placeholder 12"/>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graphicFrame>
        <p:nvGraphicFramePr>
          <p:cNvPr id="17" name="Table 16"/>
          <p:cNvGraphicFramePr>
            <a:graphicFrameLocks noGrp="1"/>
          </p:cNvGraphicFramePr>
          <p:nvPr/>
        </p:nvGraphicFramePr>
        <p:xfrm>
          <a:off x="685800" y="1600200"/>
          <a:ext cx="7772401" cy="3962399"/>
        </p:xfrm>
        <a:graphic>
          <a:graphicData uri="http://schemas.openxmlformats.org/drawingml/2006/table">
            <a:tbl>
              <a:tblPr/>
              <a:tblGrid>
                <a:gridCol w="1405707"/>
                <a:gridCol w="1706697"/>
                <a:gridCol w="1269567"/>
                <a:gridCol w="1736222"/>
                <a:gridCol w="1654208"/>
              </a:tblGrid>
              <a:tr h="690643">
                <a:tc>
                  <a:txBody>
                    <a:bodyPr/>
                    <a:lstStyle/>
                    <a:p>
                      <a:pPr marL="0" marR="0">
                        <a:spcBef>
                          <a:spcPts val="0"/>
                        </a:spcBef>
                        <a:spcAft>
                          <a:spcPts val="0"/>
                        </a:spcAft>
                      </a:pPr>
                      <a:r>
                        <a:rPr lang="en-US" sz="12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16,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17,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18,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(July  19,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515">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 Opening plenary (</a:t>
                      </a:r>
                      <a:r>
                        <a:rPr lang="en-US" sz="1200" b="1">
                          <a:latin typeface="Times New Roman"/>
                          <a:ea typeface="Times New Roman"/>
                          <a:cs typeface="Times New Roman"/>
                        </a:rPr>
                        <a:t>8-10:30 am)/</a:t>
                      </a:r>
                      <a:r>
                        <a:rPr lang="en-US" sz="1200">
                          <a:latin typeface="Times New Roman"/>
                          <a:ea typeface="Times New Roman"/>
                          <a:cs typeface="Times New Roman"/>
                        </a:rPr>
                        <a:t>802.11 ISD ad hoc</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515">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 (</a:t>
                      </a:r>
                      <a:r>
                        <a:rPr lang="en-US" sz="1200" b="1">
                          <a:latin typeface="Times New Roman"/>
                          <a:ea typeface="Times New Roman"/>
                          <a:cs typeface="Times New Roman"/>
                        </a:rPr>
                        <a:t>will start at 10:45am)</a:t>
                      </a:r>
                      <a:endParaRPr lang="en-US" sz="120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802.11 ISD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802.11 ISD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253">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2775">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ECSG – Smart Grid/ 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1698">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6:30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Tutorial </a:t>
                      </a:r>
                      <a:r>
                        <a:rPr lang="en-US" sz="1200" dirty="0" smtClean="0">
                          <a:latin typeface="Times New Roman"/>
                          <a:ea typeface="Times New Roman"/>
                          <a:cs typeface="Times New Roman"/>
                        </a:rPr>
                        <a:t>(I, II, III) </a:t>
                      </a:r>
                      <a:endParaRPr lang="en-US" sz="1200" dirty="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(6:30- 9:00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Calibri"/>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16</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a:xfrm>
            <a:off x="381000" y="6477000"/>
            <a:ext cx="1219200" cy="215900"/>
          </a:xfrm>
        </p:spPr>
        <p:txBody>
          <a:bodyPr/>
          <a:lstStyle/>
          <a:p>
            <a:pPr>
              <a:defRPr/>
            </a:pPr>
            <a:r>
              <a:rPr lang="en-US" dirty="0"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July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July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a:t>
            </a:r>
            <a:r>
              <a:rPr lang="en-US" sz="2400" dirty="0" smtClean="0"/>
              <a:t>IEEE802; </a:t>
            </a:r>
            <a:r>
              <a:rPr lang="en-US" sz="2400" dirty="0" err="1" smtClean="0"/>
              <a:t>passwd</a:t>
            </a:r>
            <a:r>
              <a:rPr lang="en-US" sz="2400" dirty="0" smtClean="0"/>
              <a:t>: San Diego</a:t>
            </a:r>
            <a:endParaRPr lang="en-US" sz="2400" dirty="0" smtClean="0"/>
          </a:p>
          <a:p>
            <a:r>
              <a:rPr lang="en-US" sz="2400" dirty="0" smtClean="0">
                <a:latin typeface="Arial" pitchFamily="34" charset="0"/>
                <a:cs typeface="Arial" pitchFamily="34" charset="0"/>
              </a:rPr>
              <a:t>Network Help Desk: </a:t>
            </a:r>
            <a:r>
              <a:rPr lang="en-US" sz="2400" dirty="0" err="1" smtClean="0">
                <a:latin typeface="Arial" pitchFamily="34" charset="0"/>
                <a:cs typeface="Arial" pitchFamily="34" charset="0"/>
              </a:rPr>
              <a:t>Litrenta</a:t>
            </a:r>
            <a:r>
              <a:rPr lang="en-US" sz="2400" dirty="0" smtClean="0">
                <a:latin typeface="Arial" pitchFamily="34" charset="0"/>
                <a:cs typeface="Arial" pitchFamily="34" charset="0"/>
              </a:rPr>
              <a:t> </a:t>
            </a:r>
            <a:r>
              <a:rPr lang="en-US" sz="2400" dirty="0" smtClean="0">
                <a:latin typeface="Arial" pitchFamily="34" charset="0"/>
                <a:cs typeface="Arial" pitchFamily="34" charset="0"/>
              </a:rPr>
              <a:t>Foyer</a:t>
            </a:r>
            <a:endParaRPr lang="en-US" sz="6600" dirty="0" smtClean="0"/>
          </a:p>
          <a:p>
            <a:r>
              <a:rPr lang="en-US" sz="2400" dirty="0" smtClean="0">
                <a:latin typeface="Arial" charset="0"/>
              </a:rPr>
              <a:t>Breakfast/Coffee/Snacks</a:t>
            </a:r>
            <a:r>
              <a:rPr lang="en-US" sz="2400" dirty="0" smtClean="0">
                <a:latin typeface="Arial" charset="0"/>
              </a:rPr>
              <a:t>: </a:t>
            </a:r>
            <a:r>
              <a:rPr lang="en-US" sz="2400" b="1" dirty="0" smtClean="0"/>
              <a:t>Elizabeth Foyer                                     2</a:t>
            </a:r>
            <a:r>
              <a:rPr lang="en-US" sz="2400" b="1" baseline="30000" dirty="0" smtClean="0"/>
              <a:t>nd</a:t>
            </a:r>
            <a:r>
              <a:rPr lang="en-US" sz="2400" b="1" dirty="0" smtClean="0"/>
              <a:t> Level Seaport </a:t>
            </a:r>
            <a:r>
              <a:rPr lang="en-US" sz="2400" b="1" dirty="0" smtClean="0"/>
              <a:t>Tower</a:t>
            </a:r>
            <a:endParaRPr lang="en-US" sz="2400" dirty="0" smtClean="0">
              <a:latin typeface="Arial" charset="0"/>
            </a:endParaRPr>
          </a:p>
          <a:p>
            <a:pPr>
              <a:lnSpc>
                <a:spcPct val="90000"/>
              </a:lnSpc>
            </a:pPr>
            <a:r>
              <a:rPr lang="en-US" sz="2400" dirty="0" smtClean="0">
                <a:latin typeface="Arial" charset="0"/>
              </a:rPr>
              <a:t>802.21 </a:t>
            </a:r>
            <a:r>
              <a:rPr lang="en-US" sz="2400" dirty="0" smtClean="0">
                <a:latin typeface="Arial" charset="0"/>
              </a:rPr>
              <a:t>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onwards; </a:t>
            </a:r>
            <a:r>
              <a:rPr lang="en-US" sz="2400" dirty="0" smtClean="0"/>
              <a:t>Hyatt: </a:t>
            </a:r>
            <a:r>
              <a:rPr lang="en-US" sz="2400" dirty="0" smtClean="0"/>
              <a:t>4</a:t>
            </a:r>
            <a:r>
              <a:rPr lang="en-US" sz="2400" baseline="30000" dirty="0" smtClean="0"/>
              <a:t>th</a:t>
            </a:r>
            <a:r>
              <a:rPr lang="en-US" sz="2400" dirty="0" smtClean="0"/>
              <a:t> </a:t>
            </a:r>
            <a:r>
              <a:rPr lang="en-US" sz="2400" dirty="0" smtClean="0"/>
              <a:t>Level Pool Deck</a:t>
            </a:r>
            <a:endParaRPr lang="en-US" sz="2400" dirty="0" smtClean="0">
              <a:latin typeface="Arial" charset="0"/>
            </a:endParaRP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July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July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38260</TotalTime>
  <Words>2254</Words>
  <Application>Microsoft Office PowerPoint</Application>
  <PresentationFormat>On-screen Show (4:3)</PresentationFormat>
  <Paragraphs>418</Paragraphs>
  <Slides>24</Slides>
  <Notes>24</Notes>
  <HiddenSlides>0</HiddenSlides>
  <MMClips>0</MMClips>
  <ScaleCrop>false</ScaleCrop>
  <HeadingPairs>
    <vt:vector size="4" baseType="variant">
      <vt:variant>
        <vt:lpstr>Theme</vt:lpstr>
      </vt:variant>
      <vt:variant>
        <vt:i4>5</vt:i4>
      </vt:variant>
      <vt:variant>
        <vt:lpstr>Slide Titles</vt:lpstr>
      </vt:variant>
      <vt:variant>
        <vt:i4>24</vt:i4>
      </vt:variant>
    </vt:vector>
  </HeadingPairs>
  <TitlesOfParts>
    <vt:vector size="29" baseType="lpstr">
      <vt:lpstr>802.11PowerPointTemplate-Landscape</vt:lpstr>
      <vt:lpstr>1_Custom Design</vt:lpstr>
      <vt:lpstr>2_Custom Design</vt:lpstr>
      <vt:lpstr>3_Custom Design</vt:lpstr>
      <vt:lpstr>Custom Design</vt:lpstr>
      <vt:lpstr>IEEE 802.21 Session #51 San Diego, USA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802.21 WG Objective </vt:lpstr>
      <vt:lpstr>Work Status </vt:lpstr>
      <vt:lpstr>Objectives for the July  Meeting</vt:lpstr>
      <vt:lpstr>Future Sessions – 2012 </vt:lpstr>
      <vt:lpstr>September, 2012 Sessions Details  </vt:lpstr>
      <vt:lpstr>Future Sessions – 2013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515</cp:revision>
  <cp:lastPrinted>1998-02-10T13:28:06Z</cp:lastPrinted>
  <dcterms:created xsi:type="dcterms:W3CDTF">2002-07-08T22:03:28Z</dcterms:created>
  <dcterms:modified xsi:type="dcterms:W3CDTF">2012-07-15T18:17:07Z</dcterms:modified>
</cp:coreProperties>
</file>