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30"/>
  </p:notesMasterIdLst>
  <p:handoutMasterIdLst>
    <p:handoutMasterId r:id="rId31"/>
  </p:handoutMasterIdLst>
  <p:sldIdLst>
    <p:sldId id="413" r:id="rId6"/>
    <p:sldId id="357" r:id="rId7"/>
    <p:sldId id="311" r:id="rId8"/>
    <p:sldId id="419"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425" r:id="rId23"/>
    <p:sldId id="426" r:id="rId24"/>
    <p:sldId id="427" r:id="rId25"/>
    <p:sldId id="424" r:id="rId26"/>
    <p:sldId id="428" r:id="rId27"/>
    <p:sldId id="429" r:id="rId28"/>
    <p:sldId id="430"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7" autoAdjust="0"/>
    <p:restoredTop sz="86455" autoAdjust="0"/>
  </p:normalViewPr>
  <p:slideViewPr>
    <p:cSldViewPr>
      <p:cViewPr varScale="1">
        <p:scale>
          <a:sx n="91" d="100"/>
          <a:sy n="91" d="100"/>
        </p:scale>
        <p:origin x="-2112" y="-114"/>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2844"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noFill/>
          <a:ln/>
        </p:spPr>
        <p:txBody>
          <a:bodyPr/>
          <a:lstStyle/>
          <a:p>
            <a:pPr eaLnBrk="1" hangingPunct="1"/>
            <a:endParaRPr lang="en-US"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2012</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July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July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205339" y="394156"/>
            <a:ext cx="5070299"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21-12-0081-00-0000-Session#51-Opening_Plenary_Notes.ppt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July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July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July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hyperlink" Target="https://resweb.passkey.com/Resweb.do?mode=welcome_ei_new&amp;eventID=5815507" TargetMode="External"/><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802world.org/attende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#51</a:t>
            </a:r>
            <a:br>
              <a:rPr lang="en-US" b="1" dirty="0" smtClean="0">
                <a:latin typeface="Arial" charset="0"/>
              </a:rPr>
            </a:br>
            <a:r>
              <a:rPr lang="en-US" b="1" dirty="0" smtClean="0">
                <a:latin typeface="Arial" charset="0"/>
              </a:rPr>
              <a:t>San Diego, USA </a:t>
            </a:r>
            <a:br>
              <a:rPr lang="en-US" b="1" dirty="0" smtClean="0">
                <a:latin typeface="Arial" charset="0"/>
              </a:rPr>
            </a:b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err="1" smtClean="0">
                <a:latin typeface="Arial" charset="0"/>
              </a:rPr>
              <a:t>sdas</a:t>
            </a:r>
            <a:r>
              <a:rPr lang="en-US" sz="2800" b="1" dirty="0" smtClean="0">
                <a:latin typeface="Arial" charset="0"/>
              </a:rPr>
              <a:t> at </a:t>
            </a:r>
            <a:r>
              <a:rPr lang="en-US" sz="2800" b="1" dirty="0" err="1" smtClean="0">
                <a:latin typeface="Arial" charset="0"/>
              </a:rPr>
              <a:t>appcomsci</a:t>
            </a:r>
            <a:r>
              <a:rPr lang="en-US" sz="2800" b="1" dirty="0" smtClean="0">
                <a:latin typeface="Arial" charset="0"/>
              </a:rPr>
              <a:t>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456"/>
            <a:ext cx="1219200" cy="215444"/>
          </a:xfrm>
          <a:noFill/>
        </p:spPr>
        <p:txBody>
          <a:bodyPr/>
          <a:lstStyle/>
          <a:p>
            <a:r>
              <a:rPr lang="en-US" smtClean="0"/>
              <a:t>July 2012</a:t>
            </a:r>
            <a:endParaRPr lang="en-US" dirty="0"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456"/>
            <a:ext cx="1295400" cy="215444"/>
          </a:xfrm>
          <a:noFill/>
        </p:spPr>
        <p:txBody>
          <a:bodyPr/>
          <a:lstStyle/>
          <a:p>
            <a:r>
              <a:rPr lang="en-US" smtClean="0"/>
              <a:t>July 2012</a:t>
            </a:r>
            <a:endParaRPr lang="en-US" dirty="0"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456"/>
            <a:ext cx="1295400" cy="215444"/>
          </a:xfrm>
          <a:noFill/>
        </p:spPr>
        <p:txBody>
          <a:bodyPr/>
          <a:lstStyle/>
          <a:p>
            <a:r>
              <a:rPr lang="en-US" smtClean="0"/>
              <a:t>July 2012</a:t>
            </a:r>
            <a:endParaRPr lang="en-US" dirty="0"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456"/>
            <a:ext cx="1295400" cy="215444"/>
          </a:xfrm>
          <a:noFill/>
        </p:spPr>
        <p:txBody>
          <a:bodyPr/>
          <a:lstStyle/>
          <a:p>
            <a:r>
              <a:rPr lang="en-US" smtClean="0"/>
              <a:t>July 2012</a:t>
            </a:r>
            <a:endParaRPr lang="en-US" dirty="0"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smtClean="0"/>
              <a:t>Slide </a:t>
            </a:r>
            <a:fld id="{55EAE60E-B8AB-4C07-8727-0B4A640A876B}"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456"/>
            <a:ext cx="1295400" cy="215444"/>
          </a:xfrm>
          <a:noFill/>
        </p:spPr>
        <p:txBody>
          <a:bodyPr/>
          <a:lstStyle/>
          <a:p>
            <a:r>
              <a:rPr lang="en-US" smtClean="0"/>
              <a:t>July 2012</a:t>
            </a:r>
            <a:endParaRPr lang="en-US" dirty="0"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456"/>
            <a:ext cx="1524000" cy="215444"/>
          </a:xfrm>
          <a:noFill/>
        </p:spPr>
        <p:txBody>
          <a:bodyPr/>
          <a:lstStyle/>
          <a:p>
            <a:r>
              <a:rPr lang="en-US" smtClean="0"/>
              <a:t>July 2012</a:t>
            </a:r>
            <a:endParaRPr lang="en-US" dirty="0" smtClean="0"/>
          </a:p>
        </p:txBody>
      </p:sp>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456"/>
            <a:ext cx="1219200" cy="215444"/>
          </a:xfrm>
          <a:noFill/>
        </p:spPr>
        <p:txBody>
          <a:bodyPr/>
          <a:lstStyle/>
          <a:p>
            <a:r>
              <a:rPr lang="en-US" smtClean="0"/>
              <a:t>July 2012</a:t>
            </a:r>
            <a:endParaRPr lang="en-US" dirty="0"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456"/>
            <a:ext cx="1371600" cy="215444"/>
          </a:xfrm>
          <a:noFill/>
        </p:spPr>
        <p:txBody>
          <a:bodyPr/>
          <a:lstStyle/>
          <a:p>
            <a:r>
              <a:rPr lang="en-US" smtClean="0"/>
              <a:t>July 2012</a:t>
            </a:r>
            <a:endParaRPr lang="en-US" dirty="0"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685800" y="1752600"/>
            <a:ext cx="8001000" cy="3352800"/>
          </a:xfrm>
        </p:spPr>
        <p:txBody>
          <a:bodyPr/>
          <a:lstStyle/>
          <a:p>
            <a:pPr eaLnBrk="1" hangingPunct="1"/>
            <a:r>
              <a:rPr lang="en-US" dirty="0" smtClean="0">
                <a:latin typeface="Arial" charset="0"/>
              </a:rPr>
              <a:t>IEEE 802.21 is developing standards to enable handover services and interoperability between heterogeneous networks  including both 802 and non-802 networks </a:t>
            </a: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smtClean="0"/>
              <a:t>Slide </a:t>
            </a:r>
            <a:fld id="{55EAE60E-B8AB-4C07-8727-0B4A640A876B}"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371600"/>
            <a:ext cx="8686800" cy="43434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400" dirty="0" smtClean="0">
                <a:latin typeface="Arial" charset="0"/>
              </a:rPr>
              <a:t>802.21c Single Radio Handovers</a:t>
            </a:r>
          </a:p>
          <a:p>
            <a:pPr lvl="2">
              <a:lnSpc>
                <a:spcPct val="80000"/>
              </a:lnSpc>
            </a:pPr>
            <a:r>
              <a:rPr lang="en-US" sz="2000" dirty="0" smtClean="0">
                <a:latin typeface="Arial" charset="0"/>
              </a:rPr>
              <a:t>Proposals updated; Draft specification is underway</a:t>
            </a:r>
          </a:p>
          <a:p>
            <a:pPr lvl="1">
              <a:lnSpc>
                <a:spcPct val="80000"/>
              </a:lnSpc>
            </a:pPr>
            <a:r>
              <a:rPr lang="en-US" sz="2400" dirty="0" smtClean="0">
                <a:latin typeface="Arial" charset="0"/>
              </a:rPr>
              <a:t>802.21d Multicast Group Management </a:t>
            </a:r>
          </a:p>
          <a:p>
            <a:pPr lvl="2">
              <a:lnSpc>
                <a:spcPct val="80000"/>
              </a:lnSpc>
            </a:pPr>
            <a:r>
              <a:rPr lang="en-US" sz="2000" dirty="0" smtClean="0">
                <a:latin typeface="Arial" charset="0"/>
              </a:rPr>
              <a:t>Use cases and Requirements are under discussion </a:t>
            </a: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4294967295"/>
          </p:nvPr>
        </p:nvSpPr>
        <p:spPr>
          <a:xfrm>
            <a:off x="685800" y="6477000"/>
            <a:ext cx="1447800" cy="228600"/>
          </a:xfrm>
          <a:prstGeom prst="rect">
            <a:avLst/>
          </a:prstGeom>
          <a:noFill/>
        </p:spPr>
        <p:txBody>
          <a:bodyPr/>
          <a:lstStyle/>
          <a:p>
            <a:r>
              <a:rPr lang="en-US" smtClean="0"/>
              <a:t>July 2012</a:t>
            </a:r>
            <a:endParaRPr lang="en-US" dirty="0"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Anthony Chan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Charles E. Perkins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26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0"/>
          </p:nvPr>
        </p:nvSpPr>
        <p:spPr/>
        <p:txBody>
          <a:bodyPr/>
          <a:lstStyle/>
          <a:p>
            <a:pPr>
              <a:defRPr/>
            </a:pPr>
            <a:r>
              <a:rPr lang="en-US" smtClean="0"/>
              <a:t>Slide </a:t>
            </a:r>
            <a:fld id="{F3D7A4F0-0FCF-4224-B81A-51E9E7009AFE}"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July  Meeting</a:t>
            </a:r>
          </a:p>
        </p:txBody>
      </p:sp>
      <p:sp>
        <p:nvSpPr>
          <p:cNvPr id="34822" name="Rectangle 3"/>
          <p:cNvSpPr>
            <a:spLocks noGrp="1" noChangeArrowheads="1"/>
          </p:cNvSpPr>
          <p:nvPr>
            <p:ph type="body" idx="1"/>
          </p:nvPr>
        </p:nvSpPr>
        <p:spPr>
          <a:xfrm>
            <a:off x="381000" y="1524000"/>
            <a:ext cx="8305800" cy="4343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Finalize Draft document</a:t>
            </a:r>
          </a:p>
          <a:p>
            <a:pPr lvl="1">
              <a:lnSpc>
                <a:spcPct val="90000"/>
              </a:lnSpc>
            </a:pPr>
            <a:r>
              <a:rPr lang="en-US" sz="2200" dirty="0" smtClean="0">
                <a:latin typeface="Arial" charset="0"/>
              </a:rPr>
              <a:t>802.21d </a:t>
            </a:r>
          </a:p>
          <a:p>
            <a:pPr lvl="2">
              <a:lnSpc>
                <a:spcPct val="90000"/>
              </a:lnSpc>
            </a:pPr>
            <a:r>
              <a:rPr lang="en-US" sz="1800" dirty="0" smtClean="0">
                <a:latin typeface="Arial" charset="0"/>
              </a:rPr>
              <a:t>Finalize Use cases and requirements document </a:t>
            </a:r>
          </a:p>
          <a:p>
            <a:pPr lvl="2">
              <a:lnSpc>
                <a:spcPct val="90000"/>
              </a:lnSpc>
            </a:pPr>
            <a:r>
              <a:rPr lang="en-US" sz="1800" dirty="0" smtClean="0">
                <a:latin typeface="Arial" charset="0"/>
              </a:rPr>
              <a:t>Call for proposal  discussion </a:t>
            </a:r>
          </a:p>
          <a:p>
            <a:pPr lvl="2">
              <a:lnSpc>
                <a:spcPct val="90000"/>
              </a:lnSpc>
            </a:pPr>
            <a:endParaRPr lang="en-US" sz="1800" dirty="0" smtClean="0">
              <a:latin typeface="Arial" charset="0"/>
              <a:cs typeface="Arial" charset="0"/>
            </a:endParaRPr>
          </a:p>
          <a:p>
            <a:pPr>
              <a:lnSpc>
                <a:spcPct val="90000"/>
              </a:lnSpc>
            </a:pPr>
            <a:r>
              <a:rPr lang="en-US" sz="2600" dirty="0" smtClean="0">
                <a:latin typeface="Arial" charset="0"/>
                <a:cs typeface="Arial" charset="0"/>
              </a:rPr>
              <a:t>PAR </a:t>
            </a:r>
            <a:r>
              <a:rPr lang="en-US" sz="2600" dirty="0" smtClean="0">
                <a:latin typeface="Arial" charset="0"/>
                <a:cs typeface="Arial" charset="0"/>
              </a:rPr>
              <a:t>discussion</a:t>
            </a:r>
          </a:p>
          <a:p>
            <a:pPr>
              <a:lnSpc>
                <a:spcPct val="90000"/>
              </a:lnSpc>
              <a:buNone/>
            </a:pPr>
            <a:endParaRPr lang="en-US" sz="2600" dirty="0" smtClean="0">
              <a:latin typeface="Arial" charset="0"/>
              <a:cs typeface="Arial" charset="0"/>
            </a:endParaRPr>
          </a:p>
          <a:p>
            <a:pPr>
              <a:lnSpc>
                <a:spcPct val="90000"/>
              </a:lnSpc>
            </a:pPr>
            <a:r>
              <a:rPr lang="en-US" sz="2600" dirty="0" smtClean="0">
                <a:latin typeface="Arial" charset="0"/>
                <a:cs typeface="Arial" charset="0"/>
              </a:rPr>
              <a:t>Future Project Planning Discussion</a:t>
            </a: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600200"/>
            <a:ext cx="8305800" cy="4724400"/>
          </a:xfrm>
        </p:spPr>
        <p:txBody>
          <a:bodyPr/>
          <a:lstStyle/>
          <a:p>
            <a:pPr>
              <a:lnSpc>
                <a:spcPct val="90000"/>
              </a:lnSpc>
              <a:buNone/>
            </a:pPr>
            <a:endParaRPr lang="en-US" sz="2000" dirty="0" smtClean="0">
              <a:solidFill>
                <a:srgbClr val="0000FF"/>
              </a:solidFill>
            </a:endParaRPr>
          </a:p>
          <a:p>
            <a:pPr>
              <a:lnSpc>
                <a:spcPct val="90000"/>
              </a:lnSpc>
            </a:pPr>
            <a:r>
              <a:rPr lang="en-US" sz="2400" b="1" dirty="0" smtClean="0">
                <a:solidFill>
                  <a:srgbClr val="0000FF"/>
                </a:solidFill>
              </a:rPr>
              <a:t>Interim: 16-21 September, 2012, </a:t>
            </a:r>
            <a:r>
              <a:rPr lang="en-US" sz="2400" b="1" dirty="0" smtClean="0">
                <a:solidFill>
                  <a:schemeClr val="accent2"/>
                </a:solidFill>
              </a:rPr>
              <a:t>Hyatt Grand Champions, Palm Springs, CA, </a:t>
            </a:r>
            <a:r>
              <a:rPr lang="en-US" sz="2400" b="1" i="1" dirty="0" smtClean="0">
                <a:solidFill>
                  <a:schemeClr val="accent2"/>
                </a:solidFill>
              </a:rPr>
              <a:t>USA</a:t>
            </a:r>
            <a:endParaRPr lang="en-US" sz="2400" b="1" dirty="0" smtClean="0">
              <a:solidFill>
                <a:schemeClr val="accent2"/>
              </a:solidFill>
            </a:endParaRPr>
          </a:p>
          <a:p>
            <a:pPr lvl="1">
              <a:lnSpc>
                <a:spcPct val="90000"/>
              </a:lnSpc>
            </a:pPr>
            <a:r>
              <a:rPr lang="en-US" sz="2000" dirty="0" smtClean="0">
                <a:solidFill>
                  <a:srgbClr val="0000FF"/>
                </a:solidFill>
              </a:rPr>
              <a:t>Co-located with 802 wireless groups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quarter" idx="10"/>
          </p:nvPr>
        </p:nvSpPr>
        <p:spPr>
          <a:xfrm>
            <a:off x="609600" y="6477456"/>
            <a:ext cx="1371600" cy="215444"/>
          </a:xfrm>
          <a:noFill/>
        </p:spPr>
        <p:txBody>
          <a:bodyPr/>
          <a:lstStyle/>
          <a:p>
            <a:r>
              <a:rPr lang="en-US" dirty="0" smtClean="0"/>
              <a:t>July 2012</a:t>
            </a: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September, 2012 Sessions Details </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600200"/>
            <a:ext cx="8305800" cy="4724400"/>
          </a:xfrm>
        </p:spPr>
        <p:txBody>
          <a:bodyPr/>
          <a:lstStyle/>
          <a:p>
            <a:pPr>
              <a:lnSpc>
                <a:spcPct val="90000"/>
              </a:lnSpc>
            </a:pPr>
            <a:r>
              <a:rPr lang="en-US" sz="2400" b="1" dirty="0" smtClean="0">
                <a:solidFill>
                  <a:srgbClr val="0000FF"/>
                </a:solidFill>
              </a:rPr>
              <a:t>Interim: 16-21 September, 2012, </a:t>
            </a:r>
            <a:r>
              <a:rPr lang="en-US" sz="2400" b="1" dirty="0" smtClean="0">
                <a:solidFill>
                  <a:schemeClr val="accent2"/>
                </a:solidFill>
              </a:rPr>
              <a:t>Hyatt Grand Champions, Indian Wells, CA, </a:t>
            </a:r>
            <a:r>
              <a:rPr lang="en-US" sz="2400" b="1" i="1" dirty="0" smtClean="0">
                <a:solidFill>
                  <a:schemeClr val="accent2"/>
                </a:solidFill>
              </a:rPr>
              <a:t>USA</a:t>
            </a:r>
          </a:p>
          <a:p>
            <a:pPr>
              <a:lnSpc>
                <a:spcPct val="90000"/>
              </a:lnSpc>
            </a:pPr>
            <a:r>
              <a:rPr lang="en-US" sz="2400" b="1" i="1" dirty="0" smtClean="0">
                <a:solidFill>
                  <a:schemeClr val="accent2"/>
                </a:solidFill>
              </a:rPr>
              <a:t>Registration Information:</a:t>
            </a:r>
            <a:endParaRPr lang="en-US" b="1" dirty="0" smtClean="0"/>
          </a:p>
          <a:p>
            <a:r>
              <a:rPr lang="en-US" sz="1800" b="1" dirty="0" smtClean="0"/>
              <a:t>Early: Before 6pm Pacific Time, Friday, August 3, 2012</a:t>
            </a:r>
            <a:endParaRPr lang="en-US" sz="1800" dirty="0" smtClean="0"/>
          </a:p>
          <a:p>
            <a:pPr lvl="1"/>
            <a:r>
              <a:rPr lang="en-US" sz="1400" dirty="0" smtClean="0"/>
              <a:t>$600 </a:t>
            </a:r>
            <a:r>
              <a:rPr lang="en-US" sz="1400" dirty="0" smtClean="0"/>
              <a:t>US for attendees staying at the Hyatt Grand </a:t>
            </a:r>
            <a:r>
              <a:rPr lang="en-US" sz="1400" dirty="0" smtClean="0"/>
              <a:t>Champions ( </a:t>
            </a:r>
            <a:r>
              <a:rPr lang="en-US" sz="1400" dirty="0" smtClean="0"/>
              <a:t>$900 US for </a:t>
            </a:r>
            <a:r>
              <a:rPr lang="en-US" sz="1400" dirty="0" smtClean="0"/>
              <a:t>all others) </a:t>
            </a:r>
            <a:endParaRPr lang="en-US" sz="1400" dirty="0" smtClean="0"/>
          </a:p>
          <a:p>
            <a:r>
              <a:rPr lang="en-US" sz="1800" b="1" dirty="0" smtClean="0"/>
              <a:t>Standard: After Early Registration and before 6pm Pacific Time, September 7, </a:t>
            </a:r>
            <a:r>
              <a:rPr lang="en-US" sz="1800" b="1" dirty="0" smtClean="0"/>
              <a:t>2012</a:t>
            </a:r>
            <a:endParaRPr lang="en-US" sz="1800" dirty="0" smtClean="0"/>
          </a:p>
          <a:p>
            <a:pPr lvl="1"/>
            <a:r>
              <a:rPr lang="en-US" sz="1400" dirty="0" smtClean="0"/>
              <a:t> </a:t>
            </a:r>
            <a:r>
              <a:rPr lang="en-US" sz="1400" dirty="0" smtClean="0"/>
              <a:t>$750 US for attendees staying at the Hyatt Grand </a:t>
            </a:r>
            <a:r>
              <a:rPr lang="en-US" sz="1400" dirty="0" smtClean="0"/>
              <a:t>Champions, </a:t>
            </a:r>
            <a:r>
              <a:rPr lang="en-US" sz="1000" dirty="0" smtClean="0"/>
              <a:t>(</a:t>
            </a:r>
            <a:r>
              <a:rPr lang="en-US" sz="1400" dirty="0" smtClean="0"/>
              <a:t>$1050 </a:t>
            </a:r>
            <a:r>
              <a:rPr lang="en-US" sz="1400" dirty="0" smtClean="0"/>
              <a:t>US for all </a:t>
            </a:r>
            <a:r>
              <a:rPr lang="en-US" sz="1400" dirty="0" smtClean="0"/>
              <a:t>others)</a:t>
            </a:r>
            <a:endParaRPr lang="en-US" sz="1400" dirty="0" smtClean="0"/>
          </a:p>
          <a:p>
            <a:r>
              <a:rPr lang="en-US" sz="1800" b="1" dirty="0" smtClean="0"/>
              <a:t>Late/On-site: After 6pm Pacific Time September 7, </a:t>
            </a:r>
            <a:r>
              <a:rPr lang="en-US" sz="1800" b="1" dirty="0" smtClean="0"/>
              <a:t>2012</a:t>
            </a:r>
            <a:endParaRPr lang="en-US" sz="1800" dirty="0" smtClean="0"/>
          </a:p>
          <a:p>
            <a:pPr lvl="1"/>
            <a:r>
              <a:rPr lang="en-US" sz="1200" dirty="0" smtClean="0"/>
              <a:t>$900 US for attendees staying at the Hyatt Grand Champions, (1200 </a:t>
            </a:r>
            <a:r>
              <a:rPr lang="en-US" sz="1200" dirty="0" smtClean="0"/>
              <a:t>US for all </a:t>
            </a:r>
            <a:r>
              <a:rPr lang="en-US" sz="1200" dirty="0" smtClean="0"/>
              <a:t>others)</a:t>
            </a:r>
            <a:endParaRPr lang="en-US" sz="2000" b="1" i="1" dirty="0" smtClean="0">
              <a:solidFill>
                <a:schemeClr val="accent2"/>
              </a:solidFill>
            </a:endParaRPr>
          </a:p>
          <a:p>
            <a:pPr>
              <a:lnSpc>
                <a:spcPct val="90000"/>
              </a:lnSpc>
            </a:pPr>
            <a:r>
              <a:rPr lang="en-US" sz="2400" b="1" i="1" dirty="0" smtClean="0">
                <a:solidFill>
                  <a:schemeClr val="accent2"/>
                </a:solidFill>
              </a:rPr>
              <a:t>Hotel Information: </a:t>
            </a:r>
            <a:endParaRPr lang="en-US" sz="2400" b="1" i="1" dirty="0" smtClean="0">
              <a:solidFill>
                <a:schemeClr val="accent2"/>
              </a:solidFill>
            </a:endParaRPr>
          </a:p>
          <a:p>
            <a:pPr lvl="1">
              <a:lnSpc>
                <a:spcPct val="90000"/>
              </a:lnSpc>
            </a:pPr>
            <a:r>
              <a:rPr lang="en-US" sz="2000" b="1" i="1" dirty="0" smtClean="0">
                <a:solidFill>
                  <a:schemeClr val="accent2"/>
                </a:solidFill>
                <a:hlinkClick r:id="rId3"/>
              </a:rPr>
              <a:t>https</a:t>
            </a:r>
            <a:r>
              <a:rPr lang="en-US" sz="2000" b="1" i="1" dirty="0" smtClean="0">
                <a:solidFill>
                  <a:schemeClr val="accent2"/>
                </a:solidFill>
                <a:hlinkClick r:id="rId3"/>
              </a:rPr>
              <a:t>://</a:t>
            </a:r>
            <a:r>
              <a:rPr lang="en-US" sz="2000" b="1" i="1" dirty="0" smtClean="0">
                <a:solidFill>
                  <a:schemeClr val="accent2"/>
                </a:solidFill>
                <a:hlinkClick r:id="rId3"/>
              </a:rPr>
              <a:t>resweb.passkey.com/Resweb.do?mode=welcome_ei_new&amp;eventID=5815507</a:t>
            </a:r>
            <a:r>
              <a:rPr lang="en-US" sz="2000" b="1" i="1" dirty="0" smtClean="0">
                <a:solidFill>
                  <a:schemeClr val="accent2"/>
                </a:solidFill>
              </a:rPr>
              <a:t> </a:t>
            </a:r>
          </a:p>
          <a:p>
            <a:pPr lvl="1">
              <a:lnSpc>
                <a:spcPct val="90000"/>
              </a:lnSpc>
            </a:pPr>
            <a:r>
              <a:rPr lang="en-US" sz="1600" b="1" i="1" dirty="0" smtClean="0"/>
              <a:t>EARLY BIRD GROUP RATE: $129/Night (plus applicable taxes</a:t>
            </a:r>
            <a:r>
              <a:rPr lang="en-US" sz="1600" b="1" i="1" dirty="0" smtClean="0"/>
              <a:t>) (By July 23</a:t>
            </a:r>
            <a:r>
              <a:rPr lang="en-US" sz="1600" b="1" i="1" baseline="30000" dirty="0" smtClean="0"/>
              <a:t>rd, </a:t>
            </a:r>
            <a:r>
              <a:rPr lang="en-US" sz="1600" b="1" i="1" dirty="0" smtClean="0"/>
              <a:t>2012)</a:t>
            </a:r>
          </a:p>
          <a:p>
            <a:pPr lvl="1">
              <a:lnSpc>
                <a:spcPct val="90000"/>
              </a:lnSpc>
            </a:pPr>
            <a:r>
              <a:rPr lang="en-US" sz="1600" b="1" dirty="0" smtClean="0"/>
              <a:t>STANDARD GROUP RATE: $149/Night (plus applicable taxes</a:t>
            </a:r>
            <a:r>
              <a:rPr lang="en-US" sz="1600" b="1" dirty="0" smtClean="0"/>
              <a:t>)* (By Sept 02, 2012)</a:t>
            </a:r>
            <a:endParaRPr lang="en-US" sz="1600" b="1" i="1" dirty="0" smtClean="0"/>
          </a:p>
          <a:p>
            <a:pPr lvl="1">
              <a:lnSpc>
                <a:spcPct val="90000"/>
              </a:lnSpc>
            </a:pPr>
            <a:endParaRPr lang="en-US" sz="2000" b="1" i="1" dirty="0" smtClean="0">
              <a:solidFill>
                <a:schemeClr val="accent2"/>
              </a:solidFill>
            </a:endParaRPr>
          </a:p>
          <a:p>
            <a:pPr>
              <a:lnSpc>
                <a:spcPct val="90000"/>
              </a:lnSpc>
            </a:pPr>
            <a:endParaRPr lang="en-US" sz="2400" b="1" dirty="0" smtClean="0">
              <a:solidFill>
                <a:schemeClr val="accent2"/>
              </a:solidFill>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quarter" idx="10"/>
          </p:nvPr>
        </p:nvSpPr>
        <p:spPr>
          <a:xfrm>
            <a:off x="609600" y="6477456"/>
            <a:ext cx="1371600" cy="215444"/>
          </a:xfrm>
          <a:noFill/>
        </p:spPr>
        <p:txBody>
          <a:bodyPr/>
          <a:lstStyle/>
          <a:p>
            <a:r>
              <a:rPr lang="en-US" dirty="0" smtClean="0"/>
              <a:t>July 2012</a:t>
            </a: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2013</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305800" cy="5029200"/>
          </a:xfrm>
        </p:spPr>
        <p:txBody>
          <a:bodyPr/>
          <a:lstStyle/>
          <a:p>
            <a:pPr>
              <a:lnSpc>
                <a:spcPct val="90000"/>
              </a:lnSpc>
            </a:pPr>
            <a:r>
              <a:rPr lang="en-US" sz="2400" b="1" dirty="0" smtClean="0">
                <a:solidFill>
                  <a:srgbClr val="0000FF"/>
                </a:solidFill>
              </a:rPr>
              <a:t>Interim: 13-18 January, 2013, Hyatt Regency, Vancouver, BC, Canada</a:t>
            </a:r>
            <a:endParaRPr lang="en-US" sz="2400" b="1" dirty="0" smtClean="0">
              <a:solidFill>
                <a:srgbClr val="FF0000"/>
              </a:solidFill>
            </a:endParaRPr>
          </a:p>
          <a:p>
            <a:pPr>
              <a:lnSpc>
                <a:spcPct val="90000"/>
              </a:lnSpc>
            </a:pPr>
            <a:r>
              <a:rPr lang="en-US" sz="2400" b="1" dirty="0" smtClean="0">
                <a:solidFill>
                  <a:srgbClr val="FF0000"/>
                </a:solidFill>
              </a:rPr>
              <a:t>Plenary: 17-21 March, 2013, </a:t>
            </a:r>
            <a:r>
              <a:rPr lang="en-US" sz="2400" b="1" dirty="0" err="1" smtClean="0">
                <a:solidFill>
                  <a:srgbClr val="FF0000"/>
                </a:solidFill>
              </a:rPr>
              <a:t>Caribe</a:t>
            </a:r>
            <a:r>
              <a:rPr lang="en-US" sz="2400" b="1" dirty="0" smtClean="0">
                <a:solidFill>
                  <a:srgbClr val="FF0000"/>
                </a:solidFill>
              </a:rPr>
              <a:t> Royale, Orlando, FL, USA </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12-17 May 2013, Hilton Waikoloa Village, 2013</a:t>
            </a:r>
          </a:p>
          <a:p>
            <a:pPr lvl="1">
              <a:lnSpc>
                <a:spcPct val="90000"/>
              </a:lnSpc>
            </a:pPr>
            <a:r>
              <a:rPr lang="en-US" sz="2000" dirty="0" smtClean="0">
                <a:solidFill>
                  <a:srgbClr val="0000FF"/>
                </a:solidFill>
              </a:rPr>
              <a:t>Co-located with all 802 wireless groups </a:t>
            </a:r>
          </a:p>
          <a:p>
            <a:pPr>
              <a:lnSpc>
                <a:spcPct val="90000"/>
              </a:lnSpc>
            </a:pPr>
            <a:r>
              <a:rPr lang="en-US" sz="2400" b="1" dirty="0" smtClean="0">
                <a:solidFill>
                  <a:srgbClr val="FF0000"/>
                </a:solidFill>
              </a:rPr>
              <a:t>Plenary:  14-19, July 2013, </a:t>
            </a:r>
            <a:r>
              <a:rPr lang="en-US" sz="2400" b="1" dirty="0" smtClean="0">
                <a:solidFill>
                  <a:schemeClr val="accent2"/>
                </a:solidFill>
              </a:rPr>
              <a:t>Geneva, Switzerland </a:t>
            </a:r>
            <a:r>
              <a:rPr lang="en-US" sz="2400" b="1" i="1" dirty="0" smtClean="0">
                <a:solidFill>
                  <a:schemeClr val="accent2"/>
                </a:solidFill>
              </a:rPr>
              <a:t>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15-20, September 2013, </a:t>
            </a:r>
            <a:r>
              <a:rPr lang="en-US" sz="2400" b="1" dirty="0" smtClean="0">
                <a:solidFill>
                  <a:schemeClr val="accent2"/>
                </a:solidFill>
              </a:rPr>
              <a:t>Nanjing , China</a:t>
            </a:r>
          </a:p>
          <a:p>
            <a:pPr lvl="1">
              <a:lnSpc>
                <a:spcPct val="90000"/>
              </a:lnSpc>
            </a:pPr>
            <a:r>
              <a:rPr lang="en-US" sz="2000" dirty="0" smtClean="0">
                <a:solidFill>
                  <a:srgbClr val="0000FF"/>
                </a:solidFill>
              </a:rPr>
              <a:t>Co-located with all 802 wireless groups </a:t>
            </a:r>
            <a:endParaRPr lang="en-US" dirty="0" smtClean="0">
              <a:solidFill>
                <a:srgbClr val="FF0000"/>
              </a:solidFill>
            </a:endParaRPr>
          </a:p>
          <a:p>
            <a:pPr>
              <a:lnSpc>
                <a:spcPct val="90000"/>
              </a:lnSpc>
            </a:pPr>
            <a:r>
              <a:rPr lang="en-US" sz="2400" b="1" dirty="0" smtClean="0">
                <a:solidFill>
                  <a:srgbClr val="FF0000"/>
                </a:solidFill>
              </a:rPr>
              <a:t>Plenary: 10-15 Nov 2013, Hyatt Regency Reunion, Dallas, TX, 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6096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143000"/>
            <a:ext cx="8534400" cy="5486400"/>
          </a:xfrm>
        </p:spPr>
        <p:txBody>
          <a:bodyPr/>
          <a:lstStyle/>
          <a:p>
            <a:pPr>
              <a:lnSpc>
                <a:spcPct val="90000"/>
              </a:lnSpc>
            </a:pPr>
            <a:r>
              <a:rPr lang="en-US" sz="2400" b="1" dirty="0" smtClean="0">
                <a:solidFill>
                  <a:srgbClr val="0000FF"/>
                </a:solidFill>
              </a:rPr>
              <a:t>Interim: 19-24 January, 2014, </a:t>
            </a:r>
            <a:r>
              <a:rPr lang="es-ES" sz="2400" b="1" dirty="0" err="1" smtClean="0">
                <a:solidFill>
                  <a:srgbClr val="0000FF"/>
                </a:solidFill>
              </a:rPr>
              <a:t>Century</a:t>
            </a:r>
            <a:r>
              <a:rPr lang="es-ES" sz="2400" b="1" dirty="0" smtClean="0">
                <a:solidFill>
                  <a:srgbClr val="0000FF"/>
                </a:solidFill>
              </a:rPr>
              <a:t> Plaza, Los </a:t>
            </a:r>
            <a:r>
              <a:rPr lang="es-ES" sz="2400" b="1" dirty="0" err="1" smtClean="0">
                <a:solidFill>
                  <a:srgbClr val="0000FF"/>
                </a:solidFill>
              </a:rPr>
              <a:t>Angeles</a:t>
            </a:r>
            <a:r>
              <a:rPr lang="es-ES" sz="2400" b="1" dirty="0" smtClean="0">
                <a:solidFill>
                  <a:srgbClr val="0000FF"/>
                </a:solidFill>
              </a:rPr>
              <a:t>, CA,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16-21 March, 2014, </a:t>
            </a:r>
            <a:r>
              <a:rPr lang="sv-SE" sz="2400" b="1" dirty="0" smtClean="0">
                <a:solidFill>
                  <a:srgbClr val="FF0000"/>
                </a:solidFill>
              </a:rPr>
              <a:t>Hyatt Regency, Atlanta, GA, USA </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11-16 May 2014, Hilton Waikoloa Village,  HI</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13-18, July 2014, Manchester Grand Hyatt, San Diego, CA,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14-19, September 2014,  TBD</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July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867400"/>
            <a:ext cx="7315200" cy="307777"/>
          </a:xfrm>
          <a:prstGeom prst="rect">
            <a:avLst/>
          </a:prstGeom>
          <a:noFill/>
          <a:ln w="9525">
            <a:noFill/>
            <a:miter lim="800000"/>
            <a:headEnd/>
            <a:tailEnd/>
          </a:ln>
        </p:spPr>
        <p:txBody>
          <a:bodyPr wrap="square">
            <a:spAutoFit/>
          </a:bodyPr>
          <a:lstStyle/>
          <a:p>
            <a:pPr eaLnBrk="1" hangingPunct="1"/>
            <a:r>
              <a:rPr lang="en-US" sz="1400" b="1" dirty="0" smtClean="0"/>
              <a:t>Default Location</a:t>
            </a:r>
            <a:r>
              <a:rPr lang="en-US" sz="1400" dirty="0" smtClean="0"/>
              <a:t>:  Edward C;  ECSG: Elizabeth D; </a:t>
            </a:r>
            <a:r>
              <a:rPr lang="en-US" sz="1400" dirty="0" err="1" smtClean="0"/>
              <a:t>HetNet</a:t>
            </a:r>
            <a:r>
              <a:rPr lang="en-US" sz="1400" dirty="0" smtClean="0"/>
              <a:t>: ford C; Tutorial: Manchester G,H,I   </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5"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July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2012</a:t>
            </a:r>
          </a:p>
        </p:txBody>
      </p:sp>
      <p:sp>
        <p:nvSpPr>
          <p:cNvPr id="13" name="Slide Number Placeholder 12"/>
          <p:cNvSpPr>
            <a:spLocks noGrp="1"/>
          </p:cNvSpPr>
          <p:nvPr>
            <p:ph type="sldNum" sz="quarter" idx="10"/>
          </p:nvPr>
        </p:nvSpPr>
        <p:spPr/>
        <p:txBody>
          <a:bodyPr/>
          <a:lstStyle/>
          <a:p>
            <a:pPr>
              <a:defRPr/>
            </a:pPr>
            <a:r>
              <a:rPr lang="en-US" smtClean="0"/>
              <a:t>Slide </a:t>
            </a:r>
            <a:fld id="{F3D7A4F0-0FCF-4224-B81A-51E9E7009AFE}" type="slidenum">
              <a:rPr lang="en-US" smtClean="0"/>
              <a:pPr>
                <a:defRPr/>
              </a:pPr>
              <a:t>4</a:t>
            </a:fld>
            <a:endParaRPr lang="en-US"/>
          </a:p>
        </p:txBody>
      </p:sp>
      <p:sp>
        <p:nvSpPr>
          <p:cNvPr id="399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6" name="Table 15"/>
          <p:cNvGraphicFramePr>
            <a:graphicFrameLocks noGrp="1"/>
          </p:cNvGraphicFramePr>
          <p:nvPr/>
        </p:nvGraphicFramePr>
        <p:xfrm>
          <a:off x="685799" y="1600201"/>
          <a:ext cx="7543802" cy="4038598"/>
        </p:xfrm>
        <a:graphic>
          <a:graphicData uri="http://schemas.openxmlformats.org/drawingml/2006/table">
            <a:tbl>
              <a:tblPr/>
              <a:tblGrid>
                <a:gridCol w="1364364"/>
                <a:gridCol w="1656500"/>
                <a:gridCol w="1232226"/>
                <a:gridCol w="1685156"/>
                <a:gridCol w="1605556"/>
              </a:tblGrid>
              <a:tr h="666059">
                <a:tc>
                  <a:txBody>
                    <a:bodyPr/>
                    <a:lstStyle/>
                    <a:p>
                      <a:pPr marL="0" marR="0">
                        <a:spcBef>
                          <a:spcPts val="0"/>
                        </a:spcBef>
                        <a:spcAft>
                          <a:spcPts val="0"/>
                        </a:spcAft>
                      </a:pP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Monday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16,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Tuesday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17,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Wednesday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18,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Thursday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19,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3042">
                <a:tc>
                  <a:txBody>
                    <a:bodyPr/>
                    <a:lstStyle/>
                    <a:p>
                      <a:pPr marL="0" marR="0">
                        <a:spcBef>
                          <a:spcPts val="0"/>
                        </a:spcBef>
                        <a:spcAft>
                          <a:spcPts val="0"/>
                        </a:spcAft>
                      </a:pPr>
                      <a:r>
                        <a:rPr lang="en-US" sz="1200" b="1">
                          <a:latin typeface="Times New Roman"/>
                          <a:ea typeface="Times New Roman"/>
                          <a:cs typeface="Times New Roman"/>
                        </a:rPr>
                        <a:t>AM-1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8:00-10:00a</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EC Opening plenary (</a:t>
                      </a:r>
                      <a:r>
                        <a:rPr lang="en-US" sz="1200" b="1">
                          <a:latin typeface="Times New Roman"/>
                          <a:ea typeface="Times New Roman"/>
                          <a:cs typeface="Times New Roman"/>
                        </a:rPr>
                        <a:t>8-10:30 am)/</a:t>
                      </a:r>
                      <a:r>
                        <a:rPr lang="en-US" sz="1200">
                          <a:latin typeface="Times New Roman"/>
                          <a:ea typeface="Times New Roman"/>
                          <a:cs typeface="Times New Roman"/>
                        </a:rPr>
                        <a:t>802.11 ISD ad hoc</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3042">
                <a:tc>
                  <a:txBody>
                    <a:bodyPr/>
                    <a:lstStyle/>
                    <a:p>
                      <a:pPr marL="0" marR="0">
                        <a:spcBef>
                          <a:spcPts val="0"/>
                        </a:spcBef>
                        <a:spcAft>
                          <a:spcPts val="0"/>
                        </a:spcAft>
                      </a:pPr>
                      <a:r>
                        <a:rPr lang="en-US" sz="1200" b="1">
                          <a:latin typeface="Times New Roman"/>
                          <a:ea typeface="Times New Roman"/>
                          <a:cs typeface="Times New Roman"/>
                        </a:rPr>
                        <a:t>AM-2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10:30-12:30</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Opening Plenary (</a:t>
                      </a:r>
                      <a:r>
                        <a:rPr lang="en-US" sz="1200" b="1">
                          <a:latin typeface="Times New Roman"/>
                          <a:ea typeface="Times New Roman"/>
                          <a:cs typeface="Times New Roman"/>
                        </a:rPr>
                        <a:t>will start at 10:45am)</a:t>
                      </a:r>
                      <a:endParaRPr lang="en-US" sz="1200">
                        <a:latin typeface="Times New Roman"/>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802.11 ISD 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802.11 ISD SG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3042">
                <a:tc>
                  <a:txBody>
                    <a:bodyPr/>
                    <a:lstStyle/>
                    <a:p>
                      <a:pPr marL="0" marR="0">
                        <a:spcBef>
                          <a:spcPts val="0"/>
                        </a:spcBef>
                        <a:spcAft>
                          <a:spcPts val="0"/>
                        </a:spcAft>
                      </a:pPr>
                      <a:r>
                        <a:rPr lang="en-US" sz="1200" b="1">
                          <a:latin typeface="Times New Roman"/>
                          <a:ea typeface="Times New Roman"/>
                          <a:cs typeface="Times New Roman"/>
                        </a:rPr>
                        <a:t>PM-1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1:30 – 3:30p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(30 mins)</a:t>
                      </a:r>
                    </a:p>
                    <a:p>
                      <a:pPr marL="0" marR="0">
                        <a:spcBef>
                          <a:spcPts val="0"/>
                        </a:spcBef>
                        <a:spcAft>
                          <a:spcPts val="0"/>
                        </a:spcAft>
                      </a:pPr>
                      <a:r>
                        <a:rPr lang="en-US" sz="1200">
                          <a:latin typeface="Times New Roman"/>
                          <a:ea typeface="Times New Roman"/>
                          <a:cs typeface="Times New Roman"/>
                        </a:rPr>
                        <a:t>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0285">
                <a:tc>
                  <a:txBody>
                    <a:bodyPr/>
                    <a:lstStyle/>
                    <a:p>
                      <a:pPr marL="0" marR="0">
                        <a:spcBef>
                          <a:spcPts val="0"/>
                        </a:spcBef>
                        <a:spcAft>
                          <a:spcPts val="0"/>
                        </a:spcAft>
                      </a:pPr>
                      <a:r>
                        <a:rPr lang="en-US" sz="1200" b="1">
                          <a:latin typeface="Times New Roman"/>
                          <a:ea typeface="Times New Roman"/>
                          <a:cs typeface="Times New Roman"/>
                        </a:rPr>
                        <a:t>PM-2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4:00 – 6:00p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ECSG – Smart Grid/ 802.16 HetNet 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ECSG – Smart Grid/ 802.16 HetNet 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ECSG – Smart Grid/ 802.16 HetNet 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128">
                <a:tc>
                  <a:txBody>
                    <a:bodyPr/>
                    <a:lstStyle/>
                    <a:p>
                      <a:pPr marL="0" marR="0">
                        <a:spcBef>
                          <a:spcPts val="0"/>
                        </a:spcBef>
                        <a:spcAft>
                          <a:spcPts val="0"/>
                        </a:spcAft>
                      </a:pPr>
                      <a:r>
                        <a:rPr lang="en-US" sz="1200" b="1">
                          <a:latin typeface="Times New Roman"/>
                          <a:ea typeface="Times New Roman"/>
                          <a:cs typeface="Times New Roman"/>
                        </a:rPr>
                        <a:t>Eve </a:t>
                      </a:r>
                      <a:endParaRPr lang="en-US" sz="1200">
                        <a:latin typeface="Times New Roman"/>
                        <a:ea typeface="Times New Roman"/>
                        <a:cs typeface="Times New Roman"/>
                      </a:endParaRPr>
                    </a:p>
                    <a:p>
                      <a:pPr marL="0" marR="0">
                        <a:spcBef>
                          <a:spcPts val="0"/>
                        </a:spcBef>
                        <a:spcAft>
                          <a:spcPts val="0"/>
                        </a:spcAft>
                      </a:pPr>
                      <a:r>
                        <a:rPr lang="en-US" sz="1200" b="1">
                          <a:latin typeface="Times New Roman"/>
                          <a:ea typeface="Times New Roman"/>
                          <a:cs typeface="Times New Roman"/>
                        </a:rPr>
                        <a:t>6:30 – 10:30p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Tutorial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Social Event (6:30- 9:00 pm)</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100" dirty="0">
                        <a:latin typeface="Calibri"/>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40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rPr>
              <a:t>https://imat.ieee.org/attendance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16</a:t>
            </a:r>
          </a:p>
          <a:p>
            <a:pPr>
              <a:lnSpc>
                <a:spcPct val="80000"/>
              </a:lnSpc>
              <a:defRPr/>
            </a:pPr>
            <a:r>
              <a:rPr lang="en-US" sz="2000" dirty="0" smtClean="0">
                <a:latin typeface="Arial" charset="0"/>
              </a:rPr>
              <a:t>12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10"/>
          </p:nvPr>
        </p:nvSpPr>
        <p:spPr>
          <a:xfrm>
            <a:off x="381000" y="6477000"/>
            <a:ext cx="1219200" cy="215900"/>
          </a:xfrm>
        </p:spPr>
        <p:txBody>
          <a:bodyPr/>
          <a:lstStyle/>
          <a:p>
            <a:pPr>
              <a:defRPr/>
            </a:pPr>
            <a:r>
              <a:rPr lang="en-US" dirty="0"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456"/>
            <a:ext cx="1524000" cy="215444"/>
          </a:xfrm>
          <a:noFill/>
        </p:spPr>
        <p:txBody>
          <a:bodyPr/>
          <a:lstStyle/>
          <a:p>
            <a:r>
              <a:rPr lang="en-US" smtClean="0"/>
              <a:t>July 2012</a:t>
            </a:r>
            <a:endParaRPr lang="en-US" dirty="0" smtClean="0"/>
          </a:p>
        </p:txBody>
      </p:sp>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456"/>
            <a:ext cx="1295400" cy="215444"/>
          </a:xfrm>
          <a:noFill/>
        </p:spPr>
        <p:txBody>
          <a:bodyPr/>
          <a:lstStyle/>
          <a:p>
            <a:r>
              <a:rPr lang="en-US" smtClean="0"/>
              <a:t>July 2012</a:t>
            </a:r>
            <a:endParaRPr lang="en-US" dirty="0" smtClean="0"/>
          </a:p>
        </p:txBody>
      </p:sp>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09600" y="1219200"/>
            <a:ext cx="7924800" cy="5181600"/>
          </a:xfrm>
        </p:spPr>
        <p:txBody>
          <a:bodyPr/>
          <a:lstStyle/>
          <a:p>
            <a:pPr>
              <a:lnSpc>
                <a:spcPct val="90000"/>
              </a:lnSpc>
            </a:pPr>
            <a:r>
              <a:rPr lang="en-US" sz="2400" dirty="0" smtClean="0">
                <a:latin typeface="Arial" charset="0"/>
              </a:rPr>
              <a:t>Network Information: </a:t>
            </a:r>
            <a:r>
              <a:rPr lang="en-US" sz="2400" dirty="0" smtClean="0">
                <a:latin typeface="Arial" charset="0"/>
                <a:hlinkClick r:id="rId3"/>
              </a:rPr>
              <a:t>http://802world.org/wireless</a:t>
            </a:r>
            <a:endParaRPr lang="en-US" sz="2400" dirty="0" smtClean="0">
              <a:latin typeface="Arial" charset="0"/>
            </a:endParaRPr>
          </a:p>
          <a:p>
            <a:pPr>
              <a:lnSpc>
                <a:spcPct val="90000"/>
              </a:lnSpc>
            </a:pPr>
            <a:r>
              <a:rPr lang="en-US" sz="2400" dirty="0" smtClean="0">
                <a:latin typeface="Arial" charset="0"/>
              </a:rPr>
              <a:t>Mobile Device website: </a:t>
            </a:r>
            <a:r>
              <a:rPr lang="en-US" sz="2400" dirty="0" smtClean="0">
                <a:hlinkClick r:id="rId4"/>
              </a:rPr>
              <a:t>http://802world.org/attendee</a:t>
            </a:r>
            <a:endParaRPr lang="en-US" sz="2400" dirty="0" smtClean="0"/>
          </a:p>
          <a:p>
            <a:pPr>
              <a:lnSpc>
                <a:spcPct val="90000"/>
              </a:lnSpc>
            </a:pPr>
            <a:r>
              <a:rPr lang="en-US" sz="2400" dirty="0" smtClean="0">
                <a:latin typeface="Arial" pitchFamily="34" charset="0"/>
                <a:cs typeface="Arial" pitchFamily="34" charset="0"/>
              </a:rPr>
              <a:t>Room Internet: </a:t>
            </a:r>
            <a:r>
              <a:rPr lang="en-US" sz="2400" dirty="0" smtClean="0"/>
              <a:t>IEEE802; </a:t>
            </a:r>
            <a:r>
              <a:rPr lang="en-US" sz="2400" dirty="0" err="1" smtClean="0"/>
              <a:t>passwd</a:t>
            </a:r>
            <a:r>
              <a:rPr lang="en-US" sz="2400" dirty="0" smtClean="0"/>
              <a:t>: San Diego</a:t>
            </a:r>
            <a:endParaRPr lang="en-US" sz="2400" dirty="0" smtClean="0"/>
          </a:p>
          <a:p>
            <a:r>
              <a:rPr lang="en-US" sz="2400" dirty="0" smtClean="0">
                <a:latin typeface="Arial" pitchFamily="34" charset="0"/>
                <a:cs typeface="Arial" pitchFamily="34" charset="0"/>
              </a:rPr>
              <a:t>Network Help Desk: </a:t>
            </a:r>
            <a:r>
              <a:rPr lang="en-US" sz="2400" dirty="0" err="1" smtClean="0">
                <a:latin typeface="Arial" pitchFamily="34" charset="0"/>
                <a:cs typeface="Arial" pitchFamily="34" charset="0"/>
              </a:rPr>
              <a:t>Litrenta</a:t>
            </a:r>
            <a:r>
              <a:rPr lang="en-US" sz="2400" dirty="0" smtClean="0">
                <a:latin typeface="Arial" pitchFamily="34" charset="0"/>
                <a:cs typeface="Arial" pitchFamily="34" charset="0"/>
              </a:rPr>
              <a:t> </a:t>
            </a:r>
            <a:r>
              <a:rPr lang="en-US" sz="2400" dirty="0" smtClean="0">
                <a:latin typeface="Arial" pitchFamily="34" charset="0"/>
                <a:cs typeface="Arial" pitchFamily="34" charset="0"/>
              </a:rPr>
              <a:t>Foyer</a:t>
            </a:r>
            <a:endParaRPr lang="en-US" sz="6600" dirty="0" smtClean="0"/>
          </a:p>
          <a:p>
            <a:r>
              <a:rPr lang="en-US" sz="2400" dirty="0" smtClean="0">
                <a:latin typeface="Arial" charset="0"/>
              </a:rPr>
              <a:t>Breakfast/Coffee/Snacks</a:t>
            </a:r>
            <a:r>
              <a:rPr lang="en-US" sz="2400" dirty="0" smtClean="0">
                <a:latin typeface="Arial" charset="0"/>
              </a:rPr>
              <a:t>: </a:t>
            </a:r>
            <a:r>
              <a:rPr lang="en-US" sz="2400" b="1" dirty="0" smtClean="0"/>
              <a:t>Elizabeth Foyer                                     2</a:t>
            </a:r>
            <a:r>
              <a:rPr lang="en-US" sz="2400" b="1" baseline="30000" dirty="0" smtClean="0"/>
              <a:t>nd</a:t>
            </a:r>
            <a:r>
              <a:rPr lang="en-US" sz="2400" b="1" dirty="0" smtClean="0"/>
              <a:t> Level Seaport </a:t>
            </a:r>
            <a:r>
              <a:rPr lang="en-US" sz="2400" b="1" dirty="0" smtClean="0"/>
              <a:t>Tower</a:t>
            </a:r>
            <a:endParaRPr lang="en-US" sz="2400" dirty="0" smtClean="0">
              <a:latin typeface="Arial" charset="0"/>
            </a:endParaRPr>
          </a:p>
          <a:p>
            <a:pPr>
              <a:lnSpc>
                <a:spcPct val="90000"/>
              </a:lnSpc>
            </a:pPr>
            <a:r>
              <a:rPr lang="en-US" sz="2400" dirty="0" smtClean="0">
                <a:latin typeface="Arial" charset="0"/>
              </a:rPr>
              <a:t>802.21 </a:t>
            </a:r>
            <a:r>
              <a:rPr lang="en-US" sz="2400" dirty="0" smtClean="0">
                <a:latin typeface="Arial" charset="0"/>
              </a:rPr>
              <a:t>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PM Coffee break: 3:30 - 4:00 pm</a:t>
            </a:r>
          </a:p>
          <a:p>
            <a:pPr>
              <a:lnSpc>
                <a:spcPct val="90000"/>
              </a:lnSpc>
            </a:pPr>
            <a:r>
              <a:rPr lang="en-US" sz="2400" dirty="0" smtClean="0">
                <a:latin typeface="Arial" charset="0"/>
              </a:rPr>
              <a:t>Wednesday Night Social </a:t>
            </a:r>
          </a:p>
          <a:p>
            <a:pPr lvl="1">
              <a:lnSpc>
                <a:spcPct val="90000"/>
              </a:lnSpc>
            </a:pPr>
            <a:r>
              <a:rPr lang="en-US" sz="2400" dirty="0" smtClean="0">
                <a:latin typeface="Arial" charset="0"/>
              </a:rPr>
              <a:t>6:30 onwards; </a:t>
            </a:r>
            <a:r>
              <a:rPr lang="en-US" sz="2400" dirty="0" smtClean="0"/>
              <a:t>Hyatt: </a:t>
            </a:r>
            <a:r>
              <a:rPr lang="en-US" sz="2400" dirty="0" smtClean="0"/>
              <a:t>4</a:t>
            </a:r>
            <a:r>
              <a:rPr lang="en-US" sz="2400" baseline="30000" dirty="0" smtClean="0"/>
              <a:t>th</a:t>
            </a:r>
            <a:r>
              <a:rPr lang="en-US" sz="2400" dirty="0" smtClean="0"/>
              <a:t> </a:t>
            </a:r>
            <a:r>
              <a:rPr lang="en-US" sz="2400" dirty="0" smtClean="0"/>
              <a:t>Level Pool Deck</a:t>
            </a:r>
            <a:endParaRPr lang="en-US" sz="2400" dirty="0" smtClean="0">
              <a:latin typeface="Arial" charset="0"/>
            </a:endParaRPr>
          </a:p>
          <a:p>
            <a:pPr lvl="1">
              <a:lnSpc>
                <a:spcPct val="90000"/>
              </a:lnSpc>
            </a:pPr>
            <a:endParaRPr lang="en-US" sz="2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456"/>
            <a:ext cx="1524000" cy="215444"/>
          </a:xfrm>
          <a:noFill/>
        </p:spPr>
        <p:txBody>
          <a:bodyPr/>
          <a:lstStyle/>
          <a:p>
            <a:r>
              <a:rPr lang="en-US" smtClean="0"/>
              <a:t>July 2012</a:t>
            </a:r>
            <a:endParaRPr lang="en-US" dirty="0"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456"/>
            <a:ext cx="1219200" cy="215444"/>
          </a:xfrm>
          <a:noFill/>
        </p:spPr>
        <p:txBody>
          <a:bodyPr/>
          <a:lstStyle/>
          <a:p>
            <a:r>
              <a:rPr lang="en-US" smtClean="0"/>
              <a:t>July 2012</a:t>
            </a:r>
            <a:endParaRPr lang="en-US" dirty="0"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41087</TotalTime>
  <Words>2253</Words>
  <Application>Microsoft Office PowerPoint</Application>
  <PresentationFormat>On-screen Show (4:3)</PresentationFormat>
  <Paragraphs>419</Paragraphs>
  <Slides>24</Slides>
  <Notes>24</Notes>
  <HiddenSlides>0</HiddenSlides>
  <MMClips>0</MMClips>
  <ScaleCrop>false</ScaleCrop>
  <HeadingPairs>
    <vt:vector size="4" baseType="variant">
      <vt:variant>
        <vt:lpstr>Theme</vt:lpstr>
      </vt:variant>
      <vt:variant>
        <vt:i4>5</vt:i4>
      </vt:variant>
      <vt:variant>
        <vt:lpstr>Slide Titles</vt:lpstr>
      </vt:variant>
      <vt:variant>
        <vt:i4>24</vt:i4>
      </vt:variant>
    </vt:vector>
  </HeadingPairs>
  <TitlesOfParts>
    <vt:vector size="29" baseType="lpstr">
      <vt:lpstr>802.11PowerPointTemplate-Landscape</vt:lpstr>
      <vt:lpstr>1_Custom Design</vt:lpstr>
      <vt:lpstr>2_Custom Design</vt:lpstr>
      <vt:lpstr>3_Custom Design</vt:lpstr>
      <vt:lpstr>Custom Design</vt:lpstr>
      <vt:lpstr>IEEE 802.21 Session #51 San Diego, USA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802.21 WG Objective </vt:lpstr>
      <vt:lpstr>Work Status </vt:lpstr>
      <vt:lpstr>Objectives for the July  Meeting</vt:lpstr>
      <vt:lpstr>Future Sessions – 2012 </vt:lpstr>
      <vt:lpstr>September, 2012 Sessions Details  </vt:lpstr>
      <vt:lpstr>Future Sessions – 2013 </vt:lpstr>
      <vt:lpstr>Future Sessions – 2014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516</cp:revision>
  <cp:lastPrinted>1998-02-10T13:28:06Z</cp:lastPrinted>
  <dcterms:created xsi:type="dcterms:W3CDTF">2002-07-08T22:03:28Z</dcterms:created>
  <dcterms:modified xsi:type="dcterms:W3CDTF">2012-07-17T17:23:47Z</dcterms:modified>
</cp:coreProperties>
</file>