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333" r:id="rId2"/>
    <p:sldId id="341" r:id="rId3"/>
    <p:sldId id="342" r:id="rId4"/>
    <p:sldId id="344" r:id="rId5"/>
    <p:sldId id="345" r:id="rId6"/>
    <p:sldId id="346" r:id="rId7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99CCFF"/>
    <a:srgbClr val="CC0000"/>
    <a:srgbClr val="0000FF"/>
    <a:srgbClr val="CCECFF"/>
    <a:srgbClr val="66FF99"/>
    <a:srgbClr val="FF9933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08" autoAdjust="0"/>
    <p:restoredTop sz="94660"/>
  </p:normalViewPr>
  <p:slideViewPr>
    <p:cSldViewPr>
      <p:cViewPr>
        <p:scale>
          <a:sx n="84" d="100"/>
          <a:sy n="84" d="100"/>
        </p:scale>
        <p:origin x="-77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966" y="-108"/>
      </p:cViewPr>
      <p:guideLst>
        <p:guide orient="horz" pos="2928"/>
        <p:guide pos="216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ko-KR" altLang="ko-KR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ko-KR" altLang="ko-KR"/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ko-KR" altLang="ko-KR"/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굴림" pitchFamily="34" charset="-127"/>
              </a:defRPr>
            </a:lvl1pPr>
          </a:lstStyle>
          <a:p>
            <a:fld id="{729C8B04-8500-4774-B9FC-BE227301FA7C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416425"/>
            <a:ext cx="55054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E6C7288-8B18-43A9-A178-196A4C6B650E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>
              <a:ea typeface="굴림" pitchFamily="34" charset="-127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57A2F6-EB66-4CFB-B47A-596E50EE955A}" type="slidenum">
              <a:rPr lang="ja-JP" altLang="en-US"/>
              <a:pPr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21-12-0109-00-0000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6BBB90-2104-43AE-AC76-EE3BDFE3B5FC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21-09-0XXX-00-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71F20-906F-42E4-8565-D7067B1809F0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21-09-0XXX-00-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95FF79-3AF1-44E0-87BE-EEDB620D4410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21-09-0XXX-00-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114AA-8FAC-4518-A912-114B043F8845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5" y="1000125"/>
            <a:ext cx="8072467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21-12-0109-00-0000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B66F27-9890-45B7-8249-41573B2911B0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21-12-0109-00-0000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77DFED-9AFC-4431-95D4-EF1ADF62C2A8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21-12-0109-00-0000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0F2DB-0663-4736-93BE-9E84CDDABFD5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21-09-0XXX-00-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032F14-00B4-4FA3-8AB4-AC7CF0F6D406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21-09-0XXX-00-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0D6BD-9323-4447-8E79-A421BA59222F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21-09-0XXX-00-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426FEE-2CD7-400B-838F-E25528ED5E43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21-09-0XXX-00-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0EC29F-A489-429B-B6C1-FEE2FBD6D8CB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21-09-0XXX-00-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25C3E1-5C5E-4306-ABAF-9ECC8CF9637E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IEEE 802.21 Powerpoint Template</a:t>
            </a:r>
            <a:br>
              <a:rPr lang="en-US" altLang="ko-KR" smtClean="0"/>
            </a:br>
            <a:r>
              <a:rPr lang="en-US" altLang="ko-KR" smtClean="0"/>
              <a:t>(Rotis Sans Serif 24 pt)</a:t>
            </a:r>
          </a:p>
          <a:p>
            <a:pPr lvl="0"/>
            <a:r>
              <a:rPr lang="en-US" altLang="ko-KR" smtClean="0"/>
              <a:t>1st Level Bullet</a:t>
            </a:r>
          </a:p>
          <a:p>
            <a:pPr lvl="1"/>
            <a:r>
              <a:rPr lang="en-US" altLang="ko-KR" smtClean="0"/>
              <a:t>2nd Level Bullet</a:t>
            </a:r>
          </a:p>
          <a:p>
            <a:pPr lvl="2"/>
            <a:r>
              <a:rPr lang="en-US" altLang="ko-KR" smtClean="0"/>
              <a:t>3rd Level Bullet</a:t>
            </a:r>
          </a:p>
          <a:p>
            <a:pPr lvl="2"/>
            <a:endParaRPr lang="en-US" altLang="ko-KR" smtClean="0"/>
          </a:p>
          <a:p>
            <a:pPr lvl="1"/>
            <a:endParaRPr lang="en-US" altLang="ko-KR" smtClean="0"/>
          </a:p>
          <a:p>
            <a:pPr lvl="0"/>
            <a:endParaRPr lang="en-US" altLang="ko-KR" smtClean="0"/>
          </a:p>
          <a:p>
            <a:pPr lvl="0"/>
            <a:endParaRPr lang="en-US" altLang="ko-KR" smtClean="0"/>
          </a:p>
          <a:p>
            <a:pPr lvl="0"/>
            <a:r>
              <a:rPr lang="en-US" altLang="ko-KR" smtClean="0"/>
              <a:t/>
            </a:r>
            <a:br>
              <a:rPr lang="en-US" altLang="ko-KR" smtClean="0"/>
            </a:br>
            <a:endParaRPr lang="en-US" altLang="ko-KR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19872" y="6381328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Times" charset="0"/>
                <a:ea typeface="굴림" charset="-127"/>
                <a:cs typeface="굴림" charset="-127"/>
              </a:defRPr>
            </a:lvl1pPr>
          </a:lstStyle>
          <a:p>
            <a:pPr>
              <a:defRPr/>
            </a:pPr>
            <a:r>
              <a:rPr lang="en-US" b="1" dirty="0" smtClean="0"/>
              <a:t>21-12-0109-00-0000</a:t>
            </a:r>
            <a:endParaRPr lang="en-US" altLang="ko-KR" dirty="0"/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굴림" pitchFamily="34" charset="-127"/>
              </a:defRPr>
            </a:lvl1pPr>
          </a:lstStyle>
          <a:p>
            <a:fld id="{FD64433B-F2E7-4C07-8FA0-CB35C7D166B2}" type="slidenum">
              <a:rPr lang="ko-KR" altLang="en-US"/>
              <a:pPr/>
              <a:t>‹#›</a:t>
            </a:fld>
            <a:endParaRPr lang="en-US" altLang="ko-KR"/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18AF1-78BE-4839-A73B-C5407562B046}" type="datetimeFigureOut">
              <a:rPr lang="en-US" smtClean="0"/>
              <a:t>8/29/2012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66" r:id="rId1"/>
    <p:sldLayoutId id="2147484677" r:id="rId2"/>
    <p:sldLayoutId id="2147484667" r:id="rId3"/>
    <p:sldLayoutId id="2147484668" r:id="rId4"/>
    <p:sldLayoutId id="2147484669" r:id="rId5"/>
    <p:sldLayoutId id="2147484670" r:id="rId6"/>
    <p:sldLayoutId id="2147484671" r:id="rId7"/>
    <p:sldLayoutId id="2147484672" r:id="rId8"/>
    <p:sldLayoutId id="2147484673" r:id="rId9"/>
    <p:sldLayoutId id="2147484674" r:id="rId10"/>
    <p:sldLayoutId id="2147484675" r:id="rId11"/>
    <p:sldLayoutId id="2147484676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  <a:ea typeface="ＭＳ Ｐゴシック" charset="-128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  <a:ea typeface="ＭＳ Ｐゴシック" charset="-128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439738" y="908050"/>
            <a:ext cx="8399462" cy="5334000"/>
          </a:xfrm>
          <a:prstGeom prst="rect">
            <a:avLst/>
          </a:prstGeom>
          <a:solidFill>
            <a:srgbClr val="66CCFF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280988" indent="-280988" defTabSz="762000">
              <a:lnSpc>
                <a:spcPct val="90000"/>
              </a:lnSpc>
              <a:spcBef>
                <a:spcPct val="40000"/>
              </a:spcBef>
              <a:buClr>
                <a:srgbClr val="FAFD00"/>
              </a:buClr>
            </a:pPr>
            <a:r>
              <a:rPr lang="en-US" altLang="ko-KR" b="1" dirty="0">
                <a:latin typeface="Times" charset="0"/>
                <a:cs typeface="Times New Roman" pitchFamily="18" charset="0"/>
              </a:rPr>
              <a:t>IEEE 802.21 MEDIA INDEPENDENT HANDOVER </a:t>
            </a:r>
          </a:p>
          <a:p>
            <a:pPr marL="280988" indent="-280988" defTabSz="762000">
              <a:lnSpc>
                <a:spcPct val="90000"/>
              </a:lnSpc>
              <a:spcBef>
                <a:spcPct val="40000"/>
              </a:spcBef>
              <a:buClr>
                <a:srgbClr val="FAFD00"/>
              </a:buClr>
            </a:pPr>
            <a:r>
              <a:rPr lang="en-US" altLang="ko-KR">
                <a:latin typeface="Times" charset="0"/>
                <a:cs typeface="Times New Roman" pitchFamily="18" charset="0"/>
              </a:rPr>
              <a:t>DCN</a:t>
            </a:r>
            <a:r>
              <a:rPr lang="en-US" altLang="ko-KR" smtClean="0">
                <a:latin typeface="Times" charset="0"/>
                <a:cs typeface="Times New Roman" pitchFamily="18" charset="0"/>
              </a:rPr>
              <a:t>: </a:t>
            </a:r>
            <a:r>
              <a:rPr lang="en-US" b="1" smtClean="0"/>
              <a:t>21-12-0109-00-0000</a:t>
            </a:r>
            <a:endParaRPr lang="en-US" altLang="ko-KR" dirty="0">
              <a:latin typeface="Times" charset="0"/>
              <a:ea typeface="굴림" pitchFamily="34" charset="-127"/>
            </a:endParaRPr>
          </a:p>
          <a:p>
            <a:pPr marL="280988" indent="-280988" defTabSz="762000">
              <a:lnSpc>
                <a:spcPct val="90000"/>
              </a:lnSpc>
              <a:spcBef>
                <a:spcPct val="40000"/>
              </a:spcBef>
              <a:buClr>
                <a:srgbClr val="FAFD00"/>
              </a:buClr>
            </a:pPr>
            <a:r>
              <a:rPr lang="en-US" altLang="ko-KR" dirty="0">
                <a:latin typeface="Times" charset="0"/>
                <a:ea typeface="굴림" pitchFamily="34" charset="-127"/>
              </a:rPr>
              <a:t>Title: </a:t>
            </a:r>
            <a:r>
              <a:rPr lang="en-US" altLang="ko-KR" dirty="0" smtClean="0">
                <a:latin typeface="Times" charset="0"/>
                <a:ea typeface="굴림" pitchFamily="34" charset="-127"/>
              </a:rPr>
              <a:t>8/29/2012 802.21c  interim  document discussion,  IE requirements</a:t>
            </a:r>
            <a:endParaRPr lang="en-US" altLang="ja-JP" b="1" dirty="0">
              <a:latin typeface="Times" charset="0"/>
            </a:endParaRPr>
          </a:p>
          <a:p>
            <a:pPr marL="280988" indent="-280988" defTabSz="762000">
              <a:lnSpc>
                <a:spcPct val="90000"/>
              </a:lnSpc>
              <a:spcBef>
                <a:spcPct val="40000"/>
              </a:spcBef>
              <a:buClr>
                <a:srgbClr val="FAFD00"/>
              </a:buClr>
            </a:pPr>
            <a:r>
              <a:rPr lang="en-US" altLang="ko-KR" dirty="0">
                <a:latin typeface="Times" charset="0"/>
                <a:ea typeface="굴림" pitchFamily="34" charset="-127"/>
              </a:rPr>
              <a:t>Date Submitted: </a:t>
            </a:r>
            <a:r>
              <a:rPr lang="en-US" altLang="ko-KR" dirty="0" smtClean="0">
                <a:latin typeface="Times" charset="0"/>
                <a:ea typeface="굴림" pitchFamily="34" charset="-127"/>
              </a:rPr>
              <a:t>Aug. 29, 2012</a:t>
            </a:r>
            <a:endParaRPr lang="en-US" altLang="ko-KR" dirty="0">
              <a:latin typeface="Times" charset="0"/>
              <a:ea typeface="굴림" pitchFamily="34" charset="-127"/>
            </a:endParaRPr>
          </a:p>
          <a:p>
            <a:pPr marL="280988" indent="-280988" defTabSz="762000">
              <a:lnSpc>
                <a:spcPct val="90000"/>
              </a:lnSpc>
              <a:spcBef>
                <a:spcPct val="40000"/>
              </a:spcBef>
              <a:buClr>
                <a:srgbClr val="FAFD00"/>
              </a:buClr>
            </a:pPr>
            <a:r>
              <a:rPr lang="en-US" altLang="ko-KR" dirty="0">
                <a:latin typeface="Times" charset="0"/>
                <a:ea typeface="굴림" pitchFamily="34" charset="-127"/>
              </a:rPr>
              <a:t>Authors or Source(s</a:t>
            </a:r>
            <a:r>
              <a:rPr lang="en-US" altLang="ko-KR" dirty="0" smtClean="0">
                <a:latin typeface="Times" charset="0"/>
                <a:ea typeface="굴림" pitchFamily="34" charset="-127"/>
              </a:rPr>
              <a:t>): </a:t>
            </a:r>
            <a:r>
              <a:rPr lang="en-US" altLang="ko-KR" b="1" dirty="0" smtClean="0">
                <a:latin typeface="Times" charset="0"/>
                <a:ea typeface="굴림" pitchFamily="34" charset="-127"/>
              </a:rPr>
              <a:t>Charlie Perkins</a:t>
            </a:r>
            <a:endParaRPr lang="en-US" altLang="ko-KR" b="1" dirty="0">
              <a:latin typeface="Times" charset="0"/>
              <a:ea typeface="굴림" pitchFamily="34" charset="-127"/>
            </a:endParaRPr>
          </a:p>
          <a:p>
            <a:pPr marL="280988" indent="-280988" algn="just" defTabSz="762000">
              <a:lnSpc>
                <a:spcPct val="90000"/>
              </a:lnSpc>
              <a:spcBef>
                <a:spcPct val="40000"/>
              </a:spcBef>
              <a:buClr>
                <a:srgbClr val="FAFD00"/>
              </a:buClr>
            </a:pPr>
            <a:r>
              <a:rPr lang="en-US" altLang="ko-KR" dirty="0">
                <a:latin typeface="Times" charset="0"/>
                <a:ea typeface="굴림" pitchFamily="34" charset="-127"/>
              </a:rPr>
              <a:t>Abstract:</a:t>
            </a:r>
          </a:p>
          <a:p>
            <a:pPr marL="280988" indent="-280988" algn="just" defTabSz="762000">
              <a:lnSpc>
                <a:spcPct val="90000"/>
              </a:lnSpc>
              <a:spcBef>
                <a:spcPct val="40000"/>
              </a:spcBef>
              <a:buClr>
                <a:srgbClr val="FAFD00"/>
              </a:buClr>
            </a:pPr>
            <a:r>
              <a:rPr lang="en-US" altLang="ja-JP" dirty="0">
                <a:latin typeface="Times" charset="0"/>
                <a:ea typeface="굴림" pitchFamily="34" charset="-127"/>
              </a:rPr>
              <a:t>This document </a:t>
            </a:r>
            <a:r>
              <a:rPr lang="en-US" altLang="ja-JP" dirty="0" smtClean="0">
                <a:latin typeface="Times" charset="0"/>
                <a:ea typeface="굴림" pitchFamily="34" charset="-127"/>
              </a:rPr>
              <a:t>proposes new IEs to support </a:t>
            </a:r>
            <a:r>
              <a:rPr lang="en-US" altLang="ja-JP" dirty="0" err="1" smtClean="0">
                <a:latin typeface="Times" charset="0"/>
                <a:ea typeface="굴림" pitchFamily="34" charset="-127"/>
              </a:rPr>
              <a:t>SPoS</a:t>
            </a:r>
            <a:r>
              <a:rPr lang="en-US" altLang="ja-JP" dirty="0" smtClean="0">
                <a:latin typeface="Times" charset="0"/>
                <a:ea typeface="굴림" pitchFamily="34" charset="-127"/>
              </a:rPr>
              <a:t> key distribution for optimized handovers, and raises some issues for discussion during the Aug. 29, 2012  802.21(c) teleconference.</a:t>
            </a:r>
            <a:endParaRPr lang="en-US" altLang="ja-JP" dirty="0">
              <a:latin typeface="Times" charset="0"/>
            </a:endParaRPr>
          </a:p>
        </p:txBody>
      </p:sp>
      <p:sp>
        <p:nvSpPr>
          <p:cNvPr id="3075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889AD62-2199-4DA6-9BDD-3E8AE68DC8D3}" type="slidenum">
              <a:rPr lang="ko-KR" altLang="en-US"/>
              <a:pPr/>
              <a:t>1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Naming: Should “PoS” replace “MGW”?</a:t>
            </a:r>
          </a:p>
          <a:p>
            <a:r>
              <a:rPr lang="en-US" dirty="0" smtClean="0"/>
              <a:t>Conformance to key hierarchy in 802.21a</a:t>
            </a:r>
          </a:p>
          <a:p>
            <a:r>
              <a:rPr lang="en-US" dirty="0" smtClean="0"/>
              <a:t>New IE needed for key distribution formula</a:t>
            </a:r>
          </a:p>
          <a:p>
            <a:r>
              <a:rPr lang="en-US" dirty="0" smtClean="0"/>
              <a:t>IE needed for MN to inform </a:t>
            </a:r>
            <a:r>
              <a:rPr lang="en-US" dirty="0" err="1" smtClean="0"/>
              <a:t>SPoS</a:t>
            </a:r>
            <a:r>
              <a:rPr lang="en-US" dirty="0" smtClean="0"/>
              <a:t> about desired RAT</a:t>
            </a:r>
          </a:p>
          <a:p>
            <a:r>
              <a:rPr lang="en-US" dirty="0" smtClean="0"/>
              <a:t>Discussion around Figure N.6.1 and descriptions of steps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21-12-0109-00-0000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B66F27-9890-45B7-8249-41573B2911B0}" type="slidenum">
              <a:rPr lang="ko-KR" altLang="en-US" smtClean="0"/>
              <a:pPr/>
              <a:t>2</a:t>
            </a:fld>
            <a:endParaRPr lang="en-US" altLang="ko-K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“PoS” replace “MGW”?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“MGW” was originally chosen to indicate that the SRHO document was relevant to a particular class of PoS</a:t>
            </a:r>
          </a:p>
          <a:p>
            <a:r>
              <a:rPr lang="en-US" dirty="0" smtClean="0"/>
              <a:t>But this is obvious and implicit within the 802.21c document, and would likely remain obvious even if 802.21c is folded into the main document</a:t>
            </a:r>
          </a:p>
          <a:p>
            <a:r>
              <a:rPr lang="en-US" dirty="0" smtClean="0"/>
              <a:t>The change would have to be propagated into the figures also, making for a bit more time-consuming editing.</a:t>
            </a:r>
          </a:p>
          <a:p>
            <a:r>
              <a:rPr lang="en-US" dirty="0" smtClean="0"/>
              <a:t>Even though a nontrivial change, I think it is worthwhile to avoid creating additional terminology.  Too much terminology is already an impediment to clarity of the documents, and leads to inconsistencies.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21-12-0109-00-0000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B66F27-9890-45B7-8249-41573B2911B0}" type="slidenum">
              <a:rPr lang="ko-KR" altLang="en-US" smtClean="0"/>
              <a:pPr/>
              <a:t>3</a:t>
            </a:fld>
            <a:endParaRPr lang="en-US" altLang="ko-K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 to key 802.21a hierarchy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21-12-0109-00-0000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70D6BD-9323-4447-8E79-A421BA59222F}" type="slidenum">
              <a:rPr lang="ko-KR" altLang="en-US" smtClean="0"/>
              <a:pPr/>
              <a:t>4</a:t>
            </a:fld>
            <a:endParaRPr lang="en-US" altLang="ko-K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196752"/>
            <a:ext cx="5000798" cy="37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39552" y="1484784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Need to make sure that key derivation in section 11.6.1 conforms to this key hierarchy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IE needed for MIRK, 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5" y="1000125"/>
            <a:ext cx="8319869" cy="5181600"/>
          </a:xfrm>
        </p:spPr>
        <p:txBody>
          <a:bodyPr/>
          <a:lstStyle/>
          <a:p>
            <a:r>
              <a:rPr lang="en-US" dirty="0" smtClean="0"/>
              <a:t>Here, define “MNID” to mean </a:t>
            </a:r>
            <a:r>
              <a:rPr lang="en-US" dirty="0" err="1" smtClean="0"/>
              <a:t>MNnetworkaccessid</a:t>
            </a:r>
            <a:r>
              <a:rPr lang="en-US" dirty="0" smtClean="0"/>
              <a:t>, and “</a:t>
            </a:r>
            <a:r>
              <a:rPr lang="en-US" dirty="0" err="1" smtClean="0"/>
              <a:t>TPoS_ID</a:t>
            </a:r>
            <a:r>
              <a:rPr lang="en-US" dirty="0" smtClean="0"/>
              <a:t>” to mean </a:t>
            </a:r>
            <a:r>
              <a:rPr lang="en-US" dirty="0" err="1" smtClean="0"/>
              <a:t>TPoS_Identifier</a:t>
            </a:r>
            <a:r>
              <a:rPr lang="en-US" dirty="0" smtClean="0"/>
              <a:t>.   MIRK is </a:t>
            </a:r>
            <a:r>
              <a:rPr lang="en-US" i="1" dirty="0" err="1" smtClean="0"/>
              <a:t>K</a:t>
            </a:r>
            <a:r>
              <a:rPr lang="en-US" baseline="-25000" dirty="0" err="1" smtClean="0"/>
              <a:t>tmgw</a:t>
            </a:r>
            <a:endParaRPr lang="en-US" dirty="0" smtClean="0"/>
          </a:p>
          <a:p>
            <a:r>
              <a:rPr lang="en-US" dirty="0" err="1" smtClean="0"/>
              <a:t>SPoS</a:t>
            </a:r>
            <a:r>
              <a:rPr lang="en-US" dirty="0" smtClean="0"/>
              <a:t> payload to </a:t>
            </a:r>
            <a:r>
              <a:rPr lang="en-US" dirty="0" err="1" smtClean="0"/>
              <a:t>TPoS</a:t>
            </a:r>
            <a:r>
              <a:rPr lang="en-US" dirty="0" smtClean="0"/>
              <a:t> must contain:</a:t>
            </a:r>
          </a:p>
          <a:p>
            <a:pPr lvl="1"/>
            <a:r>
              <a:rPr lang="en-US" dirty="0" smtClean="0"/>
              <a:t>MNID, Nonce, [</a:t>
            </a:r>
            <a:r>
              <a:rPr lang="en-US" i="1" dirty="0" err="1" smtClean="0"/>
              <a:t>K</a:t>
            </a:r>
            <a:r>
              <a:rPr lang="en-US" baseline="-25000" dirty="0" err="1" smtClean="0"/>
              <a:t>tmgw</a:t>
            </a:r>
            <a:r>
              <a:rPr lang="en-US" i="1" dirty="0" smtClean="0"/>
              <a:t> </a:t>
            </a:r>
            <a:r>
              <a:rPr lang="en-US" dirty="0" smtClean="0"/>
              <a:t>  ⊕  </a:t>
            </a:r>
            <a:r>
              <a:rPr lang="en-US" i="1" dirty="0" err="1" smtClean="0"/>
              <a:t>PNG</a:t>
            </a:r>
            <a:r>
              <a:rPr lang="en-US" baseline="-25000" dirty="0" err="1" smtClean="0"/>
              <a:t>stmgw</a:t>
            </a:r>
            <a:r>
              <a:rPr lang="en-US" dirty="0" smtClean="0"/>
              <a:t>  (MNID, Nonce)]</a:t>
            </a:r>
          </a:p>
          <a:p>
            <a:r>
              <a:rPr lang="en-US" dirty="0" err="1" smtClean="0"/>
              <a:t>SPoS</a:t>
            </a:r>
            <a:r>
              <a:rPr lang="en-US" dirty="0" smtClean="0"/>
              <a:t> payload to MN must contain:</a:t>
            </a:r>
          </a:p>
          <a:p>
            <a:pPr lvl="1"/>
            <a:r>
              <a:rPr lang="en-US" dirty="0" err="1" smtClean="0"/>
              <a:t>TPoS_ID</a:t>
            </a:r>
            <a:r>
              <a:rPr lang="en-US" dirty="0" smtClean="0"/>
              <a:t>, Nonce, [</a:t>
            </a:r>
            <a:r>
              <a:rPr lang="en-US" i="1" dirty="0" err="1" smtClean="0"/>
              <a:t>K</a:t>
            </a:r>
            <a:r>
              <a:rPr lang="en-US" baseline="-25000" dirty="0" err="1" smtClean="0"/>
              <a:t>tmgw</a:t>
            </a:r>
            <a:r>
              <a:rPr lang="en-US" i="1" dirty="0" smtClean="0"/>
              <a:t> </a:t>
            </a:r>
            <a:r>
              <a:rPr lang="en-US" dirty="0" smtClean="0"/>
              <a:t>  ⊕  </a:t>
            </a:r>
            <a:r>
              <a:rPr lang="en-US" i="1" dirty="0" err="1" smtClean="0"/>
              <a:t>PNG</a:t>
            </a:r>
            <a:r>
              <a:rPr lang="en-US" baseline="-25000" dirty="0" err="1" smtClean="0"/>
              <a:t>smgw</a:t>
            </a:r>
            <a:r>
              <a:rPr lang="en-US" i="1" dirty="0" smtClean="0"/>
              <a:t> </a:t>
            </a:r>
            <a:r>
              <a:rPr lang="en-US" dirty="0" smtClean="0"/>
              <a:t> (</a:t>
            </a:r>
            <a:r>
              <a:rPr lang="en-US" dirty="0" err="1" smtClean="0"/>
              <a:t>TPoS_ID</a:t>
            </a:r>
            <a:r>
              <a:rPr lang="en-US" dirty="0" smtClean="0"/>
              <a:t>, Nonce)]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New IE needed to provide  [</a:t>
            </a:r>
            <a:r>
              <a:rPr lang="en-US" i="1" dirty="0" err="1" smtClean="0"/>
              <a:t>K</a:t>
            </a:r>
            <a:r>
              <a:rPr lang="en-US" baseline="-25000" dirty="0" err="1" smtClean="0"/>
              <a:t>tmgw</a:t>
            </a:r>
            <a:r>
              <a:rPr lang="en-US" i="1" dirty="0" smtClean="0"/>
              <a:t> </a:t>
            </a:r>
            <a:r>
              <a:rPr lang="en-US" dirty="0" smtClean="0"/>
              <a:t>  ⊕  </a:t>
            </a:r>
            <a:r>
              <a:rPr lang="en-US" i="1" dirty="0" smtClean="0"/>
              <a:t>PNG </a:t>
            </a:r>
            <a:r>
              <a:rPr lang="en-US" dirty="0" smtClean="0"/>
              <a:t> (ID, Nonce)]</a:t>
            </a:r>
          </a:p>
          <a:p>
            <a:r>
              <a:rPr lang="en-US" dirty="0" smtClean="0"/>
              <a:t>Also, MN needs IE to enable </a:t>
            </a:r>
            <a:r>
              <a:rPr lang="en-US" dirty="0" err="1" smtClean="0"/>
              <a:t>SPoS</a:t>
            </a:r>
            <a:r>
              <a:rPr lang="en-US" dirty="0" smtClean="0"/>
              <a:t> to identify the proper </a:t>
            </a:r>
            <a:r>
              <a:rPr lang="en-US" dirty="0" err="1" smtClean="0"/>
              <a:t>TPoS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Preferred </a:t>
            </a:r>
            <a:r>
              <a:rPr lang="en-US" dirty="0" smtClean="0"/>
              <a:t>RAT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SSID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smtClean="0"/>
              <a:t> BSID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…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21-12-0109-00-0000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B66F27-9890-45B7-8249-41573B2911B0}" type="slidenum">
              <a:rPr lang="ko-KR" altLang="en-US" smtClean="0"/>
              <a:pPr/>
              <a:t>5</a:t>
            </a:fld>
            <a:endParaRPr lang="en-US" altLang="ko-K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N.6.1 discussion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21-12-0109-00-0000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70D6BD-9323-4447-8E79-A421BA59222F}" type="slidenum">
              <a:rPr lang="ko-KR" altLang="en-US" smtClean="0"/>
              <a:pPr/>
              <a:t>6</a:t>
            </a:fld>
            <a:endParaRPr lang="en-US" altLang="ko-K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052736"/>
            <a:ext cx="645105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31110</TotalTime>
  <Words>354</Words>
  <Application>Microsoft Office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Slide 1</vt:lpstr>
      <vt:lpstr>Issues</vt:lpstr>
      <vt:lpstr>Should “PoS” replace “MGW”?</vt:lpstr>
      <vt:lpstr>Conform to key 802.21a hierarchy</vt:lpstr>
      <vt:lpstr>New IE needed for MIRK, etc</vt:lpstr>
      <vt:lpstr>Figure N.6.1 discussion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junghoon.jee</dc:creator>
  <cp:lastModifiedBy>c00904532</cp:lastModifiedBy>
  <cp:revision>1550</cp:revision>
  <dcterms:created xsi:type="dcterms:W3CDTF">2010-07-14T18:00:57Z</dcterms:created>
  <dcterms:modified xsi:type="dcterms:W3CDTF">2012-08-29T23:20:22Z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1346282051</vt:lpwstr>
  </property>
</Properties>
</file>