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sldIdLst>
    <p:sldId id="331" r:id="rId2"/>
    <p:sldId id="332" r:id="rId3"/>
    <p:sldId id="408" r:id="rId4"/>
    <p:sldId id="405" r:id="rId5"/>
    <p:sldId id="409" r:id="rId6"/>
    <p:sldId id="419" r:id="rId7"/>
    <p:sldId id="420" r:id="rId8"/>
    <p:sldId id="412" r:id="rId9"/>
    <p:sldId id="422" r:id="rId10"/>
    <p:sldId id="423" r:id="rId11"/>
    <p:sldId id="404" r:id="rId12"/>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66"/>
    <a:srgbClr val="FF0000"/>
    <a:srgbClr val="CC0000"/>
    <a:srgbClr val="66FF99"/>
    <a:srgbClr val="FF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478" autoAdjust="0"/>
  </p:normalViewPr>
  <p:slideViewPr>
    <p:cSldViewPr>
      <p:cViewPr>
        <p:scale>
          <a:sx n="75" d="100"/>
          <a:sy n="75" d="100"/>
        </p:scale>
        <p:origin x="-1234" y="-62"/>
      </p:cViewPr>
      <p:guideLst>
        <p:guide orient="horz" pos="2160"/>
        <p:guide pos="2880"/>
      </p:guideLst>
    </p:cSldViewPr>
  </p:slideViewPr>
  <p:outlineViewPr>
    <p:cViewPr>
      <p:scale>
        <a:sx n="33" d="100"/>
        <a:sy n="33" d="100"/>
      </p:scale>
      <p:origin x="0" y="2318"/>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a:t>21-11-0198-00-srho</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altLang="ja-JP" dirty="0" smtClean="0">
                <a:latin typeface="Times New Roman" pitchFamily="18" charset="0"/>
                <a:cs typeface="Times New Roman" pitchFamily="18" charset="0"/>
              </a:rPr>
              <a:t>21-12-0119-01-srho</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Proposal of new SID in IEEE 802.21c</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 17</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2012</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802.21c TG</a:t>
            </a:r>
          </a:p>
          <a:p>
            <a:pPr eaLnBrk="1" hangingPunct="1">
              <a:buClr>
                <a:srgbClr val="FAFD00"/>
              </a:buClr>
              <a:buFontTx/>
              <a:buNone/>
            </a:pPr>
            <a:r>
              <a:rPr lang="en-US" altLang="ja-JP" dirty="0" smtClean="0">
                <a:latin typeface="Times New Roman" pitchFamily="18" charset="0"/>
                <a:cs typeface="Times New Roman" pitchFamily="18" charset="0"/>
              </a:rPr>
              <a:t>Authors or Source(s):</a:t>
            </a:r>
          </a:p>
          <a:p>
            <a:pPr eaLnBrk="1" hangingPunct="1">
              <a:buClr>
                <a:srgbClr val="FAFD00"/>
              </a:buClr>
              <a:buFontTx/>
              <a:buNone/>
            </a:pPr>
            <a:r>
              <a:rPr lang="en-US" altLang="ja-JP" dirty="0" err="1" smtClean="0">
                <a:latin typeface="Times New Roman" pitchFamily="18" charset="0"/>
                <a:cs typeface="Times New Roman" pitchFamily="18" charset="0"/>
              </a:rPr>
              <a:t>Hyunho</a:t>
            </a:r>
            <a:r>
              <a:rPr lang="en-US" altLang="ja-JP" dirty="0" smtClean="0">
                <a:latin typeface="Times New Roman" pitchFamily="18" charset="0"/>
                <a:cs typeface="Times New Roman" pitchFamily="18" charset="0"/>
              </a:rPr>
              <a:t> Park (ETRI), </a:t>
            </a:r>
            <a:r>
              <a:rPr lang="en-US" altLang="ja-JP" dirty="0" err="1" smtClean="0">
                <a:latin typeface="Times New Roman" pitchFamily="18" charset="0"/>
                <a:cs typeface="Times New Roman" pitchFamily="18" charset="0"/>
              </a:rPr>
              <a:t>Hyeong</a:t>
            </a:r>
            <a:r>
              <a:rPr lang="en-US" altLang="ja-JP" dirty="0" smtClean="0">
                <a:latin typeface="Times New Roman" pitchFamily="18" charset="0"/>
                <a:cs typeface="Times New Roman" pitchFamily="18" charset="0"/>
              </a:rPr>
              <a:t>-Ho Lee (ETRI), Anthony Chan (</a:t>
            </a:r>
            <a:r>
              <a:rPr lang="en-US" altLang="ja-JP" dirty="0" err="1" smtClean="0">
                <a:latin typeface="Times New Roman" pitchFamily="18" charset="0"/>
                <a:cs typeface="Times New Roman" pitchFamily="18" charset="0"/>
              </a:rPr>
              <a:t>Huawei</a:t>
            </a:r>
            <a:r>
              <a:rPr lang="en-US" altLang="ja-JP" dirty="0" smtClean="0">
                <a:latin typeface="Times New Roman" pitchFamily="18" charset="0"/>
                <a:cs typeface="Times New Roman" pitchFamily="18" charset="0"/>
              </a:rPr>
              <a:t>)</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new SID (Mobility Gateway Service) for IEEE 802.21c.</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z="2800" smtClean="0"/>
              <a:t>Case Study: </a:t>
            </a:r>
            <a:br>
              <a:rPr lang="en-US" altLang="ko-KR" sz="2800" smtClean="0"/>
            </a:br>
            <a:r>
              <a:rPr lang="en-US" altLang="ko-KR" sz="2800" smtClean="0"/>
              <a:t>ANQP Delivery with the MGW and the new SID </a:t>
            </a:r>
            <a:endParaRPr lang="ko-KR" altLang="en-US" sz="2800" smtClean="0"/>
          </a:p>
        </p:txBody>
      </p:sp>
      <p:sp>
        <p:nvSpPr>
          <p:cNvPr id="11267" name="내용 개체 틀 2"/>
          <p:cNvSpPr>
            <a:spLocks noGrp="1"/>
          </p:cNvSpPr>
          <p:nvPr>
            <p:ph idx="1"/>
          </p:nvPr>
        </p:nvSpPr>
        <p:spPr>
          <a:xfrm>
            <a:off x="422275" y="1143000"/>
            <a:ext cx="8299450" cy="1277938"/>
          </a:xfrm>
        </p:spPr>
        <p:txBody>
          <a:bodyPr/>
          <a:lstStyle/>
          <a:p>
            <a:r>
              <a:rPr lang="en-US" altLang="ko-KR" sz="1800" dirty="0" smtClean="0"/>
              <a:t>2. When the information server does not support “Gateway Service”</a:t>
            </a:r>
          </a:p>
          <a:p>
            <a:pPr lvl="1"/>
            <a:r>
              <a:rPr lang="en-US" altLang="ko-KR" sz="1800" dirty="0" smtClean="0"/>
              <a:t>The WLAN AP as a proxy of the MN encapsulates only ANQP message with the MICF header using the new SID.</a:t>
            </a:r>
          </a:p>
          <a:p>
            <a:pPr lvl="1"/>
            <a:r>
              <a:rPr lang="en-US" altLang="ko-KR" sz="1800" dirty="0" smtClean="0"/>
              <a:t>The MGW converts the encapsulated  ANQP message to other interworking message.</a:t>
            </a:r>
          </a:p>
        </p:txBody>
      </p:sp>
      <p:pic>
        <p:nvPicPr>
          <p:cNvPr id="11268" name="Picture 6"/>
          <p:cNvPicPr>
            <a:picLocks noChangeAspect="1" noChangeArrowheads="1"/>
          </p:cNvPicPr>
          <p:nvPr/>
        </p:nvPicPr>
        <p:blipFill>
          <a:blip r:embed="rId2" cstate="print"/>
          <a:srcRect/>
          <a:stretch>
            <a:fillRect/>
          </a:stretch>
        </p:blipFill>
        <p:spPr bwMode="auto">
          <a:xfrm>
            <a:off x="827088" y="2708275"/>
            <a:ext cx="847725" cy="809625"/>
          </a:xfrm>
          <a:prstGeom prst="rect">
            <a:avLst/>
          </a:prstGeom>
          <a:noFill/>
          <a:ln w="9525">
            <a:noFill/>
            <a:miter lim="800000"/>
            <a:headEnd/>
            <a:tailEnd/>
          </a:ln>
        </p:spPr>
      </p:pic>
      <p:pic>
        <p:nvPicPr>
          <p:cNvPr id="11269" name="Picture 7"/>
          <p:cNvPicPr>
            <a:picLocks noChangeAspect="1" noChangeArrowheads="1"/>
          </p:cNvPicPr>
          <p:nvPr/>
        </p:nvPicPr>
        <p:blipFill>
          <a:blip r:embed="rId3" cstate="print"/>
          <a:srcRect/>
          <a:stretch>
            <a:fillRect/>
          </a:stretch>
        </p:blipFill>
        <p:spPr bwMode="auto">
          <a:xfrm>
            <a:off x="3132138" y="2565400"/>
            <a:ext cx="476250" cy="1028700"/>
          </a:xfrm>
          <a:prstGeom prst="rect">
            <a:avLst/>
          </a:prstGeom>
          <a:noFill/>
          <a:ln w="9525">
            <a:noFill/>
            <a:miter lim="800000"/>
            <a:headEnd/>
            <a:tailEnd/>
          </a:ln>
        </p:spPr>
      </p:pic>
      <p:pic>
        <p:nvPicPr>
          <p:cNvPr id="11270" name="Picture 8"/>
          <p:cNvPicPr>
            <a:picLocks noChangeAspect="1" noChangeArrowheads="1"/>
          </p:cNvPicPr>
          <p:nvPr/>
        </p:nvPicPr>
        <p:blipFill>
          <a:blip r:embed="rId4" cstate="print"/>
          <a:srcRect/>
          <a:stretch>
            <a:fillRect/>
          </a:stretch>
        </p:blipFill>
        <p:spPr bwMode="auto">
          <a:xfrm>
            <a:off x="5435600" y="2708275"/>
            <a:ext cx="1019175" cy="838200"/>
          </a:xfrm>
          <a:prstGeom prst="rect">
            <a:avLst/>
          </a:prstGeom>
          <a:noFill/>
          <a:ln w="9525">
            <a:noFill/>
            <a:miter lim="800000"/>
            <a:headEnd/>
            <a:tailEnd/>
          </a:ln>
        </p:spPr>
      </p:pic>
      <p:pic>
        <p:nvPicPr>
          <p:cNvPr id="11271" name="Picture 9"/>
          <p:cNvPicPr>
            <a:picLocks noChangeAspect="1" noChangeArrowheads="1"/>
          </p:cNvPicPr>
          <p:nvPr/>
        </p:nvPicPr>
        <p:blipFill>
          <a:blip r:embed="rId5" cstate="print"/>
          <a:srcRect/>
          <a:stretch>
            <a:fillRect/>
          </a:stretch>
        </p:blipFill>
        <p:spPr bwMode="auto">
          <a:xfrm>
            <a:off x="7812088" y="2492375"/>
            <a:ext cx="942975" cy="1181100"/>
          </a:xfrm>
          <a:prstGeom prst="rect">
            <a:avLst/>
          </a:prstGeom>
          <a:noFill/>
          <a:ln w="9525">
            <a:noFill/>
            <a:miter lim="800000"/>
            <a:headEnd/>
            <a:tailEnd/>
          </a:ln>
        </p:spPr>
      </p:pic>
      <p:graphicFrame>
        <p:nvGraphicFramePr>
          <p:cNvPr id="29" name="표 28"/>
          <p:cNvGraphicFramePr>
            <a:graphicFrameLocks noGrp="1"/>
          </p:cNvGraphicFramePr>
          <p:nvPr/>
        </p:nvGraphicFramePr>
        <p:xfrm>
          <a:off x="4932363" y="4114800"/>
          <a:ext cx="2448272" cy="2170530"/>
        </p:xfrm>
        <a:graphic>
          <a:graphicData uri="http://schemas.openxmlformats.org/drawingml/2006/table">
            <a:tbl>
              <a:tblPr firstRow="1" bandRow="1">
                <a:tableStyleId>{5940675A-B579-460E-94D1-54222C63F5DA}</a:tableStyleId>
              </a:tblPr>
              <a:tblGrid>
                <a:gridCol w="1263638"/>
                <a:gridCol w="1184634"/>
              </a:tblGrid>
              <a:tr h="610900">
                <a:tc>
                  <a:txBody>
                    <a:bodyPr/>
                    <a:lstStyle/>
                    <a:p>
                      <a:pPr latinLnBrk="1"/>
                      <a:r>
                        <a:rPr lang="en-US" altLang="ko-KR" sz="1200" b="1" baseline="0" dirty="0" smtClean="0">
                          <a:solidFill>
                            <a:schemeClr val="tx1"/>
                          </a:solidFill>
                        </a:rPr>
                        <a:t>ANQP Message</a:t>
                      </a:r>
                      <a:endParaRPr lang="ko-KR" altLang="en-US" sz="1200" b="1" dirty="0" smtClean="0">
                        <a:solidFill>
                          <a:schemeClr val="tx1"/>
                        </a:solidFill>
                      </a:endParaRPr>
                    </a:p>
                  </a:txBody>
                  <a:tcPr marL="91452" marR="91452" marT="45725" marB="45725">
                    <a:lnR w="12700" cap="flat" cmpd="sng" algn="ctr">
                      <a:solidFill>
                        <a:schemeClr val="tx1"/>
                      </a:solidFill>
                      <a:prstDash val="solid"/>
                      <a:round/>
                      <a:headEnd type="none" w="med" len="med"/>
                      <a:tailEnd type="none" w="med" len="med"/>
                    </a:lnR>
                  </a:tcPr>
                </a:tc>
                <a:tc rowSpan="2">
                  <a:txBody>
                    <a:bodyPr/>
                    <a:lstStyle/>
                    <a:p>
                      <a:pPr latinLnBrk="1"/>
                      <a:r>
                        <a:rPr lang="en-US" altLang="ko-KR" sz="1200" b="1" dirty="0" smtClean="0"/>
                        <a:t>Other</a:t>
                      </a:r>
                      <a:r>
                        <a:rPr lang="en-US" altLang="ko-KR" sz="1200" b="1" baseline="0" dirty="0" smtClean="0"/>
                        <a:t> Interworking Message</a:t>
                      </a:r>
                      <a:endParaRPr lang="ko-KR" altLang="en-US" sz="1200" b="1" dirty="0" smtClean="0"/>
                    </a:p>
                  </a:txBody>
                  <a:tcPr marL="91452" marR="91452" marT="45725" marB="457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06886">
                <a:tc>
                  <a:txBody>
                    <a:bodyPr/>
                    <a:lstStyle/>
                    <a:p>
                      <a:pPr latinLnBrk="1"/>
                      <a:r>
                        <a:rPr lang="en-US" altLang="ko-KR" sz="1200" dirty="0" smtClean="0">
                          <a:solidFill>
                            <a:schemeClr val="tx1"/>
                          </a:solidFill>
                        </a:rPr>
                        <a:t>MICF </a:t>
                      </a:r>
                      <a:r>
                        <a:rPr lang="en-US" altLang="ko-KR" sz="1200" dirty="0" err="1" smtClean="0">
                          <a:solidFill>
                            <a:schemeClr val="tx1"/>
                          </a:solidFill>
                        </a:rPr>
                        <a:t>hdr</a:t>
                      </a:r>
                      <a:endParaRPr lang="en-US" altLang="ko-KR" sz="1200" dirty="0" smtClean="0">
                        <a:solidFill>
                          <a:schemeClr val="tx1"/>
                        </a:solidFill>
                      </a:endParaRPr>
                    </a:p>
                    <a:p>
                      <a:pPr latinLnBrk="1"/>
                      <a:r>
                        <a:rPr lang="en-US" altLang="ko-KR" sz="1200" dirty="0" smtClean="0">
                          <a:solidFill>
                            <a:schemeClr val="tx1"/>
                          </a:solidFill>
                        </a:rPr>
                        <a:t>(SID=5,</a:t>
                      </a:r>
                      <a:r>
                        <a:rPr lang="en-US" altLang="ko-KR" sz="1200" baseline="0" dirty="0" smtClean="0">
                          <a:solidFill>
                            <a:schemeClr val="tx1"/>
                          </a:solidFill>
                        </a:rPr>
                        <a:t> AID&gt;=1)</a:t>
                      </a:r>
                      <a:endParaRPr lang="ko-KR" altLang="en-US" sz="1200" dirty="0">
                        <a:solidFill>
                          <a:schemeClr val="tx1"/>
                        </a:solidFill>
                      </a:endParaRPr>
                    </a:p>
                  </a:txBody>
                  <a:tcPr marL="91452" marR="9145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pPr latinLnBrk="1"/>
                      <a:endParaRPr lang="ko-KR" altLang="en-US" sz="1200" dirty="0">
                        <a:solidFill>
                          <a:schemeClr val="tx1"/>
                        </a:solidFill>
                      </a:endParaRPr>
                    </a:p>
                  </a:txBody>
                  <a:tcPr marL="91452" marR="91452" marT="45725" marB="45725">
                    <a:lnL w="12700" cap="flat" cmpd="sng" algn="ctr">
                      <a:solidFill>
                        <a:schemeClr val="tx1"/>
                      </a:solidFill>
                      <a:prstDash val="solid"/>
                      <a:round/>
                      <a:headEnd type="none" w="med" len="med"/>
                      <a:tailEnd type="none" w="med" len="med"/>
                    </a:lnL>
                  </a:tcPr>
                </a:tc>
              </a:tr>
              <a:tr h="137165">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smtClean="0">
                        <a:solidFill>
                          <a:schemeClr val="tx1"/>
                        </a:solidFill>
                      </a:endParaRPr>
                    </a:p>
                  </a:txBody>
                  <a:tcPr marL="91452" marR="9145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52" marR="9145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165">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52" marR="9145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52" marR="9145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80">
                <a:tc>
                  <a:txBody>
                    <a:bodyPr/>
                    <a:lstStyle/>
                    <a:p>
                      <a:pPr latinLnBrk="1"/>
                      <a:r>
                        <a:rPr lang="en-US" altLang="ko-KR" sz="1200" dirty="0" smtClean="0"/>
                        <a:t>PHY </a:t>
                      </a:r>
                      <a:r>
                        <a:rPr lang="en-US" altLang="ko-KR" sz="1200" dirty="0" err="1" smtClean="0"/>
                        <a:t>hdr</a:t>
                      </a:r>
                      <a:endParaRPr lang="ko-KR" altLang="en-US" sz="1200" dirty="0"/>
                    </a:p>
                  </a:txBody>
                  <a:tcPr marL="91452" marR="9145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PHY </a:t>
                      </a:r>
                      <a:r>
                        <a:rPr lang="en-US" altLang="ko-KR" sz="1200" dirty="0" err="1" smtClean="0"/>
                        <a:t>hdr</a:t>
                      </a:r>
                      <a:endParaRPr lang="ko-KR" altLang="en-US" sz="1200" dirty="0"/>
                    </a:p>
                  </a:txBody>
                  <a:tcPr marL="91452" marR="91452" marT="45725" marB="45725">
                    <a:lnL w="12700" cap="flat" cmpd="sng" algn="ctr">
                      <a:solidFill>
                        <a:schemeClr val="tx1"/>
                      </a:solidFill>
                      <a:prstDash val="solid"/>
                      <a:round/>
                      <a:headEnd type="none" w="med" len="med"/>
                      <a:tailEnd type="none" w="med" len="med"/>
                    </a:lnL>
                  </a:tcPr>
                </a:tc>
              </a:tr>
            </a:tbl>
          </a:graphicData>
        </a:graphic>
      </p:graphicFrame>
      <p:graphicFrame>
        <p:nvGraphicFramePr>
          <p:cNvPr id="30" name="표 29"/>
          <p:cNvGraphicFramePr>
            <a:graphicFrameLocks noGrp="1"/>
          </p:cNvGraphicFramePr>
          <p:nvPr/>
        </p:nvGraphicFramePr>
        <p:xfrm>
          <a:off x="7596188" y="4149725"/>
          <a:ext cx="1368152" cy="2075701"/>
        </p:xfrm>
        <a:graphic>
          <a:graphicData uri="http://schemas.openxmlformats.org/drawingml/2006/table">
            <a:tbl>
              <a:tblPr firstRow="1" bandRow="1">
                <a:tableStyleId>{5940675A-B579-460E-94D1-54222C63F5DA}</a:tableStyleId>
              </a:tblPr>
              <a:tblGrid>
                <a:gridCol w="1368152"/>
              </a:tblGrid>
              <a:tr h="1007467">
                <a:tc>
                  <a:txBody>
                    <a:bodyPr/>
                    <a:lstStyle/>
                    <a:p>
                      <a:pPr latinLnBrk="1"/>
                      <a:r>
                        <a:rPr lang="en-US" altLang="ko-KR" sz="1200" b="1" dirty="0" smtClean="0"/>
                        <a:t>Other</a:t>
                      </a:r>
                      <a:r>
                        <a:rPr lang="en-US" altLang="ko-KR" sz="1200" b="1" baseline="0" dirty="0" smtClean="0"/>
                        <a:t> Interworking Message</a:t>
                      </a:r>
                      <a:endParaRPr lang="ko-KR" altLang="en-US" sz="1200" b="1" dirty="0" smtClean="0"/>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46328">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smtClean="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84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00214">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11303" name="슬라이드 번호 개체 틀 4"/>
          <p:cNvSpPr>
            <a:spLocks noGrp="1"/>
          </p:cNvSpPr>
          <p:nvPr>
            <p:ph type="sldNum" sz="quarter" idx="11"/>
          </p:nvPr>
        </p:nvSpPr>
        <p:spPr>
          <a:noFill/>
        </p:spPr>
        <p:txBody>
          <a:bodyPr/>
          <a:lstStyle/>
          <a:p>
            <a:fld id="{FA6A26F2-C439-4E02-A274-6E11159215DF}" type="slidenum">
              <a:rPr lang="en-US" altLang="ja-JP" smtClean="0">
                <a:latin typeface="Times" charset="0"/>
              </a:rPr>
              <a:pPr/>
              <a:t>10</a:t>
            </a:fld>
            <a:endParaRPr lang="en-US" altLang="ja-JP" smtClean="0">
              <a:latin typeface="Times" charset="0"/>
            </a:endParaRPr>
          </a:p>
        </p:txBody>
      </p:sp>
      <p:sp>
        <p:nvSpPr>
          <p:cNvPr id="33" name="왼쪽/오른쪽 화살표 32"/>
          <p:cNvSpPr/>
          <p:nvPr/>
        </p:nvSpPr>
        <p:spPr>
          <a:xfrm>
            <a:off x="1763713" y="3068638"/>
            <a:ext cx="1008062"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4" name="왼쪽/오른쪽 화살표 33"/>
          <p:cNvSpPr/>
          <p:nvPr/>
        </p:nvSpPr>
        <p:spPr>
          <a:xfrm>
            <a:off x="4211638" y="3213100"/>
            <a:ext cx="1008062"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5" name="왼쪽/오른쪽 화살표 34"/>
          <p:cNvSpPr/>
          <p:nvPr/>
        </p:nvSpPr>
        <p:spPr>
          <a:xfrm>
            <a:off x="6732588" y="3141663"/>
            <a:ext cx="10080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1307" name="TextBox 35"/>
          <p:cNvSpPr txBox="1">
            <a:spLocks noChangeArrowheads="1"/>
          </p:cNvSpPr>
          <p:nvPr/>
        </p:nvSpPr>
        <p:spPr bwMode="auto">
          <a:xfrm>
            <a:off x="827088" y="3644900"/>
            <a:ext cx="649287" cy="369888"/>
          </a:xfrm>
          <a:prstGeom prst="rect">
            <a:avLst/>
          </a:prstGeom>
          <a:noFill/>
          <a:ln w="9525">
            <a:noFill/>
            <a:miter lim="800000"/>
            <a:headEnd/>
            <a:tailEnd/>
          </a:ln>
        </p:spPr>
        <p:txBody>
          <a:bodyPr>
            <a:spAutoFit/>
          </a:bodyPr>
          <a:lstStyle/>
          <a:p>
            <a:r>
              <a:rPr lang="en-US" altLang="ko-KR" sz="1800"/>
              <a:t>MN</a:t>
            </a:r>
            <a:endParaRPr lang="ko-KR" altLang="en-US" sz="1800"/>
          </a:p>
        </p:txBody>
      </p:sp>
      <p:sp>
        <p:nvSpPr>
          <p:cNvPr id="11308" name="TextBox 36"/>
          <p:cNvSpPr txBox="1">
            <a:spLocks noChangeArrowheads="1"/>
          </p:cNvSpPr>
          <p:nvPr/>
        </p:nvSpPr>
        <p:spPr bwMode="auto">
          <a:xfrm>
            <a:off x="2555875" y="3573463"/>
            <a:ext cx="1584325" cy="522287"/>
          </a:xfrm>
          <a:prstGeom prst="rect">
            <a:avLst/>
          </a:prstGeom>
          <a:noFill/>
          <a:ln w="9525">
            <a:noFill/>
            <a:miter lim="800000"/>
            <a:headEnd/>
            <a:tailEnd/>
          </a:ln>
        </p:spPr>
        <p:txBody>
          <a:bodyPr>
            <a:spAutoFit/>
          </a:bodyPr>
          <a:lstStyle/>
          <a:p>
            <a:pPr algn="ctr"/>
            <a:r>
              <a:rPr lang="en-US" altLang="ko-KR" sz="1400"/>
              <a:t>WLAN AP </a:t>
            </a:r>
          </a:p>
          <a:p>
            <a:pPr algn="ctr"/>
            <a:r>
              <a:rPr lang="en-US" altLang="ko-KR" sz="1400"/>
              <a:t>(as a proxy of MN)</a:t>
            </a:r>
            <a:endParaRPr lang="ko-KR" altLang="en-US" sz="1400"/>
          </a:p>
        </p:txBody>
      </p:sp>
      <p:sp>
        <p:nvSpPr>
          <p:cNvPr id="11309" name="TextBox 37"/>
          <p:cNvSpPr txBox="1">
            <a:spLocks noChangeArrowheads="1"/>
          </p:cNvSpPr>
          <p:nvPr/>
        </p:nvSpPr>
        <p:spPr bwMode="auto">
          <a:xfrm>
            <a:off x="5148263" y="3573463"/>
            <a:ext cx="1584325" cy="307975"/>
          </a:xfrm>
          <a:prstGeom prst="rect">
            <a:avLst/>
          </a:prstGeom>
          <a:noFill/>
          <a:ln w="9525">
            <a:noFill/>
            <a:miter lim="800000"/>
            <a:headEnd/>
            <a:tailEnd/>
          </a:ln>
        </p:spPr>
        <p:txBody>
          <a:bodyPr>
            <a:spAutoFit/>
          </a:bodyPr>
          <a:lstStyle/>
          <a:p>
            <a:pPr algn="ctr"/>
            <a:r>
              <a:rPr lang="en-US" altLang="ko-KR" sz="1400"/>
              <a:t>MGW</a:t>
            </a:r>
            <a:endParaRPr lang="ko-KR" altLang="en-US" sz="1400"/>
          </a:p>
        </p:txBody>
      </p:sp>
      <p:sp>
        <p:nvSpPr>
          <p:cNvPr id="11310" name="TextBox 38"/>
          <p:cNvSpPr txBox="1">
            <a:spLocks noChangeArrowheads="1"/>
          </p:cNvSpPr>
          <p:nvPr/>
        </p:nvSpPr>
        <p:spPr bwMode="auto">
          <a:xfrm>
            <a:off x="6948488" y="3573463"/>
            <a:ext cx="2195512" cy="307975"/>
          </a:xfrm>
          <a:prstGeom prst="rect">
            <a:avLst/>
          </a:prstGeom>
          <a:noFill/>
          <a:ln w="9525">
            <a:noFill/>
            <a:miter lim="800000"/>
            <a:headEnd/>
            <a:tailEnd/>
          </a:ln>
        </p:spPr>
        <p:txBody>
          <a:bodyPr>
            <a:spAutoFit/>
          </a:bodyPr>
          <a:lstStyle/>
          <a:p>
            <a:pPr algn="ctr"/>
            <a:r>
              <a:rPr lang="en-US" altLang="ko-KR" sz="1400"/>
              <a:t>Other Information Server</a:t>
            </a:r>
            <a:endParaRPr lang="ko-KR" altLang="en-US" sz="1400"/>
          </a:p>
        </p:txBody>
      </p:sp>
      <p:graphicFrame>
        <p:nvGraphicFramePr>
          <p:cNvPr id="22" name="표 21"/>
          <p:cNvGraphicFramePr>
            <a:graphicFrameLocks noGrp="1"/>
          </p:cNvGraphicFramePr>
          <p:nvPr/>
        </p:nvGraphicFramePr>
        <p:xfrm>
          <a:off x="1795463" y="4149725"/>
          <a:ext cx="2847838" cy="2077256"/>
        </p:xfrm>
        <a:graphic>
          <a:graphicData uri="http://schemas.openxmlformats.org/drawingml/2006/table">
            <a:tbl>
              <a:tblPr firstRow="1" bandRow="1">
                <a:tableStyleId>{5940675A-B579-460E-94D1-54222C63F5DA}</a:tableStyleId>
              </a:tblPr>
              <a:tblGrid>
                <a:gridCol w="1368152"/>
                <a:gridCol w="1479686"/>
              </a:tblGrid>
              <a:tr h="535811">
                <a:tc rowSpan="4">
                  <a:txBody>
                    <a:bodyPr/>
                    <a:lstStyle/>
                    <a:p>
                      <a:pPr latinLnBrk="1"/>
                      <a:r>
                        <a:rPr lang="en-US" altLang="ko-KR" sz="1200" b="1" dirty="0" smtClean="0">
                          <a:solidFill>
                            <a:schemeClr val="tx1"/>
                          </a:solidFill>
                        </a:rPr>
                        <a:t>GAS</a:t>
                      </a:r>
                      <a:r>
                        <a:rPr lang="en-US" altLang="ko-KR" sz="1200" b="1" baseline="0" dirty="0" smtClean="0">
                          <a:solidFill>
                            <a:schemeClr val="tx1"/>
                          </a:solidFill>
                        </a:rPr>
                        <a:t> (ANQP) Message</a:t>
                      </a:r>
                      <a:endParaRPr lang="ko-KR" altLang="en-US" sz="1200" b="1" dirty="0" smtClean="0">
                        <a:solidFill>
                          <a:schemeClr val="tx1"/>
                        </a:solidFill>
                      </a:endParaRPr>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b="1" baseline="0" dirty="0" smtClean="0">
                          <a:solidFill>
                            <a:schemeClr val="tx1"/>
                          </a:solidFill>
                        </a:rPr>
                        <a:t>ANQP Message</a:t>
                      </a:r>
                      <a:endParaRPr lang="ko-KR" altLang="en-US" sz="1200" b="1" dirty="0" smtClean="0">
                        <a:solidFill>
                          <a:schemeClr val="tx1"/>
                        </a:solidFill>
                      </a:endParaRPr>
                    </a:p>
                  </a:txBody>
                  <a:tcPr marL="91462" marR="91462" marT="45725" marB="45725">
                    <a:lnL w="12700" cap="flat" cmpd="sng" algn="ctr">
                      <a:solidFill>
                        <a:schemeClr val="tx1"/>
                      </a:solidFill>
                      <a:prstDash val="solid"/>
                      <a:round/>
                      <a:headEnd type="none" w="med" len="med"/>
                      <a:tailEnd type="none" w="med" len="med"/>
                    </a:lnL>
                  </a:tcPr>
                </a:tc>
              </a:tr>
              <a:tr h="445264">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MICF </a:t>
                      </a:r>
                      <a:r>
                        <a:rPr lang="en-US" altLang="ko-KR" sz="1200" dirty="0" err="1" smtClean="0">
                          <a:solidFill>
                            <a:schemeClr val="tx1"/>
                          </a:solidFill>
                        </a:rPr>
                        <a:t>hdr</a:t>
                      </a:r>
                      <a:endParaRPr lang="en-US" altLang="ko-KR" sz="1200" dirty="0" smtClean="0">
                        <a:solidFill>
                          <a:schemeClr val="tx1"/>
                        </a:solidFill>
                      </a:endParaRPr>
                    </a:p>
                    <a:p>
                      <a:pPr latinLnBrk="1"/>
                      <a:r>
                        <a:rPr lang="en-US" altLang="ko-KR" sz="1200" dirty="0" smtClean="0">
                          <a:solidFill>
                            <a:schemeClr val="tx1"/>
                          </a:solidFill>
                        </a:rPr>
                        <a:t>(SID=5,</a:t>
                      </a:r>
                      <a:r>
                        <a:rPr lang="en-US" altLang="ko-KR" sz="1200" baseline="0" dirty="0" smtClean="0">
                          <a:solidFill>
                            <a:schemeClr val="tx1"/>
                          </a:solidFill>
                        </a:rPr>
                        <a:t> AID&gt;=1)</a:t>
                      </a:r>
                    </a:p>
                  </a:txBody>
                  <a:tcPr marL="91462" marR="91462" marT="45725" marB="457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94826">
                <a:tc vMerge="1">
                  <a:txBody>
                    <a:bodyPr/>
                    <a:lstStyle/>
                    <a:p>
                      <a:pPr latinLnBrk="1"/>
                      <a:endParaRPr lang="ko-KR" altLang="en-US"/>
                    </a:p>
                  </a:txBody>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62" marR="9146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0879">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L2 </a:t>
                      </a:r>
                      <a:r>
                        <a:rPr lang="en-US" altLang="ko-KR" sz="1200" dirty="0" err="1" smtClean="0"/>
                        <a:t>hdr</a:t>
                      </a:r>
                      <a:endParaRPr lang="ko-KR" altLang="en-US" sz="1200" dirty="0"/>
                    </a:p>
                  </a:txBody>
                  <a:tcPr marL="91462" marR="9146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52695">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IEEE 802.11PHY</a:t>
                      </a:r>
                      <a:endParaRPr lang="ko-KR" altLang="en-US" sz="1200" dirty="0" smtClean="0"/>
                    </a:p>
                  </a:txBody>
                  <a:tcPr marL="91462" marR="9146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latinLnBrk="1"/>
                      <a:r>
                        <a:rPr lang="en-US" altLang="ko-KR" sz="1200" dirty="0" smtClean="0"/>
                        <a:t>PHY  </a:t>
                      </a:r>
                      <a:r>
                        <a:rPr lang="en-US" altLang="ko-KR" sz="1200" dirty="0" err="1" smtClean="0"/>
                        <a:t>hdr</a:t>
                      </a:r>
                      <a:endParaRPr lang="ko-KR" altLang="en-US" sz="1200" dirty="0"/>
                    </a:p>
                  </a:txBody>
                  <a:tcPr marL="91462" marR="91462" marT="45725" marB="45725">
                    <a:lnL w="12700" cap="flat" cmpd="sng" algn="ctr">
                      <a:solidFill>
                        <a:schemeClr val="tx1"/>
                      </a:solidFill>
                      <a:prstDash val="solid"/>
                      <a:round/>
                      <a:headEnd type="none" w="med" len="med"/>
                      <a:tailEnd type="none" w="med" len="med"/>
                    </a:lnL>
                  </a:tcPr>
                </a:tc>
              </a:tr>
            </a:tbl>
          </a:graphicData>
        </a:graphic>
      </p:graphicFrame>
      <p:graphicFrame>
        <p:nvGraphicFramePr>
          <p:cNvPr id="23" name="표 22"/>
          <p:cNvGraphicFramePr>
            <a:graphicFrameLocks noGrp="1"/>
          </p:cNvGraphicFramePr>
          <p:nvPr/>
        </p:nvGraphicFramePr>
        <p:xfrm>
          <a:off x="104775" y="4186238"/>
          <a:ext cx="1442591" cy="2052712"/>
        </p:xfrm>
        <a:graphic>
          <a:graphicData uri="http://schemas.openxmlformats.org/drawingml/2006/table">
            <a:tbl>
              <a:tblPr firstRow="1" bandRow="1">
                <a:tableStyleId>{5940675A-B579-460E-94D1-54222C63F5DA}</a:tableStyleId>
              </a:tblPr>
              <a:tblGrid>
                <a:gridCol w="1442591"/>
              </a:tblGrid>
              <a:tr h="584175">
                <a:tc>
                  <a:txBody>
                    <a:bodyPr/>
                    <a:lstStyle/>
                    <a:p>
                      <a:pPr latinLnBrk="1"/>
                      <a:r>
                        <a:rPr lang="en-US" altLang="ko-KR" sz="1200" b="1" dirty="0" smtClean="0">
                          <a:solidFill>
                            <a:schemeClr val="tx1"/>
                          </a:solidFill>
                        </a:rPr>
                        <a:t>GAS</a:t>
                      </a:r>
                      <a:r>
                        <a:rPr lang="en-US" altLang="ko-KR" sz="1200" b="1" baseline="0" dirty="0" smtClean="0">
                          <a:solidFill>
                            <a:schemeClr val="tx1"/>
                          </a:solidFill>
                        </a:rPr>
                        <a:t> (ANQP) Message</a:t>
                      </a: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txBody>
                  <a:tcPr marL="91462" marR="91462" marT="45725" marB="45725"/>
                </a:tc>
              </a:tr>
              <a:tr h="315342">
                <a:tc>
                  <a:txBody>
                    <a:bodyPr/>
                    <a:lstStyle/>
                    <a:p>
                      <a:pPr latinLnBrk="1"/>
                      <a:r>
                        <a:rPr lang="en-US" altLang="ko-KR" sz="1200" dirty="0" smtClean="0">
                          <a:solidFill>
                            <a:schemeClr val="tx1"/>
                          </a:solidFill>
                        </a:rPr>
                        <a:t>IEEE 802.11PHY</a:t>
                      </a:r>
                      <a:endParaRPr lang="ko-KR" altLang="en-US" sz="1200" dirty="0"/>
                    </a:p>
                  </a:txBody>
                  <a:tcPr marL="91462" marR="91462" marT="45725" marB="45725"/>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p:txBody>
          <a:bodyPr/>
          <a:lstStyle/>
          <a:p>
            <a:r>
              <a:rPr lang="en-US" altLang="ko-KR" smtClean="0"/>
              <a:t> Conclusions</a:t>
            </a:r>
            <a:endParaRPr lang="ko-KR" altLang="en-US" smtClean="0"/>
          </a:p>
        </p:txBody>
      </p:sp>
      <p:sp>
        <p:nvSpPr>
          <p:cNvPr id="12291" name="내용 개체 틀 2"/>
          <p:cNvSpPr>
            <a:spLocks noGrp="1"/>
          </p:cNvSpPr>
          <p:nvPr>
            <p:ph idx="1"/>
          </p:nvPr>
        </p:nvSpPr>
        <p:spPr/>
        <p:txBody>
          <a:bodyPr/>
          <a:lstStyle/>
          <a:p>
            <a:pPr algn="just"/>
            <a:r>
              <a:rPr lang="en-US" altLang="ko-KR" sz="2800" dirty="0" smtClean="0"/>
              <a:t>With the new SID, the MN using other interworking protocols can communicate with other network entity through the </a:t>
            </a:r>
            <a:r>
              <a:rPr lang="en-US" altLang="ko-KR" sz="2800" dirty="0" err="1" smtClean="0"/>
              <a:t>PoA</a:t>
            </a:r>
            <a:r>
              <a:rPr lang="en-US" altLang="ko-KR" sz="2800" dirty="0" smtClean="0"/>
              <a:t> or MGW.</a:t>
            </a:r>
          </a:p>
          <a:p>
            <a:pPr lvl="1" algn="just"/>
            <a:r>
              <a:rPr lang="en-US" altLang="ko-KR" sz="2800" dirty="0" smtClean="0"/>
              <a:t> Implementation of the MN and </a:t>
            </a:r>
            <a:r>
              <a:rPr lang="en-US" altLang="ko-KR" sz="2800" dirty="0" err="1" smtClean="0"/>
              <a:t>PoA</a:t>
            </a:r>
            <a:r>
              <a:rPr lang="en-US" altLang="ko-KR" sz="2800" dirty="0" smtClean="0"/>
              <a:t> can be simplified.</a:t>
            </a:r>
          </a:p>
          <a:p>
            <a:pPr lvl="1" algn="just"/>
            <a:r>
              <a:rPr lang="en-US" altLang="ko-KR" sz="2800" dirty="0" smtClean="0"/>
              <a:t> Thus, the commercialization possibility of the IEEE 802.21c will be increased.</a:t>
            </a:r>
          </a:p>
          <a:p>
            <a:pPr lvl="1" algn="just"/>
            <a:endParaRPr lang="en-US" altLang="ko-KR" sz="2800" dirty="0" smtClean="0"/>
          </a:p>
          <a:p>
            <a:pPr algn="just"/>
            <a:r>
              <a:rPr lang="en-US" altLang="ko-KR" sz="2800" dirty="0" smtClean="0"/>
              <a:t>The new SID can enhance mobility signaling of the MGW.</a:t>
            </a:r>
          </a:p>
          <a:p>
            <a:pPr lvl="1" algn="just"/>
            <a:r>
              <a:rPr lang="en-US" altLang="ko-KR" sz="2800" dirty="0" smtClean="0"/>
              <a:t> The MGW functions as a proxy with other interworking protocols to communicate with  other interworking network entity.</a:t>
            </a:r>
          </a:p>
        </p:txBody>
      </p:sp>
      <p:sp>
        <p:nvSpPr>
          <p:cNvPr id="12292" name="슬라이드 번호 개체 틀 4"/>
          <p:cNvSpPr>
            <a:spLocks noGrp="1"/>
          </p:cNvSpPr>
          <p:nvPr>
            <p:ph type="sldNum" sz="quarter" idx="11"/>
          </p:nvPr>
        </p:nvSpPr>
        <p:spPr>
          <a:noFill/>
        </p:spPr>
        <p:txBody>
          <a:bodyPr/>
          <a:lstStyle/>
          <a:p>
            <a:fld id="{5F6C3987-9B54-4E4D-A1FF-F4E26F15FA9E}" type="slidenum">
              <a:rPr lang="en-US" altLang="ja-JP" smtClean="0">
                <a:latin typeface="Times" charset="0"/>
              </a:rPr>
              <a:pPr/>
              <a:t>11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100" name="내용 개체 틀 1"/>
          <p:cNvSpPr>
            <a:spLocks noGrp="1"/>
          </p:cNvSpPr>
          <p:nvPr>
            <p:ph idx="1"/>
          </p:nvPr>
        </p:nvSpPr>
        <p:spPr/>
        <p:txBody>
          <a:bodyPr/>
          <a:lstStyle/>
          <a:p>
            <a:endParaRPr lang="en-US" altLang="ja-JP"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pPr eaLnBrk="1" hangingPunct="1"/>
            <a:r>
              <a:rPr lang="en-US" altLang="ko-KR" sz="3200" smtClean="0"/>
              <a:t>MIH Protocol Header Format </a:t>
            </a:r>
            <a:br>
              <a:rPr lang="en-US" altLang="ko-KR" sz="3200" smtClean="0"/>
            </a:br>
            <a:r>
              <a:rPr lang="en-US" altLang="ko-KR" sz="3200" smtClean="0"/>
              <a:t>with New SID</a:t>
            </a:r>
            <a:endParaRPr lang="ko-KR" altLang="en-US" sz="3200" smtClean="0"/>
          </a:p>
        </p:txBody>
      </p:sp>
      <p:graphicFrame>
        <p:nvGraphicFramePr>
          <p:cNvPr id="9" name="내용 개체 틀 8"/>
          <p:cNvGraphicFramePr>
            <a:graphicFrameLocks noGrp="1"/>
          </p:cNvGraphicFramePr>
          <p:nvPr>
            <p:ph idx="1"/>
          </p:nvPr>
        </p:nvGraphicFramePr>
        <p:xfrm>
          <a:off x="179388" y="3141663"/>
          <a:ext cx="8823325" cy="3230868"/>
        </p:xfrm>
        <a:graphic>
          <a:graphicData uri="http://schemas.openxmlformats.org/drawingml/2006/table">
            <a:tbl>
              <a:tblPr firstRow="1" bandRow="1">
                <a:tableStyleId>{5940675A-B579-460E-94D1-54222C63F5DA}</a:tableStyleId>
              </a:tblPr>
              <a:tblGrid>
                <a:gridCol w="3868953"/>
                <a:gridCol w="4954372"/>
              </a:tblGrid>
              <a:tr h="365727">
                <a:tc>
                  <a:txBody>
                    <a:bodyPr/>
                    <a:lstStyle/>
                    <a:p>
                      <a:pPr latinLnBrk="1"/>
                      <a:r>
                        <a:rPr lang="en-US" altLang="ko-KR" sz="1800" b="0" i="0" u="none" strike="noStrike" kern="1200" baseline="0" dirty="0" smtClean="0">
                          <a:solidFill>
                            <a:schemeClr val="tx1"/>
                          </a:solidFill>
                          <a:latin typeface="+mn-lt"/>
                          <a:ea typeface="+mn-ea"/>
                          <a:cs typeface="+mn-cs"/>
                        </a:rPr>
                        <a:t>Service identifier (SID)</a:t>
                      </a:r>
                      <a:endParaRPr lang="ko-KR" altLang="en-US" sz="1800" dirty="0"/>
                    </a:p>
                  </a:txBody>
                  <a:tcPr marL="91424" marR="91424" marT="45717" marB="45717"/>
                </a:tc>
                <a:tc>
                  <a:txBody>
                    <a:bodyPr/>
                    <a:lstStyle/>
                    <a:p>
                      <a:pPr latinLnBrk="1"/>
                      <a:r>
                        <a:rPr lang="en-US" altLang="ko-KR" sz="1800" b="0" i="0" u="none" strike="noStrike" kern="1200" baseline="0" dirty="0" smtClean="0">
                          <a:solidFill>
                            <a:schemeClr val="tx1"/>
                          </a:solidFill>
                          <a:latin typeface="+mn-lt"/>
                          <a:ea typeface="+mn-ea"/>
                          <a:cs typeface="+mn-cs"/>
                        </a:rPr>
                        <a:t>Action identifier (AID)</a:t>
                      </a:r>
                      <a:endParaRPr lang="ko-KR" altLang="en-US" sz="1800" dirty="0"/>
                    </a:p>
                  </a:txBody>
                  <a:tcPr marL="91424" marR="91424" marT="45717" marB="45717"/>
                </a:tc>
              </a:tr>
              <a:tr h="2864835">
                <a:tc>
                  <a:txBody>
                    <a:bodyPr/>
                    <a:lstStyle/>
                    <a:p>
                      <a:r>
                        <a:rPr lang="en-US" altLang="ko-KR" sz="1800" b="0" i="0" u="none" strike="noStrike" kern="1200" baseline="0" dirty="0" smtClean="0">
                          <a:solidFill>
                            <a:schemeClr val="tx1"/>
                          </a:solidFill>
                          <a:latin typeface="+mn-lt"/>
                          <a:ea typeface="+mn-ea"/>
                          <a:cs typeface="+mn-cs"/>
                        </a:rPr>
                        <a:t>Identifies the different MIH services, possible values are as follows:</a:t>
                      </a:r>
                    </a:p>
                    <a:p>
                      <a:r>
                        <a:rPr lang="en-US" altLang="ko-KR" sz="1800" b="0" i="0" u="none" strike="noStrike" kern="1200" baseline="0" dirty="0" smtClean="0">
                          <a:solidFill>
                            <a:schemeClr val="tx1"/>
                          </a:solidFill>
                          <a:latin typeface="+mn-lt"/>
                          <a:ea typeface="+mn-ea"/>
                          <a:cs typeface="+mn-cs"/>
                        </a:rPr>
                        <a:t>1: Service Management</a:t>
                      </a:r>
                    </a:p>
                    <a:p>
                      <a:r>
                        <a:rPr lang="en-US" altLang="ko-KR" sz="1800" b="0" i="0" u="none" strike="noStrike" kern="1200" baseline="0" dirty="0" smtClean="0">
                          <a:solidFill>
                            <a:schemeClr val="tx1"/>
                          </a:solidFill>
                          <a:latin typeface="+mn-lt"/>
                          <a:ea typeface="+mn-ea"/>
                          <a:cs typeface="+mn-cs"/>
                        </a:rPr>
                        <a:t>2: Event Service</a:t>
                      </a:r>
                    </a:p>
                    <a:p>
                      <a:r>
                        <a:rPr lang="en-US" altLang="ko-KR" sz="1800" b="0" i="0" u="none" strike="noStrike" kern="1200" baseline="0" dirty="0" smtClean="0">
                          <a:solidFill>
                            <a:schemeClr val="tx1"/>
                          </a:solidFill>
                          <a:latin typeface="+mn-lt"/>
                          <a:ea typeface="+mn-ea"/>
                          <a:cs typeface="+mn-cs"/>
                        </a:rPr>
                        <a:t>3: Command Service</a:t>
                      </a:r>
                    </a:p>
                    <a:p>
                      <a:r>
                        <a:rPr lang="en-US" altLang="ko-KR" sz="1800" b="0" i="0" u="none" strike="noStrike" kern="1200" baseline="0" dirty="0" smtClean="0">
                          <a:solidFill>
                            <a:schemeClr val="tx1"/>
                          </a:solidFill>
                          <a:latin typeface="+mn-lt"/>
                          <a:ea typeface="+mn-ea"/>
                          <a:cs typeface="+mn-cs"/>
                        </a:rPr>
                        <a:t>4: Information Service </a:t>
                      </a:r>
                    </a:p>
                    <a:p>
                      <a:r>
                        <a:rPr lang="en-US" altLang="ko-KR" sz="1800" b="0" i="0" u="none" strike="noStrike" kern="1200" baseline="0" dirty="0" smtClean="0">
                          <a:solidFill>
                            <a:srgbClr val="FF0000"/>
                          </a:solidFill>
                          <a:latin typeface="+mn-lt"/>
                          <a:ea typeface="+mn-ea"/>
                          <a:cs typeface="+mn-cs"/>
                        </a:rPr>
                        <a:t>5: Gateway Service </a:t>
                      </a:r>
                      <a:endParaRPr lang="ko-KR" altLang="en-US" sz="1800" dirty="0">
                        <a:solidFill>
                          <a:srgbClr val="FF0000"/>
                        </a:solidFill>
                      </a:endParaRPr>
                    </a:p>
                  </a:txBody>
                  <a:tcPr marL="91424" marR="91424" marT="45717" marB="45717"/>
                </a:tc>
                <a:tc>
                  <a:txBody>
                    <a:bodyPr/>
                    <a:lstStyle/>
                    <a:p>
                      <a:pPr latinLnBrk="1"/>
                      <a:r>
                        <a:rPr lang="en-US" altLang="ko-KR" sz="1800" b="0" i="0" u="none" strike="noStrike" kern="1200" baseline="0" dirty="0" smtClean="0">
                          <a:solidFill>
                            <a:schemeClr val="tx1"/>
                          </a:solidFill>
                          <a:latin typeface="+mn-lt"/>
                          <a:ea typeface="+mn-ea"/>
                          <a:cs typeface="+mn-cs"/>
                        </a:rPr>
                        <a:t>This indicates the action to be taken with regard to the SID</a:t>
                      </a:r>
                    </a:p>
                    <a:p>
                      <a:pPr latinLnBrk="1"/>
                      <a:r>
                        <a:rPr lang="en-US" altLang="ko-KR" sz="1800" b="0" i="0" u="none" strike="noStrike" kern="1200" baseline="0" dirty="0" smtClean="0">
                          <a:solidFill>
                            <a:srgbClr val="FF0000"/>
                          </a:solidFill>
                          <a:latin typeface="+mn-lt"/>
                          <a:ea typeface="+mn-ea"/>
                          <a:cs typeface="+mn-cs"/>
                        </a:rPr>
                        <a:t>When SID=5.</a:t>
                      </a:r>
                    </a:p>
                    <a:p>
                      <a:pPr latinLnBrk="1"/>
                      <a:r>
                        <a:rPr lang="en-US" altLang="ko-KR" sz="1600" dirty="0" smtClean="0">
                          <a:solidFill>
                            <a:srgbClr val="FF0000"/>
                          </a:solidFill>
                        </a:rPr>
                        <a:t>If AID=0, L2 messages for the target network </a:t>
                      </a:r>
                    </a:p>
                    <a:p>
                      <a:pPr latinLnBrk="1"/>
                      <a:r>
                        <a:rPr lang="en-US" altLang="ko-KR" sz="1600" dirty="0" smtClean="0">
                          <a:solidFill>
                            <a:srgbClr val="FF0000"/>
                          </a:solidFill>
                        </a:rPr>
                        <a:t>If AID=1, ANQP of IEEE 802.11u</a:t>
                      </a:r>
                    </a:p>
                    <a:p>
                      <a:pPr latinLnBrk="1"/>
                      <a:r>
                        <a:rPr lang="en-US" altLang="ko-KR" sz="1600" dirty="0" smtClean="0">
                          <a:solidFill>
                            <a:srgbClr val="FF0000"/>
                          </a:solidFill>
                        </a:rPr>
                        <a:t>If AID=2, ANDSF message</a:t>
                      </a:r>
                    </a:p>
                    <a:p>
                      <a:pPr latinLnBrk="1"/>
                      <a:r>
                        <a:rPr lang="en-US" altLang="ko-KR" sz="1600" dirty="0" smtClean="0">
                          <a:solidFill>
                            <a:srgbClr val="FF0000"/>
                          </a:solidFill>
                        </a:rPr>
                        <a:t>If AID=3, R9 Protocol of </a:t>
                      </a:r>
                      <a:r>
                        <a:rPr lang="en-US" altLang="ko-KR" sz="1600" dirty="0" err="1" smtClean="0">
                          <a:solidFill>
                            <a:srgbClr val="FF0000"/>
                          </a:solidFill>
                        </a:rPr>
                        <a:t>WiMAX</a:t>
                      </a:r>
                      <a:endParaRPr lang="en-US" altLang="ko-KR" sz="1600" dirty="0" smtClean="0">
                        <a:solidFill>
                          <a:srgbClr val="FF0000"/>
                        </a:solidFill>
                      </a:endParaRPr>
                    </a:p>
                    <a:p>
                      <a:pPr latinLnBrk="1"/>
                      <a:r>
                        <a:rPr lang="en-US" altLang="ko-KR" sz="1600" dirty="0" smtClean="0">
                          <a:solidFill>
                            <a:srgbClr val="FF0000"/>
                          </a:solidFill>
                        </a:rPr>
                        <a:t>If AID=4, Rx Protocol of </a:t>
                      </a:r>
                      <a:r>
                        <a:rPr lang="en-US" altLang="ko-KR" sz="1600" dirty="0" err="1" smtClean="0">
                          <a:solidFill>
                            <a:srgbClr val="FF0000"/>
                          </a:solidFill>
                        </a:rPr>
                        <a:t>WiMAX</a:t>
                      </a:r>
                      <a:endParaRPr lang="en-US" altLang="ko-KR" sz="1600" dirty="0" smtClean="0">
                        <a:solidFill>
                          <a:srgbClr val="FF0000"/>
                        </a:solidFill>
                      </a:endParaRPr>
                    </a:p>
                    <a:p>
                      <a:pPr latinLnBrk="1"/>
                      <a:r>
                        <a:rPr lang="en-US" altLang="ko-KR" sz="1600" dirty="0" smtClean="0">
                          <a:solidFill>
                            <a:srgbClr val="FF0000"/>
                          </a:solidFill>
                        </a:rPr>
                        <a:t>If AID=5, </a:t>
                      </a:r>
                      <a:r>
                        <a:rPr lang="en-US" altLang="ko-KR" sz="1600" dirty="0" err="1" smtClean="0">
                          <a:solidFill>
                            <a:srgbClr val="FF0000"/>
                          </a:solidFill>
                        </a:rPr>
                        <a:t>Ry</a:t>
                      </a:r>
                      <a:r>
                        <a:rPr lang="en-US" altLang="ko-KR" sz="1600" dirty="0" smtClean="0">
                          <a:solidFill>
                            <a:srgbClr val="FF0000"/>
                          </a:solidFill>
                        </a:rPr>
                        <a:t> Protocol of </a:t>
                      </a:r>
                      <a:r>
                        <a:rPr lang="en-US" altLang="ko-KR" sz="1600" dirty="0" err="1" smtClean="0">
                          <a:solidFill>
                            <a:srgbClr val="FF0000"/>
                          </a:solidFill>
                        </a:rPr>
                        <a:t>WiMAX</a:t>
                      </a:r>
                      <a:endParaRPr lang="en-US" altLang="ko-KR" sz="1600" dirty="0" smtClean="0">
                        <a:solidFill>
                          <a:srgbClr val="FF0000"/>
                        </a:solidFill>
                      </a:endParaRPr>
                    </a:p>
                    <a:p>
                      <a:pPr latinLnBrk="1"/>
                      <a:r>
                        <a:rPr lang="en-US" altLang="ko-KR" sz="1600" dirty="0" smtClean="0">
                          <a:solidFill>
                            <a:srgbClr val="FF0000"/>
                          </a:solidFill>
                        </a:rPr>
                        <a:t>From</a:t>
                      </a:r>
                      <a:r>
                        <a:rPr lang="en-US" altLang="ko-KR" sz="1600" baseline="0" dirty="0" smtClean="0">
                          <a:solidFill>
                            <a:srgbClr val="FF0000"/>
                          </a:solidFill>
                        </a:rPr>
                        <a:t> 6 to 500, reserved for other interworking protocols</a:t>
                      </a:r>
                    </a:p>
                    <a:p>
                      <a:pPr latinLnBrk="1"/>
                      <a:r>
                        <a:rPr lang="en-US" altLang="ko-KR" sz="1600" baseline="0" dirty="0" smtClean="0">
                          <a:solidFill>
                            <a:srgbClr val="FF0000"/>
                          </a:solidFill>
                        </a:rPr>
                        <a:t>From 501 to 1023, reserved for vendor specific area</a:t>
                      </a:r>
                      <a:endParaRPr lang="en-US" altLang="ko-KR" sz="1600" dirty="0" smtClean="0">
                        <a:solidFill>
                          <a:srgbClr val="FF0000"/>
                        </a:solidFill>
                      </a:endParaRPr>
                    </a:p>
                  </a:txBody>
                  <a:tcPr marL="91424" marR="91424" marT="45717" marB="45717"/>
                </a:tc>
              </a:tr>
            </a:tbl>
          </a:graphicData>
        </a:graphic>
      </p:graphicFrame>
      <p:sp>
        <p:nvSpPr>
          <p:cNvPr id="5134" name="슬라이드 번호 개체 틀 4"/>
          <p:cNvSpPr>
            <a:spLocks noGrp="1"/>
          </p:cNvSpPr>
          <p:nvPr>
            <p:ph type="sldNum" sz="quarter" idx="11"/>
          </p:nvPr>
        </p:nvSpPr>
        <p:spPr>
          <a:noFill/>
        </p:spPr>
        <p:txBody>
          <a:bodyPr/>
          <a:lstStyle/>
          <a:p>
            <a:fld id="{88282D8A-0C92-45F8-80DB-E79231B5AB66}" type="slidenum">
              <a:rPr lang="en-US" altLang="ja-JP" smtClean="0">
                <a:latin typeface="Times" charset="0"/>
              </a:rPr>
              <a:pPr/>
              <a:t>3</a:t>
            </a:fld>
            <a:endParaRPr lang="en-US" altLang="ja-JP" smtClean="0">
              <a:latin typeface="Times" charset="0"/>
            </a:endParaRPr>
          </a:p>
        </p:txBody>
      </p:sp>
      <p:pic>
        <p:nvPicPr>
          <p:cNvPr id="5135" name="Picture 2"/>
          <p:cNvPicPr>
            <a:picLocks noChangeAspect="1" noChangeArrowheads="1"/>
          </p:cNvPicPr>
          <p:nvPr/>
        </p:nvPicPr>
        <p:blipFill>
          <a:blip r:embed="rId2" cstate="print"/>
          <a:srcRect/>
          <a:stretch>
            <a:fillRect/>
          </a:stretch>
        </p:blipFill>
        <p:spPr bwMode="auto">
          <a:xfrm>
            <a:off x="2484438" y="981075"/>
            <a:ext cx="5111750" cy="21240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smtClean="0"/>
              <a:t>Analysis in Implementation of </a:t>
            </a:r>
            <a:br>
              <a:rPr lang="en-US" altLang="ko-KR" smtClean="0"/>
            </a:br>
            <a:r>
              <a:rPr lang="en-US" altLang="ko-KR" smtClean="0"/>
              <a:t>the MN and the MGW</a:t>
            </a:r>
            <a:endParaRPr lang="ko-KR" altLang="en-US" smtClean="0"/>
          </a:p>
        </p:txBody>
      </p:sp>
      <p:sp>
        <p:nvSpPr>
          <p:cNvPr id="6147" name="내용 개체 틀 2"/>
          <p:cNvSpPr>
            <a:spLocks noGrp="1"/>
          </p:cNvSpPr>
          <p:nvPr>
            <p:ph idx="1"/>
          </p:nvPr>
        </p:nvSpPr>
        <p:spPr>
          <a:xfrm>
            <a:off x="422275" y="1341438"/>
            <a:ext cx="8299450" cy="4983162"/>
          </a:xfrm>
        </p:spPr>
        <p:txBody>
          <a:bodyPr/>
          <a:lstStyle/>
          <a:p>
            <a:r>
              <a:rPr lang="en-US" altLang="ko-KR" sz="2000" dirty="0" smtClean="0"/>
              <a:t>The MN using the other interworking protocol, such as ANQP or ANDSF messages, can interact with the MGW of IEEE 802.21c</a:t>
            </a:r>
          </a:p>
          <a:p>
            <a:pPr lvl="1"/>
            <a:r>
              <a:rPr lang="en-US" altLang="ko-KR" sz="2000" dirty="0" smtClean="0"/>
              <a:t> Even though the MN is equipped with the simple function handling “Gateway Service” (SID=5) of IEEE 802.21c, the MN can communicate with the MGW of IEEE 802.21c</a:t>
            </a:r>
          </a:p>
          <a:p>
            <a:r>
              <a:rPr lang="en-US" altLang="ko-KR" sz="2000" dirty="0" smtClean="0"/>
              <a:t>The new SID for “Gateway Service” can enhance bridging mobility signaling for the MGW.</a:t>
            </a:r>
          </a:p>
          <a:p>
            <a:pPr lvl="1"/>
            <a:r>
              <a:rPr lang="en-US" altLang="ko-KR" sz="2000" dirty="0" smtClean="0"/>
              <a:t>Through the new SID, the MGW performs a proxy for interworking with other networks using ANQP or ANDSF.</a:t>
            </a:r>
          </a:p>
        </p:txBody>
      </p:sp>
      <p:sp>
        <p:nvSpPr>
          <p:cNvPr id="6148" name="슬라이드 번호 개체 틀 4"/>
          <p:cNvSpPr>
            <a:spLocks noGrp="1"/>
          </p:cNvSpPr>
          <p:nvPr>
            <p:ph type="sldNum" sz="quarter" idx="11"/>
          </p:nvPr>
        </p:nvSpPr>
        <p:spPr>
          <a:noFill/>
        </p:spPr>
        <p:txBody>
          <a:bodyPr/>
          <a:lstStyle/>
          <a:p>
            <a:fld id="{0541EEA9-591A-4762-9EC9-11A96EA7511F}" type="slidenum">
              <a:rPr lang="en-US" altLang="ja-JP" smtClean="0">
                <a:latin typeface="Times" charset="0"/>
              </a:rPr>
              <a:pPr/>
              <a:t>4</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3200" smtClean="0"/>
              <a:t>When AID  is Zero </a:t>
            </a:r>
            <a:br>
              <a:rPr lang="en-US" altLang="ko-KR" sz="3200" smtClean="0"/>
            </a:br>
            <a:r>
              <a:rPr lang="en-US" altLang="ko-KR" sz="3200" smtClean="0"/>
              <a:t>(L2 Message Transfer)</a:t>
            </a:r>
            <a:endParaRPr lang="ko-KR" altLang="en-US" sz="3200" smtClean="0"/>
          </a:p>
        </p:txBody>
      </p:sp>
      <p:sp>
        <p:nvSpPr>
          <p:cNvPr id="7171" name="슬라이드 번호 개체 틀 4"/>
          <p:cNvSpPr>
            <a:spLocks noGrp="1"/>
          </p:cNvSpPr>
          <p:nvPr>
            <p:ph type="sldNum" sz="quarter" idx="11"/>
          </p:nvPr>
        </p:nvSpPr>
        <p:spPr>
          <a:noFill/>
        </p:spPr>
        <p:txBody>
          <a:bodyPr/>
          <a:lstStyle/>
          <a:p>
            <a:fld id="{DCB73EE3-C1DC-46F3-88EF-437881CBF837}" type="slidenum">
              <a:rPr lang="en-US" altLang="ja-JP" smtClean="0">
                <a:latin typeface="Times" charset="0"/>
              </a:rPr>
              <a:pPr/>
              <a:t>5</a:t>
            </a:fld>
            <a:endParaRPr lang="en-US" altLang="ja-JP" smtClean="0">
              <a:latin typeface="Times" charset="0"/>
            </a:endParaRPr>
          </a:p>
        </p:txBody>
      </p:sp>
      <p:pic>
        <p:nvPicPr>
          <p:cNvPr id="7172" name="Picture 10"/>
          <p:cNvPicPr>
            <a:picLocks noChangeAspect="1" noChangeArrowheads="1"/>
          </p:cNvPicPr>
          <p:nvPr/>
        </p:nvPicPr>
        <p:blipFill>
          <a:blip r:embed="rId2" cstate="print"/>
          <a:srcRect/>
          <a:stretch>
            <a:fillRect/>
          </a:stretch>
        </p:blipFill>
        <p:spPr bwMode="auto">
          <a:xfrm>
            <a:off x="179388" y="1752600"/>
            <a:ext cx="4248150" cy="1673225"/>
          </a:xfrm>
          <a:prstGeom prst="rect">
            <a:avLst/>
          </a:prstGeom>
          <a:noFill/>
          <a:ln w="9525">
            <a:noFill/>
            <a:miter lim="800000"/>
            <a:headEnd/>
            <a:tailEnd/>
          </a:ln>
        </p:spPr>
      </p:pic>
      <p:sp>
        <p:nvSpPr>
          <p:cNvPr id="7" name="TextBox 9"/>
          <p:cNvSpPr txBox="1">
            <a:spLocks noChangeArrowheads="1"/>
          </p:cNvSpPr>
          <p:nvPr/>
        </p:nvSpPr>
        <p:spPr bwMode="auto">
          <a:xfrm>
            <a:off x="4427538" y="1770063"/>
            <a:ext cx="4408487" cy="1322387"/>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defRPr/>
            </a:pPr>
            <a:r>
              <a:rPr lang="en-US" altLang="ko-KR" sz="1600" dirty="0" smtClean="0"/>
              <a:t>Figure 11.5  The target </a:t>
            </a:r>
            <a:r>
              <a:rPr lang="en-US" altLang="ko-KR" sz="1600" dirty="0" err="1" smtClean="0"/>
              <a:t>PoA</a:t>
            </a:r>
            <a:r>
              <a:rPr lang="en-US" altLang="ko-KR" sz="1600" dirty="0" smtClean="0"/>
              <a:t> supports MICF.</a:t>
            </a:r>
          </a:p>
          <a:p>
            <a:pPr marL="285750" indent="-285750" eaLnBrk="1" hangingPunct="1">
              <a:buFont typeface="Arial" pitchFamily="34" charset="0"/>
              <a:buChar char="•"/>
              <a:defRPr/>
            </a:pPr>
            <a:r>
              <a:rPr lang="en-US" altLang="ko-KR" sz="1600" dirty="0" smtClean="0"/>
              <a:t>If MN does not know the IP address of the target </a:t>
            </a:r>
            <a:r>
              <a:rPr lang="en-US" altLang="ko-KR" sz="1600" dirty="0" err="1" smtClean="0"/>
              <a:t>PoA</a:t>
            </a:r>
            <a:r>
              <a:rPr lang="en-US" altLang="ko-KR" sz="1600" dirty="0" smtClean="0"/>
              <a:t>, the MGW functions like a proxy for the MN to send the target radio L2 network entry packets to the target </a:t>
            </a:r>
            <a:r>
              <a:rPr lang="en-US" altLang="ko-KR" sz="1600" dirty="0" err="1" smtClean="0"/>
              <a:t>PoA</a:t>
            </a:r>
            <a:r>
              <a:rPr lang="en-US" altLang="ko-KR" sz="1600" dirty="0" smtClean="0"/>
              <a:t>.</a:t>
            </a:r>
            <a:endParaRPr lang="ko-KR" altLang="en-US" sz="1600" dirty="0" smtClean="0"/>
          </a:p>
        </p:txBody>
      </p:sp>
      <p:pic>
        <p:nvPicPr>
          <p:cNvPr id="7174" name="Picture 13"/>
          <p:cNvPicPr>
            <a:picLocks noChangeAspect="1" noChangeArrowheads="1"/>
          </p:cNvPicPr>
          <p:nvPr/>
        </p:nvPicPr>
        <p:blipFill>
          <a:blip r:embed="rId3" cstate="print"/>
          <a:srcRect/>
          <a:stretch>
            <a:fillRect/>
          </a:stretch>
        </p:blipFill>
        <p:spPr bwMode="auto">
          <a:xfrm>
            <a:off x="158750" y="3644900"/>
            <a:ext cx="4291013" cy="2376488"/>
          </a:xfrm>
          <a:prstGeom prst="rect">
            <a:avLst/>
          </a:prstGeom>
          <a:noFill/>
          <a:ln w="9525">
            <a:noFill/>
            <a:miter lim="800000"/>
            <a:headEnd/>
            <a:tailEnd/>
          </a:ln>
        </p:spPr>
      </p:pic>
      <p:sp>
        <p:nvSpPr>
          <p:cNvPr id="9" name="TextBox 8"/>
          <p:cNvSpPr txBox="1">
            <a:spLocks noChangeArrowheads="1"/>
          </p:cNvSpPr>
          <p:nvPr/>
        </p:nvSpPr>
        <p:spPr bwMode="auto">
          <a:xfrm>
            <a:off x="4470400" y="3790950"/>
            <a:ext cx="4427538" cy="1077913"/>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defRPr/>
            </a:pPr>
            <a:r>
              <a:rPr lang="en-US" altLang="ko-KR" sz="1600" dirty="0" smtClean="0"/>
              <a:t>Figure 11.6  The target </a:t>
            </a:r>
            <a:r>
              <a:rPr lang="en-US" altLang="ko-KR" sz="1600" dirty="0" err="1" smtClean="0"/>
              <a:t>PoA</a:t>
            </a:r>
            <a:r>
              <a:rPr lang="en-US" altLang="ko-KR" sz="1600" dirty="0" smtClean="0"/>
              <a:t> does not support MICF.</a:t>
            </a:r>
          </a:p>
          <a:p>
            <a:pPr marL="285750" indent="-285750" eaLnBrk="1" hangingPunct="1">
              <a:buFont typeface="Arial" pitchFamily="34" charset="0"/>
              <a:buChar char="•"/>
              <a:defRPr/>
            </a:pPr>
            <a:r>
              <a:rPr lang="en-US" altLang="ko-KR" sz="1600" dirty="0" smtClean="0"/>
              <a:t>The M-GW communicates with the target POA using other control messages in order to proxy between the MN and the target POA.</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p:txBody>
          <a:bodyPr/>
          <a:lstStyle/>
          <a:p>
            <a:r>
              <a:rPr lang="en-US" altLang="ko-KR" sz="2800" smtClean="0"/>
              <a:t>When AID is Larger than Zero</a:t>
            </a:r>
            <a:br>
              <a:rPr lang="en-US" altLang="ko-KR" sz="2800" smtClean="0"/>
            </a:br>
            <a:r>
              <a:rPr lang="en-US" altLang="ko-KR" sz="2800" smtClean="0"/>
              <a:t>(For the MN using other Interworking Protocols)</a:t>
            </a:r>
            <a:endParaRPr lang="ko-KR" altLang="en-US" sz="2800" smtClean="0"/>
          </a:p>
        </p:txBody>
      </p:sp>
      <p:sp>
        <p:nvSpPr>
          <p:cNvPr id="8195" name="슬라이드 번호 개체 틀 4"/>
          <p:cNvSpPr>
            <a:spLocks noGrp="1"/>
          </p:cNvSpPr>
          <p:nvPr>
            <p:ph type="sldNum" sz="quarter" idx="11"/>
          </p:nvPr>
        </p:nvSpPr>
        <p:spPr>
          <a:noFill/>
        </p:spPr>
        <p:txBody>
          <a:bodyPr/>
          <a:lstStyle/>
          <a:p>
            <a:fld id="{9095F24C-0E8D-45CD-ACA6-2E0EE1312BE3}" type="slidenum">
              <a:rPr lang="en-US" altLang="ja-JP" smtClean="0">
                <a:latin typeface="Times" charset="0"/>
              </a:rPr>
              <a:pPr/>
              <a:t>6</a:t>
            </a:fld>
            <a:endParaRPr lang="en-US" altLang="ja-JP" smtClean="0">
              <a:latin typeface="Times" charset="0"/>
            </a:endParaRPr>
          </a:p>
        </p:txBody>
      </p:sp>
      <p:graphicFrame>
        <p:nvGraphicFramePr>
          <p:cNvPr id="7" name="표 6"/>
          <p:cNvGraphicFramePr>
            <a:graphicFrameLocks noGrp="1"/>
          </p:cNvGraphicFramePr>
          <p:nvPr/>
        </p:nvGraphicFramePr>
        <p:xfrm>
          <a:off x="1763713" y="2708275"/>
          <a:ext cx="2304256" cy="2835511"/>
        </p:xfrm>
        <a:graphic>
          <a:graphicData uri="http://schemas.openxmlformats.org/drawingml/2006/table">
            <a:tbl>
              <a:tblPr firstRow="1" bandRow="1">
                <a:tableStyleId>{5940675A-B579-460E-94D1-54222C63F5DA}</a:tableStyleId>
              </a:tblPr>
              <a:tblGrid>
                <a:gridCol w="1167304"/>
                <a:gridCol w="1136952"/>
              </a:tblGrid>
              <a:tr h="1066914">
                <a:tc rowSpan="2">
                  <a:txBody>
                    <a:bodyPr/>
                    <a:lstStyle/>
                    <a:p>
                      <a:pPr latinLnBrk="1"/>
                      <a:r>
                        <a:rPr lang="en-US" altLang="ko-KR" sz="1200" b="1" dirty="0" smtClean="0">
                          <a:solidFill>
                            <a:srgbClr val="FF0000"/>
                          </a:solidFill>
                        </a:rPr>
                        <a:t>Interworking Protocol</a:t>
                      </a:r>
                      <a:r>
                        <a:rPr lang="en-US" altLang="ko-KR" sz="1200" b="1" baseline="0" dirty="0" smtClean="0">
                          <a:solidFill>
                            <a:srgbClr val="FF0000"/>
                          </a:solidFill>
                        </a:rPr>
                        <a:t> Message</a:t>
                      </a:r>
                      <a:r>
                        <a:rPr lang="en-US" altLang="ko-KR" sz="1200" b="1" dirty="0" smtClean="0">
                          <a:solidFill>
                            <a:srgbClr val="FF0000"/>
                          </a:solidFill>
                        </a:rPr>
                        <a:t> </a:t>
                      </a:r>
                    </a:p>
                  </a:txBody>
                  <a:tcPr marL="91462" marR="91462" marT="45725" marB="45725">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rgbClr val="FF0000"/>
                          </a:solidFill>
                        </a:rPr>
                        <a:t>Interworking Protocol</a:t>
                      </a:r>
                      <a:r>
                        <a:rPr lang="en-US" altLang="ko-KR" sz="1200" b="1" baseline="0" dirty="0" smtClean="0">
                          <a:solidFill>
                            <a:srgbClr val="FF0000"/>
                          </a:solidFill>
                        </a:rPr>
                        <a:t> Message</a:t>
                      </a:r>
                      <a:r>
                        <a:rPr lang="en-US" altLang="ko-KR" sz="1200" b="1" dirty="0" smtClean="0">
                          <a:solidFill>
                            <a:srgbClr val="FF0000"/>
                          </a:solidFill>
                        </a:rPr>
                        <a:t> </a:t>
                      </a:r>
                    </a:p>
                    <a:p>
                      <a:pPr latinLnBrk="1"/>
                      <a:endParaRPr lang="en-US" altLang="ko-KR" sz="1200" b="1" dirty="0" smtClean="0">
                        <a:solidFill>
                          <a:srgbClr val="FF0000"/>
                        </a:solidFill>
                      </a:endParaRPr>
                    </a:p>
                  </a:txBody>
                  <a:tcPr marL="91462" marR="91462" marT="45725" marB="45725">
                    <a:lnL w="12700" cap="flat" cmpd="sng" algn="ctr">
                      <a:solidFill>
                        <a:schemeClr val="tx1"/>
                      </a:solidFill>
                      <a:prstDash val="solid"/>
                      <a:round/>
                      <a:headEnd type="none" w="med" len="med"/>
                      <a:tailEnd type="none" w="med" len="med"/>
                    </a:lnL>
                  </a:tcPr>
                </a:tc>
              </a:tr>
              <a:tr h="579182">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MICF </a:t>
                      </a:r>
                      <a:r>
                        <a:rPr lang="en-US" altLang="ko-KR" sz="1200" dirty="0" err="1" smtClean="0"/>
                        <a:t>hdr</a:t>
                      </a:r>
                      <a:endParaRPr lang="en-US" altLang="ko-KR" sz="1200" dirty="0" smtClean="0"/>
                    </a:p>
                    <a:p>
                      <a:pPr latinLnBrk="1"/>
                      <a:r>
                        <a:rPr lang="en-US" altLang="ko-KR" sz="1200" dirty="0" smtClean="0"/>
                        <a:t>(SID=5,</a:t>
                      </a:r>
                      <a:r>
                        <a:rPr lang="en-US" altLang="ko-KR" sz="1200" baseline="0" dirty="0" smtClean="0"/>
                        <a:t> AID&gt;=1)</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tcPr>
                </a:tc>
              </a:tr>
              <a:tr h="156757">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00453">
                <a:tc>
                  <a:txBody>
                    <a:bodyPr/>
                    <a:lstStyle/>
                    <a:p>
                      <a:pPr latinLnBrk="1"/>
                      <a:r>
                        <a:rPr lang="en-US" altLang="ko-KR" sz="1200" dirty="0" smtClean="0"/>
                        <a:t>L2 </a:t>
                      </a:r>
                      <a:r>
                        <a:rPr lang="en-US" altLang="ko-KR" sz="1200" dirty="0" err="1" smtClean="0"/>
                        <a:t>hdr</a:t>
                      </a:r>
                      <a:endParaRPr lang="ko-KR" altLang="en-US" sz="1200" dirty="0"/>
                    </a:p>
                  </a:txBody>
                  <a:tcPr marL="91462" marR="9146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latinLnBrk="1"/>
                      <a:r>
                        <a:rPr lang="en-US" altLang="ko-KR" sz="1200" dirty="0" smtClean="0"/>
                        <a:t>L2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80">
                <a:tc>
                  <a:txBody>
                    <a:bodyPr/>
                    <a:lstStyle/>
                    <a:p>
                      <a:pPr latinLnBrk="1"/>
                      <a:r>
                        <a:rPr lang="en-US" altLang="ko-KR" sz="1200" dirty="0" smtClean="0"/>
                        <a:t>PHY  </a:t>
                      </a:r>
                      <a:r>
                        <a:rPr lang="en-US" altLang="ko-KR" sz="1200" dirty="0" err="1" smtClean="0"/>
                        <a:t>hdr</a:t>
                      </a:r>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graphicFrame>
        <p:nvGraphicFramePr>
          <p:cNvPr id="9" name="표 8"/>
          <p:cNvGraphicFramePr>
            <a:graphicFrameLocks noGrp="1"/>
          </p:cNvGraphicFramePr>
          <p:nvPr/>
        </p:nvGraphicFramePr>
        <p:xfrm>
          <a:off x="4356100" y="2695575"/>
          <a:ext cx="1151458" cy="2849149"/>
        </p:xfrm>
        <a:graphic>
          <a:graphicData uri="http://schemas.openxmlformats.org/drawingml/2006/table">
            <a:tbl>
              <a:tblPr firstRow="1" bandRow="1">
                <a:tableStyleId>{5940675A-B579-460E-94D1-54222C63F5DA}</a:tableStyleId>
              </a:tblPr>
              <a:tblGrid>
                <a:gridCol w="1151458"/>
              </a:tblGrid>
              <a:tr h="1080194">
                <a:tc>
                  <a:txBody>
                    <a:bodyPr/>
                    <a:lstStyle/>
                    <a:p>
                      <a:pPr latinLnBrk="1"/>
                      <a:r>
                        <a:rPr lang="en-US" altLang="ko-KR" sz="1200" b="1" dirty="0" smtClean="0">
                          <a:solidFill>
                            <a:srgbClr val="FF0000"/>
                          </a:solidFill>
                        </a:rPr>
                        <a:t>Interworking Protocol Message</a:t>
                      </a:r>
                      <a:endParaRPr lang="ko-KR" altLang="en-US"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89928">
                <a:tc>
                  <a:txBody>
                    <a:bodyPr/>
                    <a:lstStyle/>
                    <a:p>
                      <a:pPr latinLnBrk="1"/>
                      <a:r>
                        <a:rPr lang="en-US" altLang="ko-KR" sz="1200" dirty="0" smtClean="0"/>
                        <a:t>MICF </a:t>
                      </a:r>
                      <a:r>
                        <a:rPr lang="en-US" altLang="ko-KR" sz="1200" dirty="0" err="1" smtClean="0"/>
                        <a:t>hdr</a:t>
                      </a:r>
                      <a:endParaRPr lang="en-US" altLang="ko-KR" sz="1200" dirty="0" smtClean="0"/>
                    </a:p>
                    <a:p>
                      <a:pPr latinLnBrk="1"/>
                      <a:r>
                        <a:rPr lang="en-US" altLang="ko-KR" sz="1200" dirty="0" smtClean="0"/>
                        <a:t>(SID=5,</a:t>
                      </a:r>
                      <a:r>
                        <a:rPr lang="en-US" altLang="ko-KR" sz="1200" baseline="0" dirty="0" smtClean="0"/>
                        <a:t> AID&gt;=1)</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6177">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smtClean="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997">
                <a:tc>
                  <a:txBody>
                    <a:bodyPr/>
                    <a:lstStyle/>
                    <a:p>
                      <a:pPr latinLnBrk="1"/>
                      <a:r>
                        <a:rPr lang="en-US" altLang="ko-KR" sz="1200" dirty="0" smtClean="0"/>
                        <a:t>L2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730">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8229" name="TextBox 9"/>
          <p:cNvSpPr txBox="1">
            <a:spLocks noChangeArrowheads="1"/>
          </p:cNvSpPr>
          <p:nvPr/>
        </p:nvSpPr>
        <p:spPr bwMode="auto">
          <a:xfrm>
            <a:off x="323850" y="5715000"/>
            <a:ext cx="1296988" cy="307975"/>
          </a:xfrm>
          <a:prstGeom prst="rect">
            <a:avLst/>
          </a:prstGeom>
          <a:noFill/>
          <a:ln w="9525">
            <a:noFill/>
            <a:miter lim="800000"/>
            <a:headEnd/>
            <a:tailEnd/>
          </a:ln>
        </p:spPr>
        <p:txBody>
          <a:bodyPr>
            <a:spAutoFit/>
          </a:bodyPr>
          <a:lstStyle/>
          <a:p>
            <a:pPr algn="ctr"/>
            <a:r>
              <a:rPr lang="en-US" altLang="ko-KR" sz="1400"/>
              <a:t>MN </a:t>
            </a:r>
          </a:p>
        </p:txBody>
      </p:sp>
      <p:sp>
        <p:nvSpPr>
          <p:cNvPr id="8230" name="TextBox 11"/>
          <p:cNvSpPr txBox="1">
            <a:spLocks noChangeArrowheads="1"/>
          </p:cNvSpPr>
          <p:nvPr/>
        </p:nvSpPr>
        <p:spPr bwMode="auto">
          <a:xfrm>
            <a:off x="4356100" y="5641975"/>
            <a:ext cx="1223963" cy="738664"/>
          </a:xfrm>
          <a:prstGeom prst="rect">
            <a:avLst/>
          </a:prstGeom>
          <a:noFill/>
          <a:ln w="9525">
            <a:noFill/>
            <a:miter lim="800000"/>
            <a:headEnd/>
            <a:tailEnd/>
          </a:ln>
        </p:spPr>
        <p:txBody>
          <a:bodyPr>
            <a:spAutoFit/>
          </a:bodyPr>
          <a:lstStyle/>
          <a:p>
            <a:pPr algn="ctr"/>
            <a:r>
              <a:rPr lang="en-US" altLang="ko-KR" sz="1400" dirty="0" smtClean="0"/>
              <a:t>Other Network </a:t>
            </a:r>
            <a:r>
              <a:rPr lang="en-US" altLang="ko-KR" sz="1400" dirty="0"/>
              <a:t>Entity</a:t>
            </a:r>
            <a:endParaRPr lang="ko-KR" altLang="en-US" sz="1400" dirty="0"/>
          </a:p>
        </p:txBody>
      </p:sp>
      <p:sp>
        <p:nvSpPr>
          <p:cNvPr id="8231" name="TextBox 10"/>
          <p:cNvSpPr txBox="1">
            <a:spLocks noChangeArrowheads="1"/>
          </p:cNvSpPr>
          <p:nvPr/>
        </p:nvSpPr>
        <p:spPr bwMode="auto">
          <a:xfrm>
            <a:off x="323850" y="1916832"/>
            <a:ext cx="8424863" cy="461665"/>
          </a:xfrm>
          <a:prstGeom prst="rect">
            <a:avLst/>
          </a:prstGeom>
          <a:noFill/>
          <a:ln w="9525">
            <a:noFill/>
            <a:miter lim="800000"/>
            <a:headEnd/>
            <a:tailEnd/>
          </a:ln>
        </p:spPr>
        <p:txBody>
          <a:bodyPr wrap="square">
            <a:spAutoFit/>
          </a:bodyPr>
          <a:lstStyle/>
          <a:p>
            <a:r>
              <a:rPr lang="en-US" altLang="ko-KR" dirty="0"/>
              <a:t>1. When the </a:t>
            </a:r>
            <a:r>
              <a:rPr lang="en-US" altLang="ko-KR" dirty="0" smtClean="0"/>
              <a:t>other network </a:t>
            </a:r>
            <a:r>
              <a:rPr lang="en-US" altLang="ko-KR" dirty="0"/>
              <a:t>entity supports </a:t>
            </a:r>
            <a:r>
              <a:rPr lang="en-US" altLang="ko-KR" dirty="0" smtClean="0"/>
              <a:t>“Gateway Service”</a:t>
            </a:r>
            <a:endParaRPr lang="en-US" altLang="ko-KR" dirty="0"/>
          </a:p>
        </p:txBody>
      </p:sp>
      <p:sp>
        <p:nvSpPr>
          <p:cNvPr id="13" name="내용 개체 틀 2"/>
          <p:cNvSpPr txBox="1">
            <a:spLocks/>
          </p:cNvSpPr>
          <p:nvPr/>
        </p:nvSpPr>
        <p:spPr bwMode="auto">
          <a:xfrm>
            <a:off x="422275" y="981075"/>
            <a:ext cx="8299450" cy="935038"/>
          </a:xfrm>
          <a:prstGeom prst="rect">
            <a:avLst/>
          </a:prstGeom>
          <a:noFill/>
          <a:ln w="12700">
            <a:noFill/>
            <a:miter lim="800000"/>
            <a:headEnd/>
            <a:tailEnd/>
          </a:ln>
        </p:spPr>
        <p:txBody>
          <a:bodyPr lIns="90488" tIns="44450" rIns="90488" bIns="44450"/>
          <a:lstStyle/>
          <a:p>
            <a:pPr marL="280988" indent="-280988" defTabSz="762000" eaLnBrk="0" hangingPunct="0">
              <a:lnSpc>
                <a:spcPct val="90000"/>
              </a:lnSpc>
              <a:spcBef>
                <a:spcPct val="40000"/>
              </a:spcBef>
              <a:buClr>
                <a:schemeClr val="accent1"/>
              </a:buClr>
              <a:buFontTx/>
              <a:buChar char="•"/>
              <a:defRPr/>
            </a:pPr>
            <a:r>
              <a:rPr lang="en-US" altLang="ko-KR" sz="2000" kern="0" dirty="0">
                <a:latin typeface="+mn-lt"/>
                <a:cs typeface="ＭＳ Ｐゴシック" charset="0"/>
              </a:rPr>
              <a:t>Even though the MN using other interworking protocols is equipped  with the simple function handling the new MIH service, </a:t>
            </a:r>
            <a:r>
              <a:rPr lang="en-US" altLang="ko-KR" sz="2000" kern="0" dirty="0" smtClean="0">
                <a:latin typeface="+mn-lt"/>
                <a:cs typeface="ＭＳ Ｐゴシック" charset="0"/>
              </a:rPr>
              <a:t>“Gateway </a:t>
            </a:r>
            <a:r>
              <a:rPr lang="en-US" altLang="ko-KR" sz="2000" kern="0" dirty="0">
                <a:latin typeface="+mn-lt"/>
                <a:cs typeface="ＭＳ Ｐゴシック" charset="0"/>
              </a:rPr>
              <a:t>Service”, the MN can communicate with the MGW of IEEE 802.21c.</a:t>
            </a:r>
          </a:p>
        </p:txBody>
      </p:sp>
      <p:sp>
        <p:nvSpPr>
          <p:cNvPr id="17" name="직사각형 16"/>
          <p:cNvSpPr/>
          <p:nvPr/>
        </p:nvSpPr>
        <p:spPr>
          <a:xfrm>
            <a:off x="5651500" y="2636838"/>
            <a:ext cx="3205163" cy="1200329"/>
          </a:xfrm>
          <a:prstGeom prst="rect">
            <a:avLst/>
          </a:prstGeom>
        </p:spPr>
        <p:txBody>
          <a:bodyPr>
            <a:spAutoFit/>
          </a:bodyPr>
          <a:lstStyle/>
          <a:p>
            <a:pPr marL="285750" indent="-285750">
              <a:buFont typeface="Arial" pitchFamily="34" charset="0"/>
              <a:buChar char="•"/>
              <a:defRPr/>
            </a:pPr>
            <a:r>
              <a:rPr lang="en-US" altLang="ko-KR" sz="1800" dirty="0" smtClean="0"/>
              <a:t>The </a:t>
            </a:r>
            <a:r>
              <a:rPr lang="en-US" altLang="ko-KR" sz="1800" dirty="0" err="1"/>
              <a:t>PoA</a:t>
            </a:r>
            <a:r>
              <a:rPr lang="en-US" altLang="ko-KR" sz="1800" dirty="0"/>
              <a:t> encapsulates interworking protocol message with the MICF </a:t>
            </a:r>
            <a:r>
              <a:rPr lang="en-US" altLang="ko-KR" sz="1800" dirty="0" err="1"/>
              <a:t>hdr</a:t>
            </a:r>
            <a:r>
              <a:rPr lang="en-US" altLang="ko-KR" sz="1800" dirty="0"/>
              <a:t> using the new SID, “5”.</a:t>
            </a:r>
            <a:endParaRPr lang="ko-KR" altLang="en-US" sz="1800" dirty="0"/>
          </a:p>
        </p:txBody>
      </p:sp>
      <p:graphicFrame>
        <p:nvGraphicFramePr>
          <p:cNvPr id="19" name="표 18"/>
          <p:cNvGraphicFramePr>
            <a:graphicFrameLocks noGrp="1"/>
          </p:cNvGraphicFramePr>
          <p:nvPr/>
        </p:nvGraphicFramePr>
        <p:xfrm>
          <a:off x="395288" y="2708275"/>
          <a:ext cx="1151458" cy="2839532"/>
        </p:xfrm>
        <a:graphic>
          <a:graphicData uri="http://schemas.openxmlformats.org/drawingml/2006/table">
            <a:tbl>
              <a:tblPr firstRow="1" bandRow="1">
                <a:tableStyleId>{5940675A-B579-460E-94D1-54222C63F5DA}</a:tableStyleId>
              </a:tblPr>
              <a:tblGrid>
                <a:gridCol w="1151458"/>
              </a:tblGrid>
              <a:tr h="929030">
                <a:tc>
                  <a:txBody>
                    <a:bodyPr/>
                    <a:lstStyle/>
                    <a:p>
                      <a:pPr latinLnBrk="1"/>
                      <a:r>
                        <a:rPr lang="en-US" altLang="ko-KR" sz="1200" b="1" dirty="0" smtClean="0">
                          <a:solidFill>
                            <a:srgbClr val="FF0000"/>
                          </a:solidFill>
                        </a:rPr>
                        <a:t>Interworking Protocol Message</a:t>
                      </a: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ko-KR" altLang="en-US" sz="1200" b="1" dirty="0" smtClean="0">
                        <a:solidFill>
                          <a:srgbClr val="FF0000"/>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0">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401">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730">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8246" name="TextBox 9"/>
          <p:cNvSpPr txBox="1">
            <a:spLocks noChangeArrowheads="1"/>
          </p:cNvSpPr>
          <p:nvPr/>
        </p:nvSpPr>
        <p:spPr bwMode="auto">
          <a:xfrm>
            <a:off x="2195513" y="5715000"/>
            <a:ext cx="1296987" cy="307975"/>
          </a:xfrm>
          <a:prstGeom prst="rect">
            <a:avLst/>
          </a:prstGeom>
          <a:noFill/>
          <a:ln w="9525">
            <a:noFill/>
            <a:miter lim="800000"/>
            <a:headEnd/>
            <a:tailEnd/>
          </a:ln>
        </p:spPr>
        <p:txBody>
          <a:bodyPr>
            <a:spAutoFit/>
          </a:bodyPr>
          <a:lstStyle/>
          <a:p>
            <a:pPr algn="ctr"/>
            <a:r>
              <a:rPr lang="en-US" altLang="ko-KR" sz="1400"/>
              <a:t>PoA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z="2800" smtClean="0"/>
              <a:t>When AID is Larger than Zero</a:t>
            </a:r>
            <a:br>
              <a:rPr lang="en-US" altLang="ko-KR" sz="2800" smtClean="0"/>
            </a:br>
            <a:r>
              <a:rPr lang="en-US" altLang="ko-KR" sz="2800" smtClean="0"/>
              <a:t>(For the MN using other Interworking Protocols)</a:t>
            </a:r>
            <a:endParaRPr lang="ko-KR" altLang="en-US" sz="2800" smtClean="0"/>
          </a:p>
        </p:txBody>
      </p:sp>
      <p:sp>
        <p:nvSpPr>
          <p:cNvPr id="9219" name="슬라이드 번호 개체 틀 4"/>
          <p:cNvSpPr>
            <a:spLocks noGrp="1"/>
          </p:cNvSpPr>
          <p:nvPr>
            <p:ph type="sldNum" sz="quarter" idx="11"/>
          </p:nvPr>
        </p:nvSpPr>
        <p:spPr>
          <a:noFill/>
        </p:spPr>
        <p:txBody>
          <a:bodyPr/>
          <a:lstStyle/>
          <a:p>
            <a:fld id="{0B4356AF-8BBF-4DE1-A844-ACF81557BA34}" type="slidenum">
              <a:rPr lang="en-US" altLang="ja-JP" smtClean="0">
                <a:latin typeface="Times" charset="0"/>
              </a:rPr>
              <a:pPr/>
              <a:t>7</a:t>
            </a:fld>
            <a:endParaRPr lang="en-US" altLang="ja-JP" smtClean="0">
              <a:latin typeface="Times" charset="0"/>
            </a:endParaRPr>
          </a:p>
        </p:txBody>
      </p:sp>
      <p:graphicFrame>
        <p:nvGraphicFramePr>
          <p:cNvPr id="8" name="표 7"/>
          <p:cNvGraphicFramePr>
            <a:graphicFrameLocks noGrp="1"/>
          </p:cNvGraphicFramePr>
          <p:nvPr/>
        </p:nvGraphicFramePr>
        <p:xfrm>
          <a:off x="4572000" y="3479800"/>
          <a:ext cx="2376289" cy="2390582"/>
        </p:xfrm>
        <a:graphic>
          <a:graphicData uri="http://schemas.openxmlformats.org/drawingml/2006/table">
            <a:tbl>
              <a:tblPr firstRow="1" bandRow="1">
                <a:tableStyleId>{5940675A-B579-460E-94D1-54222C63F5DA}</a:tableStyleId>
              </a:tblPr>
              <a:tblGrid>
                <a:gridCol w="1149831"/>
                <a:gridCol w="1226458"/>
              </a:tblGrid>
              <a:tr h="563438">
                <a:tc>
                  <a:txBody>
                    <a:bodyPr/>
                    <a:lstStyle/>
                    <a:p>
                      <a:pPr latinLnBrk="1"/>
                      <a:r>
                        <a:rPr lang="en-US" altLang="ko-KR" sz="1200" b="1" dirty="0" smtClean="0">
                          <a:solidFill>
                            <a:srgbClr val="FF0000"/>
                          </a:solidFill>
                        </a:rPr>
                        <a:t>Interworkin</a:t>
                      </a:r>
                      <a:r>
                        <a:rPr lang="en-US" altLang="ko-KR" sz="1200" b="1" baseline="0" dirty="0" smtClean="0">
                          <a:solidFill>
                            <a:srgbClr val="FF0000"/>
                          </a:solidFill>
                        </a:rPr>
                        <a:t>g Protocol Message</a:t>
                      </a:r>
                      <a:endParaRPr lang="ko-KR" altLang="en-US" sz="1200" b="1" dirty="0" smtClean="0">
                        <a:solidFill>
                          <a:srgbClr val="FF0000"/>
                        </a:solidFill>
                      </a:endParaRPr>
                    </a:p>
                  </a:txBody>
                  <a:tcPr marL="91452" marR="91452" marT="45725" marB="45725">
                    <a:lnR w="12700" cap="flat" cmpd="sng" algn="ctr">
                      <a:solidFill>
                        <a:schemeClr val="tx1"/>
                      </a:solidFill>
                      <a:prstDash val="solid"/>
                      <a:round/>
                      <a:headEnd type="none" w="med" len="med"/>
                      <a:tailEnd type="none" w="med" len="med"/>
                    </a:lnR>
                  </a:tcPr>
                </a:tc>
                <a:tc rowSpan="2">
                  <a:txBody>
                    <a:bodyPr/>
                    <a:lstStyle/>
                    <a:p>
                      <a:pPr latinLnBrk="1"/>
                      <a:r>
                        <a:rPr lang="en-US" altLang="ko-KR" sz="1200" b="1" baseline="0" dirty="0" smtClean="0">
                          <a:solidFill>
                            <a:srgbClr val="002060"/>
                          </a:solidFill>
                        </a:rPr>
                        <a:t>Control Message</a:t>
                      </a:r>
                      <a:endParaRPr lang="ko-KR" altLang="en-US" sz="1200" dirty="0" smtClean="0"/>
                    </a:p>
                  </a:txBody>
                  <a:tcPr marL="91452" marR="91452" marT="45725" marB="457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648072">
                <a:tc>
                  <a:txBody>
                    <a:bodyPr/>
                    <a:lstStyle/>
                    <a:p>
                      <a:pPr latinLnBrk="1"/>
                      <a:r>
                        <a:rPr lang="en-US" altLang="ko-KR" sz="1200" dirty="0" smtClean="0"/>
                        <a:t>MICF </a:t>
                      </a:r>
                      <a:r>
                        <a:rPr lang="en-US" altLang="ko-KR" sz="1200" dirty="0" err="1" smtClean="0"/>
                        <a:t>hdr</a:t>
                      </a:r>
                      <a:endParaRPr lang="en-US" altLang="ko-KR" sz="1200" dirty="0" smtClean="0"/>
                    </a:p>
                    <a:p>
                      <a:pPr latinLnBrk="1"/>
                      <a:r>
                        <a:rPr lang="en-US" altLang="ko-KR" sz="1200" dirty="0" smtClean="0"/>
                        <a:t>(SID=5,</a:t>
                      </a:r>
                      <a:r>
                        <a:rPr lang="en-US" altLang="ko-KR" sz="1200" baseline="0" dirty="0" smtClean="0"/>
                        <a:t> AID&gt;=1)</a:t>
                      </a:r>
                      <a:endParaRPr lang="ko-KR" altLang="en-US" sz="1200" dirty="0"/>
                    </a:p>
                  </a:txBody>
                  <a:tcPr marL="91452" marR="91452" marT="45725" marB="45725">
                    <a:lnR w="12700" cap="flat" cmpd="sng" algn="ctr">
                      <a:solidFill>
                        <a:schemeClr val="tx1"/>
                      </a:solidFill>
                      <a:prstDash val="solid"/>
                      <a:round/>
                      <a:headEnd type="none" w="med" len="med"/>
                      <a:tailEnd type="none" w="med" len="med"/>
                    </a:lnR>
                  </a:tcPr>
                </a:tc>
                <a:tc vMerge="1">
                  <a:txBody>
                    <a:bodyPr/>
                    <a:lstStyle/>
                    <a:p>
                      <a:pPr latinLnBrk="1"/>
                      <a:endParaRPr lang="ko-KR" altLang="en-US" sz="1200" dirty="0"/>
                    </a:p>
                  </a:txBody>
                  <a:tcPr marL="91452" marR="91452" marT="45725" marB="45725">
                    <a:lnL w="12700" cap="flat" cmpd="sng" algn="ctr">
                      <a:solidFill>
                        <a:schemeClr val="tx1"/>
                      </a:solidFill>
                      <a:prstDash val="solid"/>
                      <a:round/>
                      <a:headEnd type="none" w="med" len="med"/>
                      <a:tailEnd type="none" w="med" len="med"/>
                    </a:lnL>
                  </a:tcPr>
                </a:tc>
              </a:tr>
              <a:tr h="185440">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52" marR="9145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52" marR="9145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4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52" marR="9145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52" marR="9145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80">
                <a:tc>
                  <a:txBody>
                    <a:bodyPr/>
                    <a:lstStyle/>
                    <a:p>
                      <a:pPr latinLnBrk="1"/>
                      <a:r>
                        <a:rPr lang="en-US" altLang="ko-KR" sz="1200" dirty="0" smtClean="0"/>
                        <a:t>PHY </a:t>
                      </a:r>
                      <a:r>
                        <a:rPr lang="en-US" altLang="ko-KR" sz="1200" dirty="0" err="1" smtClean="0"/>
                        <a:t>hdr</a:t>
                      </a:r>
                      <a:endParaRPr lang="ko-KR" altLang="en-US" sz="1200" dirty="0"/>
                    </a:p>
                  </a:txBody>
                  <a:tcPr marL="91452" marR="9145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PHY </a:t>
                      </a:r>
                      <a:r>
                        <a:rPr lang="en-US" altLang="ko-KR" sz="1200" dirty="0" err="1" smtClean="0"/>
                        <a:t>hdr</a:t>
                      </a:r>
                      <a:endParaRPr lang="ko-KR" altLang="en-US" sz="1200" dirty="0"/>
                    </a:p>
                  </a:txBody>
                  <a:tcPr marL="91452" marR="91452" marT="45725" marB="45725">
                    <a:lnL w="12700" cap="flat" cmpd="sng" algn="ctr">
                      <a:solidFill>
                        <a:schemeClr val="tx1"/>
                      </a:solidFill>
                      <a:prstDash val="solid"/>
                      <a:round/>
                      <a:headEnd type="none" w="med" len="med"/>
                      <a:tailEnd type="none" w="med" len="med"/>
                    </a:lnL>
                  </a:tcPr>
                </a:tc>
              </a:tr>
            </a:tbl>
          </a:graphicData>
        </a:graphic>
      </p:graphicFrame>
      <p:graphicFrame>
        <p:nvGraphicFramePr>
          <p:cNvPr id="9" name="표 8"/>
          <p:cNvGraphicFramePr>
            <a:graphicFrameLocks noGrp="1"/>
          </p:cNvGraphicFramePr>
          <p:nvPr/>
        </p:nvGraphicFramePr>
        <p:xfrm>
          <a:off x="7524750" y="3479800"/>
          <a:ext cx="1151458" cy="2347542"/>
        </p:xfrm>
        <a:graphic>
          <a:graphicData uri="http://schemas.openxmlformats.org/drawingml/2006/table">
            <a:tbl>
              <a:tblPr firstRow="1" bandRow="1">
                <a:tableStyleId>{5940675A-B579-460E-94D1-54222C63F5DA}</a:tableStyleId>
              </a:tblPr>
              <a:tblGrid>
                <a:gridCol w="1151458"/>
              </a:tblGrid>
              <a:tr h="1245344">
                <a:tc>
                  <a:txBody>
                    <a:bodyPr/>
                    <a:lstStyle/>
                    <a:p>
                      <a:pPr latinLnBrk="1"/>
                      <a:r>
                        <a:rPr lang="en-US" altLang="ko-KR" sz="1200" b="1" baseline="0" dirty="0" smtClean="0">
                          <a:solidFill>
                            <a:srgbClr val="002060"/>
                          </a:solidFill>
                        </a:rPr>
                        <a:t>Control Message</a:t>
                      </a:r>
                      <a:endParaRPr lang="ko-KR" altLang="en-US" sz="1200" dirty="0" smtClean="0"/>
                    </a:p>
                    <a:p>
                      <a:pPr latinLnBrk="1"/>
                      <a:endParaRPr lang="en-US" altLang="ko-KR" sz="1200" dirty="0" smtClean="0"/>
                    </a:p>
                    <a:p>
                      <a:pPr latinLnBrk="1"/>
                      <a:endParaRPr lang="en-US" altLang="ko-KR" sz="1200" dirty="0" smtClean="0"/>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85365">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365">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730">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9252" name="TextBox 9"/>
          <p:cNvSpPr txBox="1">
            <a:spLocks noChangeArrowheads="1"/>
          </p:cNvSpPr>
          <p:nvPr/>
        </p:nvSpPr>
        <p:spPr bwMode="auto">
          <a:xfrm>
            <a:off x="468313" y="6021388"/>
            <a:ext cx="1296987" cy="400050"/>
          </a:xfrm>
          <a:prstGeom prst="rect">
            <a:avLst/>
          </a:prstGeom>
          <a:noFill/>
          <a:ln w="9525">
            <a:noFill/>
            <a:miter lim="800000"/>
            <a:headEnd/>
            <a:tailEnd/>
          </a:ln>
        </p:spPr>
        <p:txBody>
          <a:bodyPr>
            <a:spAutoFit/>
          </a:bodyPr>
          <a:lstStyle/>
          <a:p>
            <a:pPr algn="ctr"/>
            <a:r>
              <a:rPr lang="en-US" altLang="ko-KR" sz="2000"/>
              <a:t>MN</a:t>
            </a:r>
            <a:r>
              <a:rPr lang="en-US" altLang="ko-KR" sz="1600"/>
              <a:t> </a:t>
            </a:r>
          </a:p>
        </p:txBody>
      </p:sp>
      <p:sp>
        <p:nvSpPr>
          <p:cNvPr id="9253" name="TextBox 10"/>
          <p:cNvSpPr txBox="1">
            <a:spLocks noChangeArrowheads="1"/>
          </p:cNvSpPr>
          <p:nvPr/>
        </p:nvSpPr>
        <p:spPr bwMode="auto">
          <a:xfrm>
            <a:off x="5291138" y="5848350"/>
            <a:ext cx="1081087" cy="460375"/>
          </a:xfrm>
          <a:prstGeom prst="rect">
            <a:avLst/>
          </a:prstGeom>
          <a:noFill/>
          <a:ln w="9525">
            <a:noFill/>
            <a:miter lim="800000"/>
            <a:headEnd/>
            <a:tailEnd/>
          </a:ln>
        </p:spPr>
        <p:txBody>
          <a:bodyPr>
            <a:spAutoFit/>
          </a:bodyPr>
          <a:lstStyle/>
          <a:p>
            <a:pPr algn="ctr"/>
            <a:r>
              <a:rPr lang="en-US" altLang="ko-KR"/>
              <a:t>MGW</a:t>
            </a:r>
            <a:endParaRPr lang="ko-KR" altLang="en-US"/>
          </a:p>
        </p:txBody>
      </p:sp>
      <p:sp>
        <p:nvSpPr>
          <p:cNvPr id="9254" name="TextBox 11"/>
          <p:cNvSpPr txBox="1">
            <a:spLocks noChangeArrowheads="1"/>
          </p:cNvSpPr>
          <p:nvPr/>
        </p:nvSpPr>
        <p:spPr bwMode="auto">
          <a:xfrm>
            <a:off x="7380288" y="5775325"/>
            <a:ext cx="1368425" cy="830997"/>
          </a:xfrm>
          <a:prstGeom prst="rect">
            <a:avLst/>
          </a:prstGeom>
          <a:noFill/>
          <a:ln w="9525">
            <a:noFill/>
            <a:miter lim="800000"/>
            <a:headEnd/>
            <a:tailEnd/>
          </a:ln>
        </p:spPr>
        <p:txBody>
          <a:bodyPr>
            <a:spAutoFit/>
          </a:bodyPr>
          <a:lstStyle/>
          <a:p>
            <a:pPr algn="ctr"/>
            <a:r>
              <a:rPr lang="en-US" altLang="ko-KR" sz="1600" dirty="0" smtClean="0"/>
              <a:t>Other Network </a:t>
            </a:r>
            <a:r>
              <a:rPr lang="en-US" altLang="ko-KR" sz="1600" dirty="0"/>
              <a:t>Entity</a:t>
            </a:r>
            <a:endParaRPr lang="ko-KR" altLang="en-US" sz="1600" dirty="0"/>
          </a:p>
        </p:txBody>
      </p:sp>
      <p:sp>
        <p:nvSpPr>
          <p:cNvPr id="9255" name="TextBox 10"/>
          <p:cNvSpPr txBox="1">
            <a:spLocks noChangeArrowheads="1"/>
          </p:cNvSpPr>
          <p:nvPr/>
        </p:nvSpPr>
        <p:spPr bwMode="auto">
          <a:xfrm>
            <a:off x="395288" y="1196975"/>
            <a:ext cx="8424862" cy="830263"/>
          </a:xfrm>
          <a:prstGeom prst="rect">
            <a:avLst/>
          </a:prstGeom>
          <a:noFill/>
          <a:ln w="9525">
            <a:noFill/>
            <a:miter lim="800000"/>
            <a:headEnd/>
            <a:tailEnd/>
          </a:ln>
        </p:spPr>
        <p:txBody>
          <a:bodyPr>
            <a:spAutoFit/>
          </a:bodyPr>
          <a:lstStyle/>
          <a:p>
            <a:r>
              <a:rPr lang="en-US" altLang="ko-KR" dirty="0"/>
              <a:t>2. When the </a:t>
            </a:r>
            <a:r>
              <a:rPr lang="en-US" altLang="ko-KR" dirty="0" smtClean="0"/>
              <a:t>other network </a:t>
            </a:r>
            <a:r>
              <a:rPr lang="en-US" altLang="ko-KR" dirty="0"/>
              <a:t>entity does not support </a:t>
            </a:r>
            <a:r>
              <a:rPr lang="en-US" altLang="ko-KR" dirty="0" smtClean="0"/>
              <a:t>“Gateway Service”</a:t>
            </a:r>
            <a:endParaRPr lang="en-US" altLang="ko-KR" dirty="0"/>
          </a:p>
        </p:txBody>
      </p:sp>
      <p:sp>
        <p:nvSpPr>
          <p:cNvPr id="17" name="직사각형 16"/>
          <p:cNvSpPr/>
          <p:nvPr/>
        </p:nvSpPr>
        <p:spPr>
          <a:xfrm>
            <a:off x="323850" y="2060575"/>
            <a:ext cx="8496300" cy="923330"/>
          </a:xfrm>
          <a:prstGeom prst="rect">
            <a:avLst/>
          </a:prstGeom>
        </p:spPr>
        <p:txBody>
          <a:bodyPr>
            <a:spAutoFit/>
          </a:bodyPr>
          <a:lstStyle/>
          <a:p>
            <a:pPr marL="285750" indent="-285750">
              <a:buFont typeface="Arial" pitchFamily="34" charset="0"/>
              <a:buChar char="•"/>
              <a:defRPr/>
            </a:pPr>
            <a:r>
              <a:rPr lang="en-US" altLang="ko-KR" sz="1800" dirty="0" smtClean="0"/>
              <a:t>The </a:t>
            </a:r>
            <a:r>
              <a:rPr lang="en-US" altLang="ko-KR" sz="1800" dirty="0"/>
              <a:t>MGW </a:t>
            </a:r>
            <a:r>
              <a:rPr lang="en-US" altLang="ko-KR" sz="1800" dirty="0" smtClean="0"/>
              <a:t>converts </a:t>
            </a:r>
            <a:r>
              <a:rPr lang="en-US" altLang="ko-KR" sz="1800" dirty="0"/>
              <a:t>the interworking protocol message into the control message for the </a:t>
            </a:r>
            <a:r>
              <a:rPr lang="en-US" altLang="ko-KR" sz="1800" dirty="0" smtClean="0"/>
              <a:t>other network </a:t>
            </a:r>
            <a:r>
              <a:rPr lang="en-US" altLang="ko-KR" sz="1800" dirty="0"/>
              <a:t>entity.</a:t>
            </a:r>
          </a:p>
          <a:p>
            <a:pPr marL="285750" indent="-285750">
              <a:buFont typeface="Arial" pitchFamily="34" charset="0"/>
              <a:buChar char="•"/>
              <a:defRPr/>
            </a:pPr>
            <a:r>
              <a:rPr lang="en-US" altLang="ko-KR" sz="1800" dirty="0"/>
              <a:t>The control message can be a different interworking protocol message.</a:t>
            </a:r>
            <a:endParaRPr lang="ko-KR" altLang="en-US" sz="1800" dirty="0"/>
          </a:p>
        </p:txBody>
      </p:sp>
      <p:graphicFrame>
        <p:nvGraphicFramePr>
          <p:cNvPr id="12" name="표 11"/>
          <p:cNvGraphicFramePr>
            <a:graphicFrameLocks noGrp="1"/>
          </p:cNvGraphicFramePr>
          <p:nvPr/>
        </p:nvGraphicFramePr>
        <p:xfrm>
          <a:off x="1908175" y="3479800"/>
          <a:ext cx="2304256" cy="2390546"/>
        </p:xfrm>
        <a:graphic>
          <a:graphicData uri="http://schemas.openxmlformats.org/drawingml/2006/table">
            <a:tbl>
              <a:tblPr firstRow="1" bandRow="1">
                <a:tableStyleId>{5940675A-B579-460E-94D1-54222C63F5DA}</a:tableStyleId>
              </a:tblPr>
              <a:tblGrid>
                <a:gridCol w="1167304"/>
                <a:gridCol w="1136952"/>
              </a:tblGrid>
              <a:tr h="648072">
                <a:tc rowSpan="2">
                  <a:txBody>
                    <a:bodyPr/>
                    <a:lstStyle/>
                    <a:p>
                      <a:pPr latinLnBrk="1"/>
                      <a:r>
                        <a:rPr lang="en-US" altLang="ko-KR" sz="1200" b="1" dirty="0" smtClean="0">
                          <a:solidFill>
                            <a:srgbClr val="FF0000"/>
                          </a:solidFill>
                        </a:rPr>
                        <a:t>Interworking Protocol</a:t>
                      </a:r>
                      <a:r>
                        <a:rPr lang="en-US" altLang="ko-KR" sz="1200" b="1" baseline="0" dirty="0" smtClean="0">
                          <a:solidFill>
                            <a:srgbClr val="FF0000"/>
                          </a:solidFill>
                        </a:rPr>
                        <a:t> Message</a:t>
                      </a:r>
                      <a:r>
                        <a:rPr lang="en-US" altLang="ko-KR" sz="1200" b="1" dirty="0" smtClean="0">
                          <a:solidFill>
                            <a:srgbClr val="FF0000"/>
                          </a:solidFill>
                        </a:rPr>
                        <a:t> </a:t>
                      </a:r>
                    </a:p>
                  </a:txBody>
                  <a:tcPr marL="91462" marR="91462" marT="45725" marB="45725">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rgbClr val="FF0000"/>
                          </a:solidFill>
                        </a:rPr>
                        <a:t>Interworking Protocol</a:t>
                      </a:r>
                      <a:r>
                        <a:rPr lang="en-US" altLang="ko-KR" sz="1200" b="1" baseline="0" dirty="0" smtClean="0">
                          <a:solidFill>
                            <a:srgbClr val="FF0000"/>
                          </a:solidFill>
                        </a:rPr>
                        <a:t> Message</a:t>
                      </a:r>
                      <a:r>
                        <a:rPr lang="en-US" altLang="ko-KR" sz="1200" b="1" dirty="0" smtClean="0">
                          <a:solidFill>
                            <a:srgbClr val="FF0000"/>
                          </a:solidFill>
                        </a:rPr>
                        <a:t> </a:t>
                      </a:r>
                    </a:p>
                  </a:txBody>
                  <a:tcPr marL="91462" marR="91462" marT="45725" marB="45725">
                    <a:lnL w="12700" cap="flat" cmpd="sng" algn="ctr">
                      <a:solidFill>
                        <a:schemeClr val="tx1"/>
                      </a:solidFill>
                      <a:prstDash val="solid"/>
                      <a:round/>
                      <a:headEnd type="none" w="med" len="med"/>
                      <a:tailEnd type="none" w="med" len="med"/>
                    </a:lnL>
                  </a:tcPr>
                </a:tc>
              </a:tr>
              <a:tr h="579182">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MICF </a:t>
                      </a:r>
                      <a:r>
                        <a:rPr lang="en-US" altLang="ko-KR" sz="1200" dirty="0" err="1" smtClean="0"/>
                        <a:t>hdr</a:t>
                      </a:r>
                      <a:endParaRPr lang="en-US" altLang="ko-KR" sz="1200" dirty="0" smtClean="0"/>
                    </a:p>
                    <a:p>
                      <a:pPr latinLnBrk="1"/>
                      <a:r>
                        <a:rPr lang="en-US" altLang="ko-KR" sz="1200" dirty="0" smtClean="0"/>
                        <a:t>(SID=5,</a:t>
                      </a:r>
                      <a:r>
                        <a:rPr lang="en-US" altLang="ko-KR" sz="1200" baseline="0" dirty="0" smtClean="0"/>
                        <a:t> AID&gt;=1)</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tcPr>
                </a:tc>
              </a:tr>
              <a:tr h="228605">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0088">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462" marR="9146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80">
                <a:tc>
                  <a:txBody>
                    <a:bodyPr/>
                    <a:lstStyle/>
                    <a:p>
                      <a:pPr latinLnBrk="1"/>
                      <a:r>
                        <a:rPr lang="en-US" altLang="ko-KR" sz="1200" dirty="0" smtClean="0"/>
                        <a:t>PHY  </a:t>
                      </a:r>
                      <a:r>
                        <a:rPr lang="en-US" altLang="ko-KR" sz="1200" dirty="0" err="1" smtClean="0"/>
                        <a:t>hdr</a:t>
                      </a:r>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graphicFrame>
        <p:nvGraphicFramePr>
          <p:cNvPr id="14" name="표 13"/>
          <p:cNvGraphicFramePr>
            <a:graphicFrameLocks noGrp="1"/>
          </p:cNvGraphicFramePr>
          <p:nvPr/>
        </p:nvGraphicFramePr>
        <p:xfrm>
          <a:off x="539750" y="3479800"/>
          <a:ext cx="1152128" cy="2398342"/>
        </p:xfrm>
        <a:graphic>
          <a:graphicData uri="http://schemas.openxmlformats.org/drawingml/2006/table">
            <a:tbl>
              <a:tblPr firstRow="1" bandRow="1">
                <a:tableStyleId>{5940675A-B579-460E-94D1-54222C63F5DA}</a:tableStyleId>
              </a:tblPr>
              <a:tblGrid>
                <a:gridCol w="1152128"/>
              </a:tblGrid>
              <a:tr h="1296144">
                <a:tc>
                  <a:txBody>
                    <a:bodyPr/>
                    <a:lstStyle/>
                    <a:p>
                      <a:pPr latinLnBrk="1"/>
                      <a:r>
                        <a:rPr lang="en-US" altLang="ko-KR" sz="1200" b="1" dirty="0" smtClean="0">
                          <a:solidFill>
                            <a:srgbClr val="FF0000"/>
                          </a:solidFill>
                        </a:rPr>
                        <a:t>Interworking Protocol Message</a:t>
                      </a:r>
                    </a:p>
                    <a:p>
                      <a:pPr latinLnBrk="1"/>
                      <a:endParaRPr lang="en-US" altLang="ko-KR" sz="1200" b="1" dirty="0" smtClean="0">
                        <a:solidFill>
                          <a:srgbClr val="FF0000"/>
                        </a:solidFill>
                      </a:endParaRPr>
                    </a:p>
                    <a:p>
                      <a:pPr latinLnBrk="1"/>
                      <a:endParaRPr lang="en-US" altLang="ko-KR" sz="1200" b="1" dirty="0" smtClean="0">
                        <a:solidFill>
                          <a:srgbClr val="FF0000"/>
                        </a:solidFill>
                      </a:endParaRPr>
                    </a:p>
                    <a:p>
                      <a:pPr latinLnBrk="1"/>
                      <a:endParaRPr lang="en-US" altLang="ko-KR" sz="1200" b="1" dirty="0" smtClean="0">
                        <a:solidFill>
                          <a:srgbClr val="FF0000"/>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8587">
                <a:tc>
                  <a:txBody>
                    <a:bodyPr/>
                    <a:lstStyle/>
                    <a:p>
                      <a:pPr latinLnBrk="1"/>
                      <a:r>
                        <a:rPr lang="en-US" altLang="ko-KR" sz="1200" dirty="0" smtClean="0">
                          <a:solidFill>
                            <a:schemeClr val="tx1"/>
                          </a:solidFill>
                        </a:rPr>
                        <a:t>TCP or UDP/ </a:t>
                      </a:r>
                    </a:p>
                    <a:p>
                      <a:pPr latinLnBrk="1"/>
                      <a:r>
                        <a:rPr lang="en-US" altLang="ko-KR" sz="1200" dirty="0" smtClean="0">
                          <a:solidFill>
                            <a:schemeClr val="tx1"/>
                          </a:solidFill>
                        </a:rPr>
                        <a:t>IP </a:t>
                      </a:r>
                      <a:r>
                        <a:rPr lang="en-US" altLang="ko-KR" sz="1200" dirty="0" err="1" smtClean="0">
                          <a:solidFill>
                            <a:schemeClr val="tx1"/>
                          </a:solidFill>
                        </a:rPr>
                        <a:t>hdr</a:t>
                      </a:r>
                      <a:endParaRPr lang="ko-KR" altLang="en-US" sz="1200" dirty="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587">
                <a:tc>
                  <a:txBody>
                    <a:bodyPr/>
                    <a:lstStyle/>
                    <a:p>
                      <a:pPr latinLnBrk="1"/>
                      <a:r>
                        <a:rPr lang="en-US" altLang="ko-KR" sz="1200" dirty="0" smtClean="0"/>
                        <a:t>L2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730">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sp>
        <p:nvSpPr>
          <p:cNvPr id="9288" name="직사각형 15"/>
          <p:cNvSpPr>
            <a:spLocks noChangeArrowheads="1"/>
          </p:cNvSpPr>
          <p:nvPr/>
        </p:nvSpPr>
        <p:spPr bwMode="auto">
          <a:xfrm>
            <a:off x="2701925" y="5919788"/>
            <a:ext cx="731838" cy="461962"/>
          </a:xfrm>
          <a:prstGeom prst="rect">
            <a:avLst/>
          </a:prstGeom>
          <a:noFill/>
          <a:ln w="9525">
            <a:noFill/>
            <a:miter lim="800000"/>
            <a:headEnd/>
            <a:tailEnd/>
          </a:ln>
        </p:spPr>
        <p:txBody>
          <a:bodyPr wrap="none">
            <a:spAutoFit/>
          </a:bodyPr>
          <a:lstStyle/>
          <a:p>
            <a:pPr algn="ctr"/>
            <a:r>
              <a:rPr lang="en-US" altLang="ko-KR"/>
              <a:t>PoA</a:t>
            </a:r>
            <a:endParaRPr lang="ko-KR" alt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제목 1"/>
          <p:cNvSpPr>
            <a:spLocks noGrp="1"/>
          </p:cNvSpPr>
          <p:nvPr>
            <p:ph type="title"/>
          </p:nvPr>
        </p:nvSpPr>
        <p:spPr/>
        <p:txBody>
          <a:bodyPr/>
          <a:lstStyle/>
          <a:p>
            <a:r>
              <a:rPr lang="en-US" altLang="ko-KR" sz="2800" smtClean="0"/>
              <a:t>Case Study: </a:t>
            </a:r>
            <a:br>
              <a:rPr lang="en-US" altLang="ko-KR" sz="2800" smtClean="0"/>
            </a:br>
            <a:r>
              <a:rPr lang="en-US" altLang="ko-KR" sz="2800" smtClean="0"/>
              <a:t>ANQP Delivery without the MGW and the new SID</a:t>
            </a:r>
            <a:endParaRPr lang="ko-KR" altLang="en-US" sz="2800" smtClean="0"/>
          </a:p>
        </p:txBody>
      </p:sp>
      <p:sp>
        <p:nvSpPr>
          <p:cNvPr id="1028" name="내용 개체 틀 2"/>
          <p:cNvSpPr>
            <a:spLocks noGrp="1"/>
          </p:cNvSpPr>
          <p:nvPr>
            <p:ph idx="1"/>
          </p:nvPr>
        </p:nvSpPr>
        <p:spPr>
          <a:xfrm>
            <a:off x="250825" y="5229225"/>
            <a:ext cx="8748713" cy="1223963"/>
          </a:xfrm>
        </p:spPr>
        <p:txBody>
          <a:bodyPr/>
          <a:lstStyle/>
          <a:p>
            <a:r>
              <a:rPr lang="en-US" altLang="ko-KR" sz="2800" smtClean="0"/>
              <a:t>The AP should be MIH-PoS to communicate with the IS (Information Server)</a:t>
            </a:r>
          </a:p>
          <a:p>
            <a:r>
              <a:rPr lang="en-US" altLang="ko-KR" sz="2800" smtClean="0"/>
              <a:t>Implementation of the AP can be complicate.</a:t>
            </a:r>
          </a:p>
        </p:txBody>
      </p:sp>
      <p:sp>
        <p:nvSpPr>
          <p:cNvPr id="1029" name="슬라이드 번호 개체 틀 4"/>
          <p:cNvSpPr>
            <a:spLocks noGrp="1"/>
          </p:cNvSpPr>
          <p:nvPr>
            <p:ph type="sldNum" sz="quarter" idx="11"/>
          </p:nvPr>
        </p:nvSpPr>
        <p:spPr>
          <a:noFill/>
        </p:spPr>
        <p:txBody>
          <a:bodyPr/>
          <a:lstStyle/>
          <a:p>
            <a:fld id="{1D5625F5-5494-45F1-870E-F4ED7DA37CBC}" type="slidenum">
              <a:rPr lang="en-US" altLang="ja-JP" smtClean="0">
                <a:latin typeface="Times" charset="0"/>
              </a:rPr>
              <a:pPr/>
              <a:t>8</a:t>
            </a:fld>
            <a:endParaRPr lang="en-US" altLang="ja-JP" smtClean="0">
              <a:latin typeface="Times" charset="0"/>
            </a:endParaRPr>
          </a:p>
        </p:txBody>
      </p:sp>
      <p:sp>
        <p:nvSpPr>
          <p:cNvPr id="1030" name="직사각형 6"/>
          <p:cNvSpPr>
            <a:spLocks noChangeArrowheads="1"/>
          </p:cNvSpPr>
          <p:nvPr/>
        </p:nvSpPr>
        <p:spPr bwMode="auto">
          <a:xfrm>
            <a:off x="5795963" y="2830513"/>
            <a:ext cx="2808287" cy="1323975"/>
          </a:xfrm>
          <a:prstGeom prst="rect">
            <a:avLst/>
          </a:prstGeom>
          <a:noFill/>
          <a:ln w="9525">
            <a:noFill/>
            <a:miter lim="800000"/>
            <a:headEnd/>
            <a:tailEnd/>
          </a:ln>
        </p:spPr>
        <p:txBody>
          <a:bodyPr>
            <a:spAutoFit/>
          </a:bodyPr>
          <a:lstStyle/>
          <a:p>
            <a:r>
              <a:rPr lang="en-US" altLang="ja-JP" sz="2000">
                <a:cs typeface="Times New Roman" pitchFamily="18" charset="0"/>
              </a:rPr>
              <a:t>Ref: 802.11/21 Network Discovery and Selection Architecture (DCN: 21-12-0025-00-0000</a:t>
            </a:r>
            <a:r>
              <a:rPr lang="en-US" altLang="ja-JP" sz="2000"/>
              <a:t>)</a:t>
            </a:r>
            <a:endParaRPr lang="en-US" altLang="ja-JP" sz="2000">
              <a:cs typeface="Times New Roman" pitchFamily="18" charset="0"/>
            </a:endParaRPr>
          </a:p>
        </p:txBody>
      </p:sp>
      <p:graphicFrame>
        <p:nvGraphicFramePr>
          <p:cNvPr id="1026" name="개체 1"/>
          <p:cNvGraphicFramePr>
            <a:graphicFrameLocks noChangeAspect="1"/>
          </p:cNvGraphicFramePr>
          <p:nvPr/>
        </p:nvGraphicFramePr>
        <p:xfrm>
          <a:off x="684213" y="908050"/>
          <a:ext cx="6889750" cy="4321175"/>
        </p:xfrm>
        <a:graphic>
          <a:graphicData uri="http://schemas.openxmlformats.org/presentationml/2006/ole">
            <p:oleObj spid="_x0000_s1026" name="Visio" r:id="rId3" imgW="5640705" imgH="4273677" progId="">
              <p:embed/>
            </p:oleObj>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제목 1"/>
          <p:cNvSpPr>
            <a:spLocks noGrp="1"/>
          </p:cNvSpPr>
          <p:nvPr>
            <p:ph type="title"/>
          </p:nvPr>
        </p:nvSpPr>
        <p:spPr/>
        <p:txBody>
          <a:bodyPr/>
          <a:lstStyle/>
          <a:p>
            <a:r>
              <a:rPr lang="en-US" altLang="ko-KR" sz="2800" smtClean="0"/>
              <a:t>Case Study: </a:t>
            </a:r>
            <a:br>
              <a:rPr lang="en-US" altLang="ko-KR" sz="2800" smtClean="0"/>
            </a:br>
            <a:r>
              <a:rPr lang="en-US" altLang="ko-KR" sz="2800" smtClean="0"/>
              <a:t>ANQP Delivery with the MGW and the new SID </a:t>
            </a:r>
            <a:endParaRPr lang="ko-KR" altLang="en-US" sz="2800" smtClean="0"/>
          </a:p>
        </p:txBody>
      </p:sp>
      <p:sp>
        <p:nvSpPr>
          <p:cNvPr id="10243" name="내용 개체 틀 2"/>
          <p:cNvSpPr>
            <a:spLocks noGrp="1"/>
          </p:cNvSpPr>
          <p:nvPr>
            <p:ph idx="1"/>
          </p:nvPr>
        </p:nvSpPr>
        <p:spPr>
          <a:xfrm>
            <a:off x="422275" y="1143000"/>
            <a:ext cx="8299450" cy="1277888"/>
          </a:xfrm>
        </p:spPr>
        <p:txBody>
          <a:bodyPr/>
          <a:lstStyle/>
          <a:p>
            <a:r>
              <a:rPr lang="en-US" altLang="ko-KR" sz="2000" dirty="0" smtClean="0"/>
              <a:t>1. When the information server supports “Gateway Service”</a:t>
            </a:r>
          </a:p>
          <a:p>
            <a:pPr lvl="1"/>
            <a:r>
              <a:rPr lang="en-US" altLang="ko-KR" sz="2000" dirty="0" smtClean="0"/>
              <a:t>The WLAN AP as a proxy of the MN only encapsulates ANQP message with the MICF header using the new SID.</a:t>
            </a:r>
          </a:p>
        </p:txBody>
      </p:sp>
      <p:pic>
        <p:nvPicPr>
          <p:cNvPr id="10244" name="Picture 6"/>
          <p:cNvPicPr>
            <a:picLocks noChangeAspect="1" noChangeArrowheads="1"/>
          </p:cNvPicPr>
          <p:nvPr/>
        </p:nvPicPr>
        <p:blipFill>
          <a:blip r:embed="rId2" cstate="print"/>
          <a:srcRect/>
          <a:stretch>
            <a:fillRect/>
          </a:stretch>
        </p:blipFill>
        <p:spPr bwMode="auto">
          <a:xfrm>
            <a:off x="1477963" y="2708275"/>
            <a:ext cx="847725" cy="809625"/>
          </a:xfrm>
          <a:prstGeom prst="rect">
            <a:avLst/>
          </a:prstGeom>
          <a:noFill/>
          <a:ln w="9525">
            <a:noFill/>
            <a:miter lim="800000"/>
            <a:headEnd/>
            <a:tailEnd/>
          </a:ln>
        </p:spPr>
      </p:pic>
      <p:pic>
        <p:nvPicPr>
          <p:cNvPr id="10245" name="Picture 7"/>
          <p:cNvPicPr>
            <a:picLocks noChangeAspect="1" noChangeArrowheads="1"/>
          </p:cNvPicPr>
          <p:nvPr/>
        </p:nvPicPr>
        <p:blipFill>
          <a:blip r:embed="rId3" cstate="print"/>
          <a:srcRect/>
          <a:stretch>
            <a:fillRect/>
          </a:stretch>
        </p:blipFill>
        <p:spPr bwMode="auto">
          <a:xfrm>
            <a:off x="3783013" y="2565400"/>
            <a:ext cx="476250" cy="1028700"/>
          </a:xfrm>
          <a:prstGeom prst="rect">
            <a:avLst/>
          </a:prstGeom>
          <a:noFill/>
          <a:ln w="9525">
            <a:noFill/>
            <a:miter lim="800000"/>
            <a:headEnd/>
            <a:tailEnd/>
          </a:ln>
        </p:spPr>
      </p:pic>
      <p:pic>
        <p:nvPicPr>
          <p:cNvPr id="10246" name="Picture 9"/>
          <p:cNvPicPr>
            <a:picLocks noChangeAspect="1" noChangeArrowheads="1"/>
          </p:cNvPicPr>
          <p:nvPr/>
        </p:nvPicPr>
        <p:blipFill>
          <a:blip r:embed="rId4" cstate="print"/>
          <a:srcRect/>
          <a:stretch>
            <a:fillRect/>
          </a:stretch>
        </p:blipFill>
        <p:spPr bwMode="auto">
          <a:xfrm>
            <a:off x="6302375" y="2492375"/>
            <a:ext cx="942975" cy="1181100"/>
          </a:xfrm>
          <a:prstGeom prst="rect">
            <a:avLst/>
          </a:prstGeom>
          <a:noFill/>
          <a:ln w="9525">
            <a:noFill/>
            <a:miter lim="800000"/>
            <a:headEnd/>
            <a:tailEnd/>
          </a:ln>
        </p:spPr>
      </p:pic>
      <p:graphicFrame>
        <p:nvGraphicFramePr>
          <p:cNvPr id="28" name="표 27"/>
          <p:cNvGraphicFramePr>
            <a:graphicFrameLocks noGrp="1"/>
          </p:cNvGraphicFramePr>
          <p:nvPr/>
        </p:nvGraphicFramePr>
        <p:xfrm>
          <a:off x="2771775" y="4400550"/>
          <a:ext cx="2847838" cy="2077256"/>
        </p:xfrm>
        <a:graphic>
          <a:graphicData uri="http://schemas.openxmlformats.org/drawingml/2006/table">
            <a:tbl>
              <a:tblPr firstRow="1" bandRow="1">
                <a:tableStyleId>{5940675A-B579-460E-94D1-54222C63F5DA}</a:tableStyleId>
              </a:tblPr>
              <a:tblGrid>
                <a:gridCol w="1368152"/>
                <a:gridCol w="1479686"/>
              </a:tblGrid>
              <a:tr h="535811">
                <a:tc rowSpan="4">
                  <a:txBody>
                    <a:bodyPr/>
                    <a:lstStyle/>
                    <a:p>
                      <a:pPr latinLnBrk="1"/>
                      <a:r>
                        <a:rPr lang="en-US" altLang="ko-KR" sz="1200" b="1" dirty="0" smtClean="0">
                          <a:solidFill>
                            <a:schemeClr val="tx1"/>
                          </a:solidFill>
                        </a:rPr>
                        <a:t>GAS</a:t>
                      </a:r>
                      <a:r>
                        <a:rPr lang="en-US" altLang="ko-KR" sz="1200" b="1" baseline="0" dirty="0" smtClean="0">
                          <a:solidFill>
                            <a:schemeClr val="tx1"/>
                          </a:solidFill>
                        </a:rPr>
                        <a:t> (ANQP) Message</a:t>
                      </a:r>
                      <a:endParaRPr lang="ko-KR" altLang="en-US" sz="1200" b="1" dirty="0" smtClean="0">
                        <a:solidFill>
                          <a:schemeClr val="tx1"/>
                        </a:solidFill>
                      </a:endParaRPr>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b="1" baseline="0" dirty="0" smtClean="0">
                          <a:solidFill>
                            <a:schemeClr val="tx1"/>
                          </a:solidFill>
                        </a:rPr>
                        <a:t>ANQP Message</a:t>
                      </a:r>
                      <a:endParaRPr lang="ko-KR" altLang="en-US" sz="1200" b="1" dirty="0" smtClean="0">
                        <a:solidFill>
                          <a:schemeClr val="tx1"/>
                        </a:solidFill>
                      </a:endParaRPr>
                    </a:p>
                  </a:txBody>
                  <a:tcPr marL="91462" marR="91462" marT="45725" marB="45725">
                    <a:lnL w="12700" cap="flat" cmpd="sng" algn="ctr">
                      <a:solidFill>
                        <a:schemeClr val="tx1"/>
                      </a:solidFill>
                      <a:prstDash val="solid"/>
                      <a:round/>
                      <a:headEnd type="none" w="med" len="med"/>
                      <a:tailEnd type="none" w="med" len="med"/>
                    </a:lnL>
                  </a:tcPr>
                </a:tc>
              </a:tr>
              <a:tr h="417959">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atinLnBrk="1"/>
                      <a:r>
                        <a:rPr lang="en-US" altLang="ko-KR" sz="1200" dirty="0" smtClean="0">
                          <a:solidFill>
                            <a:schemeClr val="tx1"/>
                          </a:solidFill>
                        </a:rPr>
                        <a:t>MICF </a:t>
                      </a:r>
                      <a:r>
                        <a:rPr lang="en-US" altLang="ko-KR" sz="1200" dirty="0" err="1" smtClean="0">
                          <a:solidFill>
                            <a:schemeClr val="tx1"/>
                          </a:solidFill>
                        </a:rPr>
                        <a:t>hdr</a:t>
                      </a:r>
                      <a:endParaRPr lang="en-US" altLang="ko-KR" sz="1200" dirty="0" smtClean="0">
                        <a:solidFill>
                          <a:schemeClr val="tx1"/>
                        </a:solidFill>
                      </a:endParaRPr>
                    </a:p>
                    <a:p>
                      <a:pPr latinLnBrk="1"/>
                      <a:r>
                        <a:rPr lang="en-US" altLang="ko-KR" sz="1200" dirty="0" smtClean="0">
                          <a:solidFill>
                            <a:schemeClr val="tx1"/>
                          </a:solidFill>
                        </a:rPr>
                        <a:t>(SID=5,</a:t>
                      </a:r>
                      <a:r>
                        <a:rPr lang="en-US" altLang="ko-KR" sz="1200" baseline="0" dirty="0" smtClean="0">
                          <a:solidFill>
                            <a:schemeClr val="tx1"/>
                          </a:solidFill>
                        </a:rPr>
                        <a:t> AID&gt;=1)</a:t>
                      </a:r>
                    </a:p>
                  </a:txBody>
                  <a:tcPr marL="91462" marR="91462" marT="45725" marB="457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2131">
                <a:tc vMerge="1">
                  <a:txBody>
                    <a:bodyPr/>
                    <a:lstStyle/>
                    <a:p>
                      <a:pPr latinLnBrk="1"/>
                      <a:endParaRPr lang="ko-KR" altLang="en-US"/>
                    </a:p>
                  </a:txBody>
                  <a:tcPr/>
                </a:tc>
                <a:tc>
                  <a:txBody>
                    <a:bodyPr/>
                    <a:lstStyle/>
                    <a:p>
                      <a:pPr latinLnBrk="1"/>
                      <a:r>
                        <a:rPr lang="en-US" altLang="ko-KR" sz="1200" dirty="0" smtClean="0"/>
                        <a:t>TCP or UDP/ </a:t>
                      </a:r>
                    </a:p>
                    <a:p>
                      <a:pPr latinLnBrk="1"/>
                      <a:r>
                        <a:rPr lang="en-US" altLang="ko-KR" sz="1200" dirty="0" smtClean="0"/>
                        <a:t>IP </a:t>
                      </a:r>
                      <a:r>
                        <a:rPr lang="en-US" altLang="ko-KR" sz="1200" dirty="0" err="1" smtClean="0"/>
                        <a:t>hdr</a:t>
                      </a:r>
                      <a:endParaRPr lang="en-US" altLang="ko-KR" sz="1200" dirty="0" smtClean="0"/>
                    </a:p>
                  </a:txBody>
                  <a:tcPr marL="91462" marR="91462"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260879">
                <a:tc vMerge="1">
                  <a:txBody>
                    <a:bodyPr/>
                    <a:lstStyle/>
                    <a:p>
                      <a:pPr latinLnBrk="1"/>
                      <a:endParaRPr lang="ko-KR" altLang="en-US" sz="1200" dirty="0"/>
                    </a:p>
                  </a:txBody>
                  <a:tcPr marL="91462" marR="91462" marT="45725" marB="45725">
                    <a:lnR w="12700" cap="flat" cmpd="sng" algn="ctr">
                      <a:solidFill>
                        <a:schemeClr val="tx1"/>
                      </a:solidFill>
                      <a:prstDash val="solid"/>
                      <a:round/>
                      <a:headEnd type="none" w="med" len="med"/>
                      <a:tailEnd type="none" w="med" len="med"/>
                    </a:lnR>
                  </a:tcPr>
                </a:tc>
                <a:tc>
                  <a:txBody>
                    <a:bodyPr/>
                    <a:lstStyle/>
                    <a:p>
                      <a:pPr latinLnBrk="1"/>
                      <a:r>
                        <a:rPr lang="en-US" altLang="ko-KR" sz="1200" dirty="0" smtClean="0"/>
                        <a:t>L2 </a:t>
                      </a:r>
                      <a:r>
                        <a:rPr lang="en-US" altLang="ko-KR" sz="1200" dirty="0" err="1" smtClean="0"/>
                        <a:t>hdr</a:t>
                      </a:r>
                      <a:endParaRPr lang="ko-KR" altLang="en-US" sz="1200" dirty="0"/>
                    </a:p>
                  </a:txBody>
                  <a:tcPr marL="91462" marR="91462" marT="45725" marB="45725">
                    <a:lnL w="12700" cap="flat" cmpd="sng" algn="ctr">
                      <a:solidFill>
                        <a:schemeClr val="tx1"/>
                      </a:solidFill>
                      <a:prstDash val="solid"/>
                      <a:round/>
                      <a:headEnd type="none" w="med" len="med"/>
                      <a:tailEnd type="none" w="med" len="med"/>
                    </a:lnL>
                  </a:tcPr>
                </a:tc>
              </a:tr>
              <a:tr h="352695">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IEEE 802.11PHY</a:t>
                      </a:r>
                      <a:endParaRPr lang="ko-KR" altLang="en-US" sz="1200" dirty="0" smtClean="0"/>
                    </a:p>
                  </a:txBody>
                  <a:tcPr marL="91462" marR="91462" marT="45725" marB="4572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latinLnBrk="1"/>
                      <a:r>
                        <a:rPr lang="en-US" altLang="ko-KR" sz="1200" dirty="0" smtClean="0"/>
                        <a:t>PHY  </a:t>
                      </a:r>
                      <a:r>
                        <a:rPr lang="en-US" altLang="ko-KR" sz="1200" dirty="0" err="1" smtClean="0"/>
                        <a:t>hdr</a:t>
                      </a:r>
                      <a:endParaRPr lang="ko-KR" altLang="en-US" sz="1200" dirty="0"/>
                    </a:p>
                  </a:txBody>
                  <a:tcPr marL="91462" marR="91462" marT="45725" marB="45725">
                    <a:lnL w="12700" cap="flat" cmpd="sng" algn="ctr">
                      <a:solidFill>
                        <a:schemeClr val="tx1"/>
                      </a:solidFill>
                      <a:prstDash val="solid"/>
                      <a:round/>
                      <a:headEnd type="none" w="med" len="med"/>
                      <a:tailEnd type="none" w="med" len="med"/>
                    </a:lnL>
                  </a:tcPr>
                </a:tc>
              </a:tr>
            </a:tbl>
          </a:graphicData>
        </a:graphic>
      </p:graphicFrame>
      <p:graphicFrame>
        <p:nvGraphicFramePr>
          <p:cNvPr id="30" name="표 29"/>
          <p:cNvGraphicFramePr>
            <a:graphicFrameLocks noGrp="1"/>
          </p:cNvGraphicFramePr>
          <p:nvPr/>
        </p:nvGraphicFramePr>
        <p:xfrm>
          <a:off x="6086475" y="4400550"/>
          <a:ext cx="1368152" cy="2144603"/>
        </p:xfrm>
        <a:graphic>
          <a:graphicData uri="http://schemas.openxmlformats.org/drawingml/2006/table">
            <a:tbl>
              <a:tblPr firstRow="1" bandRow="1">
                <a:tableStyleId>{5940675A-B579-460E-94D1-54222C63F5DA}</a:tableStyleId>
              </a:tblPr>
              <a:tblGrid>
                <a:gridCol w="1368152"/>
              </a:tblGrid>
              <a:tr h="575989">
                <a:tc>
                  <a:txBody>
                    <a:bodyPr/>
                    <a:lstStyle/>
                    <a:p>
                      <a:pPr latinLnBrk="1"/>
                      <a:r>
                        <a:rPr lang="en-US" altLang="ko-KR" sz="1200" b="1" baseline="0" dirty="0" smtClean="0">
                          <a:solidFill>
                            <a:schemeClr val="tx1"/>
                          </a:solidFill>
                        </a:rPr>
                        <a:t>ANQP Message</a:t>
                      </a:r>
                      <a:endParaRPr lang="en-US" altLang="ko-KR" sz="1200" b="1" dirty="0" smtClean="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04458">
                <a:tc>
                  <a:txBody>
                    <a:bodyPr/>
                    <a:lstStyle/>
                    <a:p>
                      <a:pPr latinLnBrk="1"/>
                      <a:r>
                        <a:rPr lang="en-US" altLang="ko-KR" sz="1200" dirty="0" smtClean="0">
                          <a:solidFill>
                            <a:schemeClr val="tx1"/>
                          </a:solidFill>
                        </a:rPr>
                        <a:t>MICF </a:t>
                      </a:r>
                      <a:r>
                        <a:rPr lang="en-US" altLang="ko-KR" sz="1200" dirty="0" err="1" smtClean="0">
                          <a:solidFill>
                            <a:schemeClr val="tx1"/>
                          </a:solidFill>
                        </a:rPr>
                        <a:t>hdr</a:t>
                      </a:r>
                      <a:endParaRPr lang="en-US" altLang="ko-KR" sz="1200" dirty="0" smtClean="0">
                        <a:solidFill>
                          <a:schemeClr val="tx1"/>
                        </a:solidFill>
                      </a:endParaRPr>
                    </a:p>
                    <a:p>
                      <a:pPr latinLnBrk="1"/>
                      <a:r>
                        <a:rPr lang="en-US" altLang="ko-KR" sz="1200" dirty="0" smtClean="0">
                          <a:solidFill>
                            <a:schemeClr val="tx1"/>
                          </a:solidFill>
                        </a:rPr>
                        <a:t>(SID=5,</a:t>
                      </a:r>
                      <a:r>
                        <a:rPr lang="en-US" altLang="ko-KR" sz="1200" baseline="0" dirty="0" smtClean="0">
                          <a:solidFill>
                            <a:schemeClr val="tx1"/>
                          </a:solidFill>
                        </a:rPr>
                        <a:t> AID&gt;=1)</a:t>
                      </a:r>
                      <a:endParaRPr lang="ko-KR" altLang="en-US" sz="1200" dirty="0" smtClean="0">
                        <a:solidFill>
                          <a:schemeClr val="tx1"/>
                        </a:solidFill>
                      </a:endParaRPr>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latinLnBrk="1"/>
                      <a:r>
                        <a:rPr lang="en-US" altLang="ko-KR" sz="1200" dirty="0" smtClean="0"/>
                        <a:t>TCP or UDP/ </a:t>
                      </a:r>
                    </a:p>
                    <a:p>
                      <a:pPr latinLnBrk="1"/>
                      <a:r>
                        <a:rPr lang="en-US" altLang="ko-KR" sz="1200" dirty="0" smtClean="0"/>
                        <a:t>IP </a:t>
                      </a:r>
                      <a:r>
                        <a:rPr lang="en-US" altLang="ko-KR" sz="1200" dirty="0" err="1" smtClean="0"/>
                        <a:t>hdr</a:t>
                      </a:r>
                      <a:endParaRPr lang="en-US" altLang="ko-KR"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847">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L2 </a:t>
                      </a:r>
                      <a:r>
                        <a:rPr lang="en-US" altLang="ko-KR" sz="1200" dirty="0" err="1" smtClean="0"/>
                        <a:t>hdr</a:t>
                      </a:r>
                      <a:endParaRPr lang="ko-KR" altLang="en-US" sz="1200" dirty="0" smtClean="0"/>
                    </a:p>
                  </a:txBody>
                  <a:tcPr marL="91365" marR="91365" marT="45707" marB="4570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290419">
                <a:tc>
                  <a:txBody>
                    <a:bodyPr/>
                    <a:lstStyle/>
                    <a:p>
                      <a:pPr latinLnBrk="1"/>
                      <a:r>
                        <a:rPr lang="en-US" altLang="ko-KR" sz="1200" dirty="0" smtClean="0"/>
                        <a:t>PHY </a:t>
                      </a:r>
                      <a:r>
                        <a:rPr lang="en-US" altLang="ko-KR" sz="1200" dirty="0" err="1" smtClean="0"/>
                        <a:t>hdr</a:t>
                      </a:r>
                      <a:endParaRPr lang="ko-KR" altLang="en-US" sz="1200" dirty="0"/>
                    </a:p>
                  </a:txBody>
                  <a:tcPr marL="91365" marR="91365" marT="45707" marB="45707">
                    <a:lnL w="12700" cap="flat" cmpd="sng" algn="ctr">
                      <a:solidFill>
                        <a:schemeClr val="tx1"/>
                      </a:solidFill>
                      <a:prstDash val="solid"/>
                      <a:round/>
                      <a:headEnd type="none" w="med" len="med"/>
                      <a:tailEnd type="none" w="med" len="med"/>
                    </a:lnL>
                  </a:tcPr>
                </a:tc>
              </a:tr>
            </a:tbl>
          </a:graphicData>
        </a:graphic>
      </p:graphicFrame>
      <p:graphicFrame>
        <p:nvGraphicFramePr>
          <p:cNvPr id="31" name="표 30"/>
          <p:cNvGraphicFramePr>
            <a:graphicFrameLocks noGrp="1"/>
          </p:cNvGraphicFramePr>
          <p:nvPr/>
        </p:nvGraphicFramePr>
        <p:xfrm>
          <a:off x="827088" y="4437063"/>
          <a:ext cx="1442591" cy="2052712"/>
        </p:xfrm>
        <a:graphic>
          <a:graphicData uri="http://schemas.openxmlformats.org/drawingml/2006/table">
            <a:tbl>
              <a:tblPr firstRow="1" bandRow="1">
                <a:tableStyleId>{5940675A-B579-460E-94D1-54222C63F5DA}</a:tableStyleId>
              </a:tblPr>
              <a:tblGrid>
                <a:gridCol w="1442591"/>
              </a:tblGrid>
              <a:tr h="584175">
                <a:tc>
                  <a:txBody>
                    <a:bodyPr/>
                    <a:lstStyle/>
                    <a:p>
                      <a:pPr latinLnBrk="1"/>
                      <a:r>
                        <a:rPr lang="en-US" altLang="ko-KR" sz="1200" b="1" dirty="0" smtClean="0">
                          <a:solidFill>
                            <a:schemeClr val="tx1"/>
                          </a:solidFill>
                        </a:rPr>
                        <a:t>GAS</a:t>
                      </a:r>
                      <a:r>
                        <a:rPr lang="en-US" altLang="ko-KR" sz="1200" b="1" baseline="0" dirty="0" smtClean="0">
                          <a:solidFill>
                            <a:schemeClr val="tx1"/>
                          </a:solidFill>
                        </a:rPr>
                        <a:t> (ANQP) Message</a:t>
                      </a: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p>
                      <a:pPr latinLnBrk="1"/>
                      <a:endParaRPr lang="en-US" altLang="ko-KR" sz="1200" b="1" baseline="0" dirty="0" smtClean="0">
                        <a:solidFill>
                          <a:schemeClr val="tx1"/>
                        </a:solidFill>
                      </a:endParaRPr>
                    </a:p>
                  </a:txBody>
                  <a:tcPr marL="91462" marR="91462" marT="45725" marB="45725"/>
                </a:tc>
              </a:tr>
              <a:tr h="315342">
                <a:tc>
                  <a:txBody>
                    <a:bodyPr/>
                    <a:lstStyle/>
                    <a:p>
                      <a:pPr latinLnBrk="1"/>
                      <a:r>
                        <a:rPr lang="en-US" altLang="ko-KR" sz="1200" dirty="0" smtClean="0">
                          <a:solidFill>
                            <a:schemeClr val="tx1"/>
                          </a:solidFill>
                        </a:rPr>
                        <a:t>IEEE 802.11PHY</a:t>
                      </a:r>
                      <a:endParaRPr lang="ko-KR" altLang="en-US" sz="1200" dirty="0"/>
                    </a:p>
                  </a:txBody>
                  <a:tcPr marL="91462" marR="91462" marT="45725" marB="45725"/>
                </a:tc>
              </a:tr>
            </a:tbl>
          </a:graphicData>
        </a:graphic>
      </p:graphicFrame>
      <p:sp>
        <p:nvSpPr>
          <p:cNvPr id="10287" name="슬라이드 번호 개체 틀 4"/>
          <p:cNvSpPr>
            <a:spLocks noGrp="1"/>
          </p:cNvSpPr>
          <p:nvPr>
            <p:ph type="sldNum" sz="quarter" idx="11"/>
          </p:nvPr>
        </p:nvSpPr>
        <p:spPr>
          <a:xfrm>
            <a:off x="8423275" y="6400800"/>
            <a:ext cx="685800" cy="381000"/>
          </a:xfrm>
          <a:noFill/>
        </p:spPr>
        <p:txBody>
          <a:bodyPr/>
          <a:lstStyle/>
          <a:p>
            <a:fld id="{5F16DBFC-0BA2-41F1-88FC-E96060C2D9CA}" type="slidenum">
              <a:rPr lang="en-US" altLang="ja-JP" smtClean="0">
                <a:latin typeface="Times" charset="0"/>
              </a:rPr>
              <a:pPr/>
              <a:t>9</a:t>
            </a:fld>
            <a:endParaRPr lang="en-US" altLang="ja-JP" smtClean="0">
              <a:latin typeface="Times" charset="0"/>
            </a:endParaRPr>
          </a:p>
        </p:txBody>
      </p:sp>
      <p:sp>
        <p:nvSpPr>
          <p:cNvPr id="33" name="왼쪽/오른쪽 화살표 32"/>
          <p:cNvSpPr/>
          <p:nvPr/>
        </p:nvSpPr>
        <p:spPr>
          <a:xfrm>
            <a:off x="2414588" y="3068638"/>
            <a:ext cx="1008062"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4" name="왼쪽/오른쪽 화살표 33"/>
          <p:cNvSpPr/>
          <p:nvPr/>
        </p:nvSpPr>
        <p:spPr>
          <a:xfrm>
            <a:off x="4862513" y="3213100"/>
            <a:ext cx="1008062"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290" name="TextBox 35"/>
          <p:cNvSpPr txBox="1">
            <a:spLocks noChangeArrowheads="1"/>
          </p:cNvSpPr>
          <p:nvPr/>
        </p:nvSpPr>
        <p:spPr bwMode="auto">
          <a:xfrm>
            <a:off x="1477963" y="3644900"/>
            <a:ext cx="649287" cy="369888"/>
          </a:xfrm>
          <a:prstGeom prst="rect">
            <a:avLst/>
          </a:prstGeom>
          <a:noFill/>
          <a:ln w="9525">
            <a:noFill/>
            <a:miter lim="800000"/>
            <a:headEnd/>
            <a:tailEnd/>
          </a:ln>
        </p:spPr>
        <p:txBody>
          <a:bodyPr>
            <a:spAutoFit/>
          </a:bodyPr>
          <a:lstStyle/>
          <a:p>
            <a:r>
              <a:rPr lang="en-US" altLang="ko-KR" sz="1800"/>
              <a:t>MN</a:t>
            </a:r>
            <a:endParaRPr lang="ko-KR" altLang="en-US" sz="1800"/>
          </a:p>
        </p:txBody>
      </p:sp>
      <p:sp>
        <p:nvSpPr>
          <p:cNvPr id="10291" name="TextBox 36"/>
          <p:cNvSpPr txBox="1">
            <a:spLocks noChangeArrowheads="1"/>
          </p:cNvSpPr>
          <p:nvPr/>
        </p:nvSpPr>
        <p:spPr bwMode="auto">
          <a:xfrm>
            <a:off x="3206750" y="3573463"/>
            <a:ext cx="1584325" cy="522287"/>
          </a:xfrm>
          <a:prstGeom prst="rect">
            <a:avLst/>
          </a:prstGeom>
          <a:noFill/>
          <a:ln w="9525">
            <a:noFill/>
            <a:miter lim="800000"/>
            <a:headEnd/>
            <a:tailEnd/>
          </a:ln>
        </p:spPr>
        <p:txBody>
          <a:bodyPr>
            <a:spAutoFit/>
          </a:bodyPr>
          <a:lstStyle/>
          <a:p>
            <a:pPr algn="ctr"/>
            <a:r>
              <a:rPr lang="en-US" altLang="ko-KR" sz="1400" dirty="0"/>
              <a:t>WLAN AP </a:t>
            </a:r>
          </a:p>
          <a:p>
            <a:pPr algn="ctr"/>
            <a:r>
              <a:rPr lang="en-US" altLang="ko-KR" sz="1400" dirty="0"/>
              <a:t>(as a proxy of MN)</a:t>
            </a:r>
            <a:endParaRPr lang="ko-KR" altLang="en-US" sz="1400" dirty="0"/>
          </a:p>
        </p:txBody>
      </p:sp>
      <p:sp>
        <p:nvSpPr>
          <p:cNvPr id="10292" name="TextBox 38"/>
          <p:cNvSpPr txBox="1">
            <a:spLocks noChangeArrowheads="1"/>
          </p:cNvSpPr>
          <p:nvPr/>
        </p:nvSpPr>
        <p:spPr bwMode="auto">
          <a:xfrm>
            <a:off x="5799138" y="3644900"/>
            <a:ext cx="1584325" cy="523875"/>
          </a:xfrm>
          <a:prstGeom prst="rect">
            <a:avLst/>
          </a:prstGeom>
          <a:noFill/>
          <a:ln w="9525">
            <a:noFill/>
            <a:miter lim="800000"/>
            <a:headEnd/>
            <a:tailEnd/>
          </a:ln>
        </p:spPr>
        <p:txBody>
          <a:bodyPr>
            <a:spAutoFit/>
          </a:bodyPr>
          <a:lstStyle/>
          <a:p>
            <a:pPr algn="ctr"/>
            <a:r>
              <a:rPr lang="en-US" altLang="ko-KR" sz="1400"/>
              <a:t>Media Independent Information Server</a:t>
            </a:r>
            <a:endParaRPr lang="ko-KR" alt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22946</TotalTime>
  <Words>1244</Words>
  <Application>Microsoft Office PowerPoint</Application>
  <PresentationFormat>화면 슬라이드 쇼(4:3)</PresentationFormat>
  <Paragraphs>215</Paragraphs>
  <Slides>11</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3" baseType="lpstr">
      <vt:lpstr>blank presentation</vt:lpstr>
      <vt:lpstr>Visio</vt:lpstr>
      <vt:lpstr>슬라이드 1</vt:lpstr>
      <vt:lpstr>슬라이드 2</vt:lpstr>
      <vt:lpstr>MIH Protocol Header Format  with New SID</vt:lpstr>
      <vt:lpstr>Analysis in Implementation of  the MN and the MGW</vt:lpstr>
      <vt:lpstr>When AID  is Zero  (L2 Message Transfer)</vt:lpstr>
      <vt:lpstr>When AID is Larger than Zero (For the MN using other Interworking Protocols)</vt:lpstr>
      <vt:lpstr>When AID is Larger than Zero (For the MN using other Interworking Protocols)</vt:lpstr>
      <vt:lpstr>Case Study:  ANQP Delivery without the MGW and the new SID</vt:lpstr>
      <vt:lpstr>Case Study:  ANQP Delivery with the MGW and the new SID </vt:lpstr>
      <vt:lpstr>Case Study:  ANQP Delivery with the MGW and the new SID </vt:lpstr>
      <vt:lpstr> 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hyunho</dc:creator>
  <cp:lastModifiedBy>USER</cp:lastModifiedBy>
  <cp:revision>1590</cp:revision>
  <cp:lastPrinted>2012-06-25T07:51:33Z</cp:lastPrinted>
  <dcterms:created xsi:type="dcterms:W3CDTF">1601-01-01T00:00:00Z</dcterms:created>
  <dcterms:modified xsi:type="dcterms:W3CDTF">2012-09-17T23:27:58Z</dcterms:modified>
</cp:coreProperties>
</file>