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0"/>
  </p:notesMasterIdLst>
  <p:sldIdLst>
    <p:sldId id="331" r:id="rId2"/>
    <p:sldId id="332" r:id="rId3"/>
    <p:sldId id="333" r:id="rId4"/>
    <p:sldId id="334" r:id="rId5"/>
    <p:sldId id="335" r:id="rId6"/>
    <p:sldId id="336" r:id="rId7"/>
    <p:sldId id="337" r:id="rId8"/>
    <p:sldId id="338" r:id="rId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6FF99"/>
    <a:srgbClr val="FF9933"/>
    <a:srgbClr val="FF0000"/>
    <a:srgbClr val="CC0000"/>
    <a:srgbClr val="FF00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67" autoAdjust="0"/>
    <p:restoredTop sz="86462" autoAdjust="0"/>
  </p:normalViewPr>
  <p:slideViewPr>
    <p:cSldViewPr>
      <p:cViewPr varScale="1">
        <p:scale>
          <a:sx n="62" d="100"/>
          <a:sy n="62" d="100"/>
        </p:scale>
        <p:origin x="-738" y="-84"/>
      </p:cViewPr>
      <p:guideLst>
        <p:guide orient="horz" pos="2160"/>
        <p:guide pos="2880"/>
      </p:guideLst>
    </p:cSldViewPr>
  </p:slideViewPr>
  <p:outlineViewPr>
    <p:cViewPr>
      <p:scale>
        <a:sx n="33" d="100"/>
        <a:sy n="33" d="100"/>
      </p:scale>
      <p:origin x="54"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819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925BFFA4-382B-4200-85D2-ECF24FA0D781}"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41A27F53-E8E9-48EA-9FAC-1FC974A9A764}" type="slidenum">
              <a:rPr lang="ja-JP" altLang="en-US"/>
              <a:pPr/>
              <a:t>1</a:t>
            </a:fld>
            <a:endParaRPr lang="en-US" altLang="ja-JP"/>
          </a:p>
        </p:txBody>
      </p:sp>
      <p:sp>
        <p:nvSpPr>
          <p:cNvPr id="9219" name="Rectangle 2"/>
          <p:cNvSpPr>
            <a:spLocks noRot="1" noChangeArrowheads="1" noTextEdit="1"/>
          </p:cNvSpPr>
          <p:nvPr>
            <p:ph type="sldImg"/>
          </p:nvPr>
        </p:nvSpPr>
        <p:spPr>
          <a:xfrm>
            <a:off x="1293813" y="795338"/>
            <a:ext cx="4271962" cy="3203575"/>
          </a:xfrm>
          <a:ln/>
        </p:spPr>
      </p:sp>
      <p:sp>
        <p:nvSpPr>
          <p:cNvPr id="9220" name="Rectangle 3"/>
          <p:cNvSpPr>
            <a:spLocks noGrp="1" noChangeArrowheads="1"/>
          </p:cNvSpPr>
          <p:nvPr>
            <p:ph type="body" idx="1"/>
          </p:nvPr>
        </p:nvSpPr>
        <p:spPr>
          <a:xfrm>
            <a:off x="914400" y="4357688"/>
            <a:ext cx="5029200" cy="4135437"/>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31C5189B-390F-4683-BAF3-7CB9E0EEF078}" type="slidenum">
              <a:rPr lang="ja-JP" altLang="en-US"/>
              <a:pPr/>
              <a:t>2</a:t>
            </a:fld>
            <a:endParaRPr lang="en-US" altLang="ja-JP"/>
          </a:p>
        </p:txBody>
      </p:sp>
      <p:sp>
        <p:nvSpPr>
          <p:cNvPr id="10243" name="Rectangle 2"/>
          <p:cNvSpPr>
            <a:spLocks noRot="1" noChangeArrowheads="1" noTextEdit="1"/>
          </p:cNvSpPr>
          <p:nvPr>
            <p:ph type="sldImg"/>
          </p:nvPr>
        </p:nvSpPr>
        <p:spPr>
          <a:xfrm>
            <a:off x="1293813" y="795338"/>
            <a:ext cx="4271962" cy="3203575"/>
          </a:xfrm>
          <a:ln/>
        </p:spPr>
      </p:sp>
      <p:sp>
        <p:nvSpPr>
          <p:cNvPr id="10244" name="Rectangle 3"/>
          <p:cNvSpPr>
            <a:spLocks noGrp="1" noChangeArrowheads="1"/>
          </p:cNvSpPr>
          <p:nvPr>
            <p:ph type="body" idx="1"/>
          </p:nvPr>
        </p:nvSpPr>
        <p:spPr>
          <a:xfrm>
            <a:off x="914400" y="4357688"/>
            <a:ext cx="5029200" cy="4135437"/>
          </a:xfrm>
          <a:noFill/>
          <a:ln/>
        </p:spPr>
        <p:txBody>
          <a:bodyPr/>
          <a:lstStyle/>
          <a:p>
            <a:pPr defTabSz="762000"/>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fld id="{4F360B96-FFB8-4B12-A1AA-C7E153C7DE31}" type="slidenum">
              <a:rPr lang="en-US" altLang="ja-JP"/>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fld id="{8E9D97D6-1237-4C2E-9E89-4492042328A5}" type="slidenum">
              <a:rPr lang="en-US" altLang="ja-JP"/>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fld id="{D276FF67-CDF0-4781-A513-370B8615FEE5}" type="slidenum">
              <a:rPr lang="en-US" altLang="ja-JP"/>
              <a:pPr/>
              <a:t>‹#›</a:t>
            </a:fld>
            <a:endParaRPr lang="en-US" altLang="ja-JP"/>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fld id="{A7DDC8BD-1231-4564-8C71-69762E058ED8}" type="slidenum">
              <a:rPr lang="en-US" altLang="ja-JP"/>
              <a:pPr/>
              <a:t>‹#›</a:t>
            </a:fld>
            <a:endParaRPr lang="en-US" altLang="ja-JP"/>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fld id="{55FE2C12-5C8D-46FF-B355-B0504092D432}" type="slidenum">
              <a:rPr lang="en-US" altLang="ja-JP"/>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6" name="Rectangle 5"/>
          <p:cNvSpPr>
            <a:spLocks noGrp="1" noChangeArrowheads="1"/>
          </p:cNvSpPr>
          <p:nvPr>
            <p:ph type="sldNum" sz="quarter" idx="11"/>
          </p:nvPr>
        </p:nvSpPr>
        <p:spPr>
          <a:ln/>
        </p:spPr>
        <p:txBody>
          <a:bodyPr/>
          <a:lstStyle>
            <a:lvl1pPr>
              <a:defRPr/>
            </a:lvl1pPr>
          </a:lstStyle>
          <a:p>
            <a:fld id="{B752F0A7-5F5E-47D0-BD42-D7970A3E19AE}" type="slidenum">
              <a:rPr lang="en-US" altLang="ja-JP"/>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8" name="Rectangle 5"/>
          <p:cNvSpPr>
            <a:spLocks noGrp="1" noChangeArrowheads="1"/>
          </p:cNvSpPr>
          <p:nvPr>
            <p:ph type="sldNum" sz="quarter" idx="11"/>
          </p:nvPr>
        </p:nvSpPr>
        <p:spPr>
          <a:ln/>
        </p:spPr>
        <p:txBody>
          <a:bodyPr/>
          <a:lstStyle>
            <a:lvl1pPr>
              <a:defRPr/>
            </a:lvl1pPr>
          </a:lstStyle>
          <a:p>
            <a:fld id="{B46D95E9-FCB4-4BAE-B486-52F48F95BE91}" type="slidenum">
              <a:rPr lang="en-US" altLang="ja-JP"/>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4" name="Rectangle 5"/>
          <p:cNvSpPr>
            <a:spLocks noGrp="1" noChangeArrowheads="1"/>
          </p:cNvSpPr>
          <p:nvPr>
            <p:ph type="sldNum" sz="quarter" idx="11"/>
          </p:nvPr>
        </p:nvSpPr>
        <p:spPr>
          <a:ln/>
        </p:spPr>
        <p:txBody>
          <a:bodyPr/>
          <a:lstStyle>
            <a:lvl1pPr>
              <a:defRPr/>
            </a:lvl1pPr>
          </a:lstStyle>
          <a:p>
            <a:fld id="{D861351A-0222-4CE6-AF61-8C66E55C9D32}" type="slidenum">
              <a:rPr lang="en-US" altLang="ja-JP"/>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3" name="Rectangle 5"/>
          <p:cNvSpPr>
            <a:spLocks noGrp="1" noChangeArrowheads="1"/>
          </p:cNvSpPr>
          <p:nvPr>
            <p:ph type="sldNum" sz="quarter" idx="11"/>
          </p:nvPr>
        </p:nvSpPr>
        <p:spPr>
          <a:ln/>
        </p:spPr>
        <p:txBody>
          <a:bodyPr/>
          <a:lstStyle>
            <a:lvl1pPr>
              <a:defRPr/>
            </a:lvl1pPr>
          </a:lstStyle>
          <a:p>
            <a:fld id="{EA52CE5D-0514-4138-BAA9-768153D13E3B}" type="slidenum">
              <a:rPr lang="en-US" altLang="ja-JP"/>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6" name="Rectangle 5"/>
          <p:cNvSpPr>
            <a:spLocks noGrp="1" noChangeArrowheads="1"/>
          </p:cNvSpPr>
          <p:nvPr>
            <p:ph type="sldNum" sz="quarter" idx="11"/>
          </p:nvPr>
        </p:nvSpPr>
        <p:spPr>
          <a:ln/>
        </p:spPr>
        <p:txBody>
          <a:bodyPr/>
          <a:lstStyle>
            <a:lvl1pPr>
              <a:defRPr/>
            </a:lvl1pPr>
          </a:lstStyle>
          <a:p>
            <a:fld id="{1388B752-2EE1-4CA6-8811-E9F9421EBE66}" type="slidenum">
              <a:rPr lang="en-US" altLang="ja-JP"/>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6" name="Rectangle 5"/>
          <p:cNvSpPr>
            <a:spLocks noGrp="1" noChangeArrowheads="1"/>
          </p:cNvSpPr>
          <p:nvPr>
            <p:ph type="sldNum" sz="quarter" idx="11"/>
          </p:nvPr>
        </p:nvSpPr>
        <p:spPr>
          <a:ln/>
        </p:spPr>
        <p:txBody>
          <a:bodyPr/>
          <a:lstStyle>
            <a:lvl1pPr>
              <a:defRPr/>
            </a:lvl1pPr>
          </a:lstStyle>
          <a:p>
            <a:fld id="{3D63CF9F-0A29-4076-ACD9-AF10D03E7241}" type="slidenum">
              <a:rPr lang="en-US" altLang="ja-JP"/>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905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a:t>21-11-0198-00-srho</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fld id="{F6DA01AC-32B1-4B2E-B3C8-C3552BB02C89}" type="slidenum">
              <a:rPr lang="en-US" altLang="ja-JP"/>
              <a:pPr/>
              <a:t>‹#›</a:t>
            </a:fld>
            <a:endParaRPr lang="en-US" altLang="ja-JP"/>
          </a:p>
        </p:txBody>
      </p:sp>
      <p:pic>
        <p:nvPicPr>
          <p:cNvPr id="1030"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S PGothic"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S PGothic"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MS PGothic"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MS PGothic"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MS PGothic"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MS PGothic"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dirty="0" smtClean="0"/>
              <a:t>21-12-0122-00-srho</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a:t>
            </a:r>
            <a:r>
              <a:rPr lang="en-US" altLang="ja-JP" b="1" dirty="0" smtClean="0">
                <a:latin typeface="Times New Roman" pitchFamily="18" charset="0"/>
                <a:cs typeface="Times New Roman" pitchFamily="18" charset="0"/>
              </a:rPr>
              <a:t>Messages for Symmetric Key Delivery</a:t>
            </a:r>
            <a:endParaRPr lang="en-US" altLang="ja-JP" b="1"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September 17, </a:t>
            </a:r>
            <a:r>
              <a:rPr lang="en-US" altLang="ja-JP" dirty="0" smtClean="0">
                <a:latin typeface="Times New Roman" pitchFamily="18" charset="0"/>
                <a:cs typeface="Times New Roman" pitchFamily="18" charset="0"/>
              </a:rPr>
              <a:t>2012</a:t>
            </a:r>
          </a:p>
          <a:p>
            <a:pPr eaLnBrk="1" hangingPunct="1">
              <a:buClr>
                <a:srgbClr val="FAFD00"/>
              </a:buClr>
              <a:buFontTx/>
              <a:buNone/>
            </a:pPr>
            <a:r>
              <a:rPr lang="en-US" altLang="ja-JP" dirty="0" smtClean="0">
                <a:latin typeface="Times New Roman" pitchFamily="18" charset="0"/>
                <a:cs typeface="Times New Roman" pitchFamily="18" charset="0"/>
              </a:rPr>
              <a:t>Presented at IEEE 802.21c </a:t>
            </a:r>
            <a:r>
              <a:rPr lang="en-US" altLang="ja-JP" dirty="0" smtClean="0">
                <a:latin typeface="Times New Roman" pitchFamily="18" charset="0"/>
                <a:cs typeface="Times New Roman" pitchFamily="18" charset="0"/>
              </a:rPr>
              <a:t>Meeting, Indian Wells Interim</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Authors or Source(s</a:t>
            </a:r>
            <a:r>
              <a:rPr lang="en-US" altLang="ja-JP" dirty="0" smtClean="0">
                <a:latin typeface="Times New Roman" pitchFamily="18" charset="0"/>
                <a:cs typeface="Times New Roman" pitchFamily="18" charset="0"/>
              </a:rPr>
              <a:t>): Charles Perkins</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Abstract: New messages, enabling </a:t>
            </a:r>
            <a:r>
              <a:rPr lang="en-US" altLang="ja-JP" dirty="0" err="1" smtClean="0">
                <a:latin typeface="Times New Roman" pitchFamily="18" charset="0"/>
                <a:cs typeface="Times New Roman" pitchFamily="18" charset="0"/>
              </a:rPr>
              <a:t>SPoS</a:t>
            </a:r>
            <a:r>
              <a:rPr lang="en-US" altLang="ja-JP" dirty="0" smtClean="0">
                <a:latin typeface="Times New Roman" pitchFamily="18" charset="0"/>
                <a:cs typeface="Times New Roman" pitchFamily="18" charset="0"/>
              </a:rPr>
              <a:t> delivery of a master key to </a:t>
            </a:r>
            <a:r>
              <a:rPr lang="en-US" altLang="ja-JP" dirty="0" err="1" smtClean="0">
                <a:latin typeface="Times New Roman" pitchFamily="18" charset="0"/>
                <a:cs typeface="Times New Roman" pitchFamily="18" charset="0"/>
              </a:rPr>
              <a:t>TPoS</a:t>
            </a:r>
            <a:r>
              <a:rPr lang="en-US" altLang="ja-JP" dirty="0" smtClean="0">
                <a:latin typeface="Times New Roman" pitchFamily="18" charset="0"/>
                <a:cs typeface="Times New Roman" pitchFamily="18" charset="0"/>
              </a:rPr>
              <a:t> and MN, are proposed.  This is needed to complete the specification in section 16 of the current draft </a:t>
            </a:r>
            <a:r>
              <a:rPr lang="en-US" altLang="ja-JP" dirty="0" err="1" smtClean="0">
                <a:latin typeface="Times New Roman" pitchFamily="18" charset="0"/>
                <a:cs typeface="Times New Roman" pitchFamily="18" charset="0"/>
              </a:rPr>
              <a:t>docment</a:t>
            </a:r>
            <a:r>
              <a:rPr lang="en-US" altLang="ja-JP" dirty="0" smtClean="0">
                <a:latin typeface="Times New Roman" pitchFamily="18" charset="0"/>
                <a:cs typeface="Times New Roman" pitchFamily="18" charset="0"/>
              </a:rPr>
              <a:t>.</a:t>
            </a:r>
            <a:endParaRPr lang="en-US" altLang="ja-JP" dirty="0" smtClean="0">
              <a:latin typeface="Times New Roman" pitchFamily="18" charset="0"/>
              <a:cs typeface="Times New Roman" pitchFamily="18" charset="0"/>
            </a:endParaRPr>
          </a:p>
        </p:txBody>
      </p:sp>
      <p:sp>
        <p:nvSpPr>
          <p:cNvPr id="2051" name="Slide Number Placeholder 4"/>
          <p:cNvSpPr>
            <a:spLocks noGrp="1"/>
          </p:cNvSpPr>
          <p:nvPr>
            <p:ph type="sldNum" sz="quarter" idx="11"/>
          </p:nvPr>
        </p:nvSpPr>
        <p:spPr>
          <a:noFill/>
        </p:spPr>
        <p:txBody>
          <a:bodyPr/>
          <a:lstStyle/>
          <a:p>
            <a:fld id="{6C6D63E1-41E7-4616-A484-C77043AB7698}" type="slidenum">
              <a:rPr lang="en-US" altLang="ja-JP"/>
              <a:pPr/>
              <a:t>1</a:t>
            </a:fld>
            <a:endParaRPr lang="en-US" altLang="ja-JP"/>
          </a:p>
        </p:txBody>
      </p:sp>
      <p:sp>
        <p:nvSpPr>
          <p:cNvPr id="5" name="바닥글 개체 틀 3"/>
          <p:cNvSpPr>
            <a:spLocks noGrp="1"/>
          </p:cNvSpPr>
          <p:nvPr>
            <p:ph type="ftr" sz="quarter" idx="10"/>
          </p:nvPr>
        </p:nvSpPr>
        <p:spPr/>
        <p:txBody>
          <a:bodyPr/>
          <a:lstStyle/>
          <a:p>
            <a:r>
              <a:rPr lang="en-US" altLang="ko-KR" b="1" smtClean="0">
                <a:ea typeface="MS PGothic" pitchFamily="34" charset="-128"/>
              </a:rPr>
              <a:t>21-12-0075-00-srho</a:t>
            </a:r>
            <a:endParaRPr lang="en-US" altLang="ko-KR" smtClean="0">
              <a:ea typeface="MS PGothic" pitchFamily="34" charset="-128"/>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4"/>
          <p:cNvSpPr>
            <a:spLocks noGrp="1"/>
          </p:cNvSpPr>
          <p:nvPr>
            <p:ph type="sldNum" sz="quarter" idx="11"/>
          </p:nvPr>
        </p:nvSpPr>
        <p:spPr>
          <a:noFill/>
        </p:spPr>
        <p:txBody>
          <a:bodyPr/>
          <a:lstStyle/>
          <a:p>
            <a:fld id="{6AC78275-2C22-4E24-81E3-C09AA63A6F89}" type="slidenum">
              <a:rPr lang="en-US" altLang="ja-JP"/>
              <a:pPr/>
              <a:t>2</a:t>
            </a:fld>
            <a:endParaRPr lang="en-US" altLang="ja-JP"/>
          </a:p>
        </p:txBody>
      </p:sp>
      <p:sp>
        <p:nvSpPr>
          <p:cNvPr id="3075"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3076" name="내용 개체 틀 1"/>
          <p:cNvSpPr>
            <a:spLocks noGrp="1"/>
          </p:cNvSpPr>
          <p:nvPr>
            <p:ph idx="1"/>
          </p:nvPr>
        </p:nvSpPr>
        <p:spPr/>
        <p:txBody>
          <a:bodyPr/>
          <a:lstStyle/>
          <a:p>
            <a:endParaRPr lang="en-US" altLang="ja-JP" smtClean="0"/>
          </a:p>
        </p:txBody>
      </p:sp>
      <p:sp>
        <p:nvSpPr>
          <p:cNvPr id="7" name="바닥글 개체 틀 3"/>
          <p:cNvSpPr>
            <a:spLocks noGrp="1"/>
          </p:cNvSpPr>
          <p:nvPr>
            <p:ph type="ftr" sz="quarter" idx="10"/>
          </p:nvPr>
        </p:nvSpPr>
        <p:spPr/>
        <p:txBody>
          <a:bodyPr/>
          <a:lstStyle/>
          <a:p>
            <a:r>
              <a:rPr lang="en-US" altLang="ko-KR" b="1" smtClean="0">
                <a:ea typeface="MS PGothic" pitchFamily="34" charset="-128"/>
              </a:rPr>
              <a:t>21-12-0075-00-srho</a:t>
            </a:r>
            <a:endParaRPr lang="en-US" altLang="ko-KR" smtClean="0">
              <a:ea typeface="MS PGothic" pitchFamily="34" charset="-128"/>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SPoS</a:t>
            </a:r>
            <a:r>
              <a:rPr lang="en-US" dirty="0" smtClean="0"/>
              <a:t> delivers key to </a:t>
            </a:r>
            <a:r>
              <a:rPr lang="en-US" dirty="0" err="1" smtClean="0"/>
              <a:t>TPoS</a:t>
            </a:r>
            <a:r>
              <a:rPr lang="en-US" dirty="0" smtClean="0"/>
              <a:t> and MN</a:t>
            </a:r>
            <a:endParaRPr lang="en-US" dirty="0"/>
          </a:p>
        </p:txBody>
      </p:sp>
      <p:sp>
        <p:nvSpPr>
          <p:cNvPr id="4" name="Footer Placeholder 3"/>
          <p:cNvSpPr>
            <a:spLocks noGrp="1"/>
          </p:cNvSpPr>
          <p:nvPr>
            <p:ph type="ftr" sz="quarter" idx="10"/>
          </p:nvPr>
        </p:nvSpPr>
        <p:spPr/>
        <p:txBody>
          <a:bodyPr/>
          <a:lstStyle/>
          <a:p>
            <a:pPr>
              <a:defRPr/>
            </a:pPr>
            <a:r>
              <a:rPr lang="en-US" smtClean="0"/>
              <a:t>21-11-0198-00-srho</a:t>
            </a:r>
            <a:endParaRPr lang="en-US"/>
          </a:p>
        </p:txBody>
      </p:sp>
      <p:sp>
        <p:nvSpPr>
          <p:cNvPr id="5" name="Slide Number Placeholder 4"/>
          <p:cNvSpPr>
            <a:spLocks noGrp="1"/>
          </p:cNvSpPr>
          <p:nvPr>
            <p:ph type="sldNum" sz="quarter" idx="11"/>
          </p:nvPr>
        </p:nvSpPr>
        <p:spPr/>
        <p:txBody>
          <a:bodyPr/>
          <a:lstStyle/>
          <a:p>
            <a:fld id="{A7DDC8BD-1231-4564-8C71-69762E058ED8}" type="slidenum">
              <a:rPr lang="en-US" altLang="ja-JP" smtClean="0"/>
              <a:pPr/>
              <a:t>3</a:t>
            </a:fld>
            <a:endParaRPr lang="en-US" altLang="ja-JP"/>
          </a:p>
        </p:txBody>
      </p:sp>
      <p:grpSp>
        <p:nvGrpSpPr>
          <p:cNvPr id="6" name="Group 5"/>
          <p:cNvGrpSpPr/>
          <p:nvPr/>
        </p:nvGrpSpPr>
        <p:grpSpPr>
          <a:xfrm>
            <a:off x="1111775" y="2397610"/>
            <a:ext cx="1362075" cy="904875"/>
            <a:chOff x="1002471" y="3523008"/>
            <a:chExt cx="1362075" cy="904875"/>
          </a:xfrm>
        </p:grpSpPr>
        <p:sp>
          <p:nvSpPr>
            <p:cNvPr id="70" name="AutoShape 5"/>
            <p:cNvSpPr>
              <a:spLocks noChangeArrowheads="1"/>
            </p:cNvSpPr>
            <p:nvPr/>
          </p:nvSpPr>
          <p:spPr bwMode="auto">
            <a:xfrm>
              <a:off x="1002471" y="3523008"/>
              <a:ext cx="1362075"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vert="horz" wrap="square" lIns="91440" tIns="91440" rIns="91440" bIns="91440" numCol="1" anchor="t" anchorCtr="0" compatLnSpc="1">
              <a:prstTxWarp prst="textNoShape">
                <a:avLst/>
              </a:prstTxWarp>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mbria" charset="0"/>
                <a:ea typeface="Times New Roman" charset="0"/>
              </a:endParaRPr>
            </a:p>
          </p:txBody>
        </p:sp>
        <p:sp>
          <p:nvSpPr>
            <p:cNvPr id="71" name="TextBox 6"/>
            <p:cNvSpPr txBox="1"/>
            <p:nvPr/>
          </p:nvSpPr>
          <p:spPr>
            <a:xfrm>
              <a:off x="1656521" y="3644348"/>
              <a:ext cx="684803" cy="369332"/>
            </a:xfrm>
            <a:prstGeom prst="rect">
              <a:avLst/>
            </a:prstGeom>
            <a:noFill/>
          </p:spPr>
          <p:txBody>
            <a:bodyPr wrap="non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dirty="0" err="1" smtClean="0"/>
                <a:t>SPoS</a:t>
              </a:r>
              <a:endParaRPr lang="en-US" dirty="0"/>
            </a:p>
          </p:txBody>
        </p:sp>
      </p:grpSp>
      <p:grpSp>
        <p:nvGrpSpPr>
          <p:cNvPr id="7" name="Group 6"/>
          <p:cNvGrpSpPr/>
          <p:nvPr/>
        </p:nvGrpSpPr>
        <p:grpSpPr>
          <a:xfrm>
            <a:off x="5451862" y="1118774"/>
            <a:ext cx="1595333" cy="904875"/>
            <a:chOff x="1002471" y="3523008"/>
            <a:chExt cx="1595333" cy="904875"/>
          </a:xfrm>
        </p:grpSpPr>
        <p:sp>
          <p:nvSpPr>
            <p:cNvPr id="68" name="AutoShape 5"/>
            <p:cNvSpPr>
              <a:spLocks noChangeArrowheads="1"/>
            </p:cNvSpPr>
            <p:nvPr/>
          </p:nvSpPr>
          <p:spPr bwMode="auto">
            <a:xfrm>
              <a:off x="1002471" y="3523008"/>
              <a:ext cx="1362075"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vert="horz" wrap="square" lIns="91440" tIns="91440" rIns="91440" bIns="91440" numCol="1" anchor="t" anchorCtr="0" compatLnSpc="1">
              <a:prstTxWarp prst="textNoShape">
                <a:avLst/>
              </a:prstTxWarp>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mbria" charset="0"/>
                <a:ea typeface="Times New Roman" charset="0"/>
              </a:endParaRPr>
            </a:p>
          </p:txBody>
        </p:sp>
        <p:sp>
          <p:nvSpPr>
            <p:cNvPr id="69" name="TextBox 10"/>
            <p:cNvSpPr txBox="1"/>
            <p:nvPr/>
          </p:nvSpPr>
          <p:spPr>
            <a:xfrm>
              <a:off x="1656521" y="3644348"/>
              <a:ext cx="941283" cy="369332"/>
            </a:xfrm>
            <a:prstGeom prst="rect">
              <a:avLst/>
            </a:prstGeom>
            <a:noFill/>
          </p:spPr>
          <p:txBody>
            <a:bodyPr wrap="non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dirty="0" smtClean="0"/>
                <a:t>HMGW</a:t>
              </a:r>
              <a:endParaRPr lang="en-US" dirty="0"/>
            </a:p>
          </p:txBody>
        </p:sp>
      </p:grpSp>
      <p:grpSp>
        <p:nvGrpSpPr>
          <p:cNvPr id="8" name="Group 7"/>
          <p:cNvGrpSpPr/>
          <p:nvPr/>
        </p:nvGrpSpPr>
        <p:grpSpPr>
          <a:xfrm>
            <a:off x="4464575" y="3685480"/>
            <a:ext cx="1362075" cy="904875"/>
            <a:chOff x="1002471" y="3523008"/>
            <a:chExt cx="1362075" cy="904875"/>
          </a:xfrm>
        </p:grpSpPr>
        <p:sp>
          <p:nvSpPr>
            <p:cNvPr id="66" name="AutoShape 5"/>
            <p:cNvSpPr>
              <a:spLocks noChangeArrowheads="1"/>
            </p:cNvSpPr>
            <p:nvPr/>
          </p:nvSpPr>
          <p:spPr bwMode="auto">
            <a:xfrm>
              <a:off x="1002471" y="3523008"/>
              <a:ext cx="1362075"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vert="horz" wrap="square" lIns="91440" tIns="91440" rIns="91440" bIns="91440" numCol="1" anchor="t" anchorCtr="0" compatLnSpc="1">
              <a:prstTxWarp prst="textNoShape">
                <a:avLst/>
              </a:prstTxWarp>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mbria" charset="0"/>
                <a:ea typeface="Times New Roman" charset="0"/>
              </a:endParaRPr>
            </a:p>
          </p:txBody>
        </p:sp>
        <p:sp>
          <p:nvSpPr>
            <p:cNvPr id="67" name="TextBox 13"/>
            <p:cNvSpPr txBox="1"/>
            <p:nvPr/>
          </p:nvSpPr>
          <p:spPr>
            <a:xfrm>
              <a:off x="1656521" y="3644348"/>
              <a:ext cx="697627" cy="369332"/>
            </a:xfrm>
            <a:prstGeom prst="rect">
              <a:avLst/>
            </a:prstGeom>
            <a:noFill/>
          </p:spPr>
          <p:txBody>
            <a:bodyPr wrap="non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dirty="0" err="1" smtClean="0"/>
                <a:t>TPoS</a:t>
              </a:r>
              <a:endParaRPr lang="en-US" dirty="0"/>
            </a:p>
          </p:txBody>
        </p:sp>
      </p:grpSp>
      <p:grpSp>
        <p:nvGrpSpPr>
          <p:cNvPr id="9" name="Group 8"/>
          <p:cNvGrpSpPr>
            <a:grpSpLocks/>
          </p:cNvGrpSpPr>
          <p:nvPr/>
        </p:nvGrpSpPr>
        <p:grpSpPr bwMode="auto">
          <a:xfrm>
            <a:off x="5405764" y="2034806"/>
            <a:ext cx="329635" cy="480841"/>
            <a:chOff x="5726" y="10976"/>
            <a:chExt cx="247" cy="629"/>
          </a:xfrm>
        </p:grpSpPr>
        <p:sp>
          <p:nvSpPr>
            <p:cNvPr id="55" name="Freeform 54"/>
            <p:cNvSpPr>
              <a:spLocks/>
            </p:cNvSpPr>
            <p:nvPr/>
          </p:nvSpPr>
          <p:spPr bwMode="auto">
            <a:xfrm>
              <a:off x="5726" y="11499"/>
              <a:ext cx="247" cy="53"/>
            </a:xfrm>
            <a:custGeom>
              <a:avLst/>
              <a:gdLst/>
              <a:ahLst/>
              <a:cxnLst>
                <a:cxn ang="0">
                  <a:pos x="0" y="53"/>
                </a:cxn>
                <a:cxn ang="0">
                  <a:pos x="124" y="0"/>
                </a:cxn>
                <a:cxn ang="0">
                  <a:pos x="247" y="53"/>
                </a:cxn>
              </a:cxnLst>
              <a:rect l="0" t="0" r="r" b="b"/>
              <a:pathLst>
                <a:path w="247" h="53">
                  <a:moveTo>
                    <a:pt x="0" y="53"/>
                  </a:moveTo>
                  <a:lnTo>
                    <a:pt x="124" y="0"/>
                  </a:lnTo>
                  <a:lnTo>
                    <a:pt x="247" y="53"/>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56" name="Freeform 55"/>
            <p:cNvSpPr>
              <a:spLocks/>
            </p:cNvSpPr>
            <p:nvPr/>
          </p:nvSpPr>
          <p:spPr bwMode="auto">
            <a:xfrm>
              <a:off x="5726" y="10976"/>
              <a:ext cx="247" cy="629"/>
            </a:xfrm>
            <a:custGeom>
              <a:avLst/>
              <a:gdLst/>
              <a:ahLst/>
              <a:cxnLst>
                <a:cxn ang="0">
                  <a:pos x="124" y="0"/>
                </a:cxn>
                <a:cxn ang="0">
                  <a:pos x="124" y="629"/>
                </a:cxn>
                <a:cxn ang="0">
                  <a:pos x="0" y="576"/>
                </a:cxn>
                <a:cxn ang="0">
                  <a:pos x="124" y="0"/>
                </a:cxn>
                <a:cxn ang="0">
                  <a:pos x="247" y="576"/>
                </a:cxn>
                <a:cxn ang="0">
                  <a:pos x="124" y="629"/>
                </a:cxn>
              </a:cxnLst>
              <a:rect l="0" t="0" r="r" b="b"/>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57" name="Freeform 56"/>
            <p:cNvSpPr>
              <a:spLocks/>
            </p:cNvSpPr>
            <p:nvPr/>
          </p:nvSpPr>
          <p:spPr bwMode="auto">
            <a:xfrm>
              <a:off x="5819" y="11121"/>
              <a:ext cx="61" cy="13"/>
            </a:xfrm>
            <a:custGeom>
              <a:avLst/>
              <a:gdLst/>
              <a:ahLst/>
              <a:cxnLst>
                <a:cxn ang="0">
                  <a:pos x="0" y="0"/>
                </a:cxn>
                <a:cxn ang="0">
                  <a:pos x="31" y="13"/>
                </a:cxn>
                <a:cxn ang="0">
                  <a:pos x="61" y="0"/>
                </a:cxn>
              </a:cxnLst>
              <a:rect l="0" t="0" r="r" b="b"/>
              <a:pathLst>
                <a:path w="61" h="13">
                  <a:moveTo>
                    <a:pt x="0" y="0"/>
                  </a:moveTo>
                  <a:lnTo>
                    <a:pt x="31" y="13"/>
                  </a:lnTo>
                  <a:lnTo>
                    <a:pt x="61" y="0"/>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58" name="Freeform 57"/>
            <p:cNvSpPr>
              <a:spLocks/>
            </p:cNvSpPr>
            <p:nvPr/>
          </p:nvSpPr>
          <p:spPr bwMode="auto">
            <a:xfrm>
              <a:off x="5808" y="11167"/>
              <a:ext cx="84" cy="19"/>
            </a:xfrm>
            <a:custGeom>
              <a:avLst/>
              <a:gdLst/>
              <a:ahLst/>
              <a:cxnLst>
                <a:cxn ang="0">
                  <a:pos x="0" y="0"/>
                </a:cxn>
                <a:cxn ang="0">
                  <a:pos x="42" y="19"/>
                </a:cxn>
                <a:cxn ang="0">
                  <a:pos x="84" y="2"/>
                </a:cxn>
              </a:cxnLst>
              <a:rect l="0" t="0" r="r" b="b"/>
              <a:pathLst>
                <a:path w="84" h="19">
                  <a:moveTo>
                    <a:pt x="0" y="0"/>
                  </a:moveTo>
                  <a:lnTo>
                    <a:pt x="42" y="19"/>
                  </a:lnTo>
                  <a:lnTo>
                    <a:pt x="84" y="2"/>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59" name="Freeform 58"/>
            <p:cNvSpPr>
              <a:spLocks/>
            </p:cNvSpPr>
            <p:nvPr/>
          </p:nvSpPr>
          <p:spPr bwMode="auto">
            <a:xfrm>
              <a:off x="5796" y="11215"/>
              <a:ext cx="104" cy="22"/>
            </a:xfrm>
            <a:custGeom>
              <a:avLst/>
              <a:gdLst/>
              <a:ahLst/>
              <a:cxnLst>
                <a:cxn ang="0">
                  <a:pos x="0" y="0"/>
                </a:cxn>
                <a:cxn ang="0">
                  <a:pos x="54" y="22"/>
                </a:cxn>
                <a:cxn ang="0">
                  <a:pos x="104" y="0"/>
                </a:cxn>
              </a:cxnLst>
              <a:rect l="0" t="0" r="r" b="b"/>
              <a:pathLst>
                <a:path w="104" h="22">
                  <a:moveTo>
                    <a:pt x="0" y="0"/>
                  </a:moveTo>
                  <a:lnTo>
                    <a:pt x="54" y="22"/>
                  </a:lnTo>
                  <a:lnTo>
                    <a:pt x="104" y="0"/>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60" name="Freeform 59"/>
            <p:cNvSpPr>
              <a:spLocks/>
            </p:cNvSpPr>
            <p:nvPr/>
          </p:nvSpPr>
          <p:spPr bwMode="auto">
            <a:xfrm>
              <a:off x="5785" y="11263"/>
              <a:ext cx="126" cy="27"/>
            </a:xfrm>
            <a:custGeom>
              <a:avLst/>
              <a:gdLst/>
              <a:ahLst/>
              <a:cxnLst>
                <a:cxn ang="0">
                  <a:pos x="0" y="0"/>
                </a:cxn>
                <a:cxn ang="0">
                  <a:pos x="65" y="27"/>
                </a:cxn>
                <a:cxn ang="0">
                  <a:pos x="126" y="0"/>
                </a:cxn>
              </a:cxnLst>
              <a:rect l="0" t="0" r="r" b="b"/>
              <a:pathLst>
                <a:path w="126" h="27">
                  <a:moveTo>
                    <a:pt x="0" y="0"/>
                  </a:moveTo>
                  <a:lnTo>
                    <a:pt x="65" y="27"/>
                  </a:lnTo>
                  <a:lnTo>
                    <a:pt x="126" y="0"/>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61" name="Freeform 60"/>
            <p:cNvSpPr>
              <a:spLocks/>
            </p:cNvSpPr>
            <p:nvPr/>
          </p:nvSpPr>
          <p:spPr bwMode="auto">
            <a:xfrm>
              <a:off x="5777" y="11312"/>
              <a:ext cx="146" cy="30"/>
            </a:xfrm>
            <a:custGeom>
              <a:avLst/>
              <a:gdLst/>
              <a:ahLst/>
              <a:cxnLst>
                <a:cxn ang="0">
                  <a:pos x="0" y="0"/>
                </a:cxn>
                <a:cxn ang="0">
                  <a:pos x="73" y="30"/>
                </a:cxn>
                <a:cxn ang="0">
                  <a:pos x="146" y="0"/>
                </a:cxn>
              </a:cxnLst>
              <a:rect l="0" t="0" r="r" b="b"/>
              <a:pathLst>
                <a:path w="146" h="30">
                  <a:moveTo>
                    <a:pt x="0" y="0"/>
                  </a:moveTo>
                  <a:lnTo>
                    <a:pt x="73" y="30"/>
                  </a:lnTo>
                  <a:lnTo>
                    <a:pt x="146" y="0"/>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62" name="Freeform 61"/>
            <p:cNvSpPr>
              <a:spLocks/>
            </p:cNvSpPr>
            <p:nvPr/>
          </p:nvSpPr>
          <p:spPr bwMode="auto">
            <a:xfrm>
              <a:off x="5765" y="11358"/>
              <a:ext cx="166" cy="37"/>
            </a:xfrm>
            <a:custGeom>
              <a:avLst/>
              <a:gdLst/>
              <a:ahLst/>
              <a:cxnLst>
                <a:cxn ang="0">
                  <a:pos x="0" y="1"/>
                </a:cxn>
                <a:cxn ang="0">
                  <a:pos x="85" y="37"/>
                </a:cxn>
                <a:cxn ang="0">
                  <a:pos x="166" y="0"/>
                </a:cxn>
              </a:cxnLst>
              <a:rect l="0" t="0" r="r" b="b"/>
              <a:pathLst>
                <a:path w="166" h="37">
                  <a:moveTo>
                    <a:pt x="0" y="1"/>
                  </a:moveTo>
                  <a:lnTo>
                    <a:pt x="85" y="37"/>
                  </a:lnTo>
                  <a:lnTo>
                    <a:pt x="166" y="0"/>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63" name="Freeform 62"/>
            <p:cNvSpPr>
              <a:spLocks/>
            </p:cNvSpPr>
            <p:nvPr/>
          </p:nvSpPr>
          <p:spPr bwMode="auto">
            <a:xfrm>
              <a:off x="5754" y="11408"/>
              <a:ext cx="191" cy="39"/>
            </a:xfrm>
            <a:custGeom>
              <a:avLst/>
              <a:gdLst/>
              <a:ahLst/>
              <a:cxnLst>
                <a:cxn ang="0">
                  <a:pos x="0" y="0"/>
                </a:cxn>
                <a:cxn ang="0">
                  <a:pos x="96" y="39"/>
                </a:cxn>
                <a:cxn ang="0">
                  <a:pos x="191" y="0"/>
                </a:cxn>
              </a:cxnLst>
              <a:rect l="0" t="0" r="r" b="b"/>
              <a:pathLst>
                <a:path w="191" h="39">
                  <a:moveTo>
                    <a:pt x="0" y="0"/>
                  </a:moveTo>
                  <a:lnTo>
                    <a:pt x="96" y="39"/>
                  </a:lnTo>
                  <a:lnTo>
                    <a:pt x="191" y="0"/>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64" name="Freeform 63"/>
            <p:cNvSpPr>
              <a:spLocks/>
            </p:cNvSpPr>
            <p:nvPr/>
          </p:nvSpPr>
          <p:spPr bwMode="auto">
            <a:xfrm>
              <a:off x="5746" y="11456"/>
              <a:ext cx="207" cy="43"/>
            </a:xfrm>
            <a:custGeom>
              <a:avLst/>
              <a:gdLst/>
              <a:ahLst/>
              <a:cxnLst>
                <a:cxn ang="0">
                  <a:pos x="0" y="0"/>
                </a:cxn>
                <a:cxn ang="0">
                  <a:pos x="104" y="43"/>
                </a:cxn>
                <a:cxn ang="0">
                  <a:pos x="207" y="0"/>
                </a:cxn>
              </a:cxnLst>
              <a:rect l="0" t="0" r="r" b="b"/>
              <a:pathLst>
                <a:path w="207" h="43">
                  <a:moveTo>
                    <a:pt x="0" y="0"/>
                  </a:moveTo>
                  <a:lnTo>
                    <a:pt x="104" y="43"/>
                  </a:lnTo>
                  <a:lnTo>
                    <a:pt x="207" y="0"/>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65" name="Freeform 64"/>
            <p:cNvSpPr>
              <a:spLocks/>
            </p:cNvSpPr>
            <p:nvPr/>
          </p:nvSpPr>
          <p:spPr bwMode="auto">
            <a:xfrm>
              <a:off x="5735" y="11503"/>
              <a:ext cx="227" cy="49"/>
            </a:xfrm>
            <a:custGeom>
              <a:avLst/>
              <a:gdLst/>
              <a:ahLst/>
              <a:cxnLst>
                <a:cxn ang="0">
                  <a:pos x="0" y="1"/>
                </a:cxn>
                <a:cxn ang="0">
                  <a:pos x="115" y="49"/>
                </a:cxn>
                <a:cxn ang="0">
                  <a:pos x="227" y="0"/>
                </a:cxn>
              </a:cxnLst>
              <a:rect l="0" t="0" r="r" b="b"/>
              <a:pathLst>
                <a:path w="227" h="49">
                  <a:moveTo>
                    <a:pt x="0" y="1"/>
                  </a:moveTo>
                  <a:lnTo>
                    <a:pt x="115" y="49"/>
                  </a:lnTo>
                  <a:lnTo>
                    <a:pt x="227" y="0"/>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grpSp>
      <p:grpSp>
        <p:nvGrpSpPr>
          <p:cNvPr id="10" name="Group 9"/>
          <p:cNvGrpSpPr>
            <a:grpSpLocks/>
          </p:cNvGrpSpPr>
          <p:nvPr/>
        </p:nvGrpSpPr>
        <p:grpSpPr bwMode="auto">
          <a:xfrm>
            <a:off x="4696773" y="4652111"/>
            <a:ext cx="329635" cy="480841"/>
            <a:chOff x="5726" y="10976"/>
            <a:chExt cx="247" cy="629"/>
          </a:xfrm>
        </p:grpSpPr>
        <p:sp>
          <p:nvSpPr>
            <p:cNvPr id="44" name="Freeform 43"/>
            <p:cNvSpPr>
              <a:spLocks/>
            </p:cNvSpPr>
            <p:nvPr/>
          </p:nvSpPr>
          <p:spPr bwMode="auto">
            <a:xfrm>
              <a:off x="5726" y="11499"/>
              <a:ext cx="247" cy="53"/>
            </a:xfrm>
            <a:custGeom>
              <a:avLst/>
              <a:gdLst/>
              <a:ahLst/>
              <a:cxnLst>
                <a:cxn ang="0">
                  <a:pos x="0" y="53"/>
                </a:cxn>
                <a:cxn ang="0">
                  <a:pos x="124" y="0"/>
                </a:cxn>
                <a:cxn ang="0">
                  <a:pos x="247" y="53"/>
                </a:cxn>
              </a:cxnLst>
              <a:rect l="0" t="0" r="r" b="b"/>
              <a:pathLst>
                <a:path w="247" h="53">
                  <a:moveTo>
                    <a:pt x="0" y="53"/>
                  </a:moveTo>
                  <a:lnTo>
                    <a:pt x="124" y="0"/>
                  </a:lnTo>
                  <a:lnTo>
                    <a:pt x="247" y="53"/>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45" name="Freeform 44"/>
            <p:cNvSpPr>
              <a:spLocks/>
            </p:cNvSpPr>
            <p:nvPr/>
          </p:nvSpPr>
          <p:spPr bwMode="auto">
            <a:xfrm>
              <a:off x="5726" y="10976"/>
              <a:ext cx="247" cy="629"/>
            </a:xfrm>
            <a:custGeom>
              <a:avLst/>
              <a:gdLst/>
              <a:ahLst/>
              <a:cxnLst>
                <a:cxn ang="0">
                  <a:pos x="124" y="0"/>
                </a:cxn>
                <a:cxn ang="0">
                  <a:pos x="124" y="629"/>
                </a:cxn>
                <a:cxn ang="0">
                  <a:pos x="0" y="576"/>
                </a:cxn>
                <a:cxn ang="0">
                  <a:pos x="124" y="0"/>
                </a:cxn>
                <a:cxn ang="0">
                  <a:pos x="247" y="576"/>
                </a:cxn>
                <a:cxn ang="0">
                  <a:pos x="124" y="629"/>
                </a:cxn>
              </a:cxnLst>
              <a:rect l="0" t="0" r="r" b="b"/>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46" name="Freeform 45"/>
            <p:cNvSpPr>
              <a:spLocks/>
            </p:cNvSpPr>
            <p:nvPr/>
          </p:nvSpPr>
          <p:spPr bwMode="auto">
            <a:xfrm>
              <a:off x="5819" y="11121"/>
              <a:ext cx="61" cy="13"/>
            </a:xfrm>
            <a:custGeom>
              <a:avLst/>
              <a:gdLst/>
              <a:ahLst/>
              <a:cxnLst>
                <a:cxn ang="0">
                  <a:pos x="0" y="0"/>
                </a:cxn>
                <a:cxn ang="0">
                  <a:pos x="31" y="13"/>
                </a:cxn>
                <a:cxn ang="0">
                  <a:pos x="61" y="0"/>
                </a:cxn>
              </a:cxnLst>
              <a:rect l="0" t="0" r="r" b="b"/>
              <a:pathLst>
                <a:path w="61" h="13">
                  <a:moveTo>
                    <a:pt x="0" y="0"/>
                  </a:moveTo>
                  <a:lnTo>
                    <a:pt x="31" y="13"/>
                  </a:lnTo>
                  <a:lnTo>
                    <a:pt x="61" y="0"/>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47" name="Freeform 46"/>
            <p:cNvSpPr>
              <a:spLocks/>
            </p:cNvSpPr>
            <p:nvPr/>
          </p:nvSpPr>
          <p:spPr bwMode="auto">
            <a:xfrm>
              <a:off x="5808" y="11167"/>
              <a:ext cx="84" cy="19"/>
            </a:xfrm>
            <a:custGeom>
              <a:avLst/>
              <a:gdLst/>
              <a:ahLst/>
              <a:cxnLst>
                <a:cxn ang="0">
                  <a:pos x="0" y="0"/>
                </a:cxn>
                <a:cxn ang="0">
                  <a:pos x="42" y="19"/>
                </a:cxn>
                <a:cxn ang="0">
                  <a:pos x="84" y="2"/>
                </a:cxn>
              </a:cxnLst>
              <a:rect l="0" t="0" r="r" b="b"/>
              <a:pathLst>
                <a:path w="84" h="19">
                  <a:moveTo>
                    <a:pt x="0" y="0"/>
                  </a:moveTo>
                  <a:lnTo>
                    <a:pt x="42" y="19"/>
                  </a:lnTo>
                  <a:lnTo>
                    <a:pt x="84" y="2"/>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48" name="Freeform 47"/>
            <p:cNvSpPr>
              <a:spLocks/>
            </p:cNvSpPr>
            <p:nvPr/>
          </p:nvSpPr>
          <p:spPr bwMode="auto">
            <a:xfrm>
              <a:off x="5796" y="11215"/>
              <a:ext cx="104" cy="22"/>
            </a:xfrm>
            <a:custGeom>
              <a:avLst/>
              <a:gdLst/>
              <a:ahLst/>
              <a:cxnLst>
                <a:cxn ang="0">
                  <a:pos x="0" y="0"/>
                </a:cxn>
                <a:cxn ang="0">
                  <a:pos x="54" y="22"/>
                </a:cxn>
                <a:cxn ang="0">
                  <a:pos x="104" y="0"/>
                </a:cxn>
              </a:cxnLst>
              <a:rect l="0" t="0" r="r" b="b"/>
              <a:pathLst>
                <a:path w="104" h="22">
                  <a:moveTo>
                    <a:pt x="0" y="0"/>
                  </a:moveTo>
                  <a:lnTo>
                    <a:pt x="54" y="22"/>
                  </a:lnTo>
                  <a:lnTo>
                    <a:pt x="104" y="0"/>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49" name="Freeform 48"/>
            <p:cNvSpPr>
              <a:spLocks/>
            </p:cNvSpPr>
            <p:nvPr/>
          </p:nvSpPr>
          <p:spPr bwMode="auto">
            <a:xfrm>
              <a:off x="5785" y="11263"/>
              <a:ext cx="126" cy="27"/>
            </a:xfrm>
            <a:custGeom>
              <a:avLst/>
              <a:gdLst/>
              <a:ahLst/>
              <a:cxnLst>
                <a:cxn ang="0">
                  <a:pos x="0" y="0"/>
                </a:cxn>
                <a:cxn ang="0">
                  <a:pos x="65" y="27"/>
                </a:cxn>
                <a:cxn ang="0">
                  <a:pos x="126" y="0"/>
                </a:cxn>
              </a:cxnLst>
              <a:rect l="0" t="0" r="r" b="b"/>
              <a:pathLst>
                <a:path w="126" h="27">
                  <a:moveTo>
                    <a:pt x="0" y="0"/>
                  </a:moveTo>
                  <a:lnTo>
                    <a:pt x="65" y="27"/>
                  </a:lnTo>
                  <a:lnTo>
                    <a:pt x="126" y="0"/>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50" name="Freeform 49"/>
            <p:cNvSpPr>
              <a:spLocks/>
            </p:cNvSpPr>
            <p:nvPr/>
          </p:nvSpPr>
          <p:spPr bwMode="auto">
            <a:xfrm>
              <a:off x="5777" y="11312"/>
              <a:ext cx="146" cy="30"/>
            </a:xfrm>
            <a:custGeom>
              <a:avLst/>
              <a:gdLst/>
              <a:ahLst/>
              <a:cxnLst>
                <a:cxn ang="0">
                  <a:pos x="0" y="0"/>
                </a:cxn>
                <a:cxn ang="0">
                  <a:pos x="73" y="30"/>
                </a:cxn>
                <a:cxn ang="0">
                  <a:pos x="146" y="0"/>
                </a:cxn>
              </a:cxnLst>
              <a:rect l="0" t="0" r="r" b="b"/>
              <a:pathLst>
                <a:path w="146" h="30">
                  <a:moveTo>
                    <a:pt x="0" y="0"/>
                  </a:moveTo>
                  <a:lnTo>
                    <a:pt x="73" y="30"/>
                  </a:lnTo>
                  <a:lnTo>
                    <a:pt x="146" y="0"/>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51" name="Freeform 50"/>
            <p:cNvSpPr>
              <a:spLocks/>
            </p:cNvSpPr>
            <p:nvPr/>
          </p:nvSpPr>
          <p:spPr bwMode="auto">
            <a:xfrm>
              <a:off x="5765" y="11358"/>
              <a:ext cx="166" cy="37"/>
            </a:xfrm>
            <a:custGeom>
              <a:avLst/>
              <a:gdLst/>
              <a:ahLst/>
              <a:cxnLst>
                <a:cxn ang="0">
                  <a:pos x="0" y="1"/>
                </a:cxn>
                <a:cxn ang="0">
                  <a:pos x="85" y="37"/>
                </a:cxn>
                <a:cxn ang="0">
                  <a:pos x="166" y="0"/>
                </a:cxn>
              </a:cxnLst>
              <a:rect l="0" t="0" r="r" b="b"/>
              <a:pathLst>
                <a:path w="166" h="37">
                  <a:moveTo>
                    <a:pt x="0" y="1"/>
                  </a:moveTo>
                  <a:lnTo>
                    <a:pt x="85" y="37"/>
                  </a:lnTo>
                  <a:lnTo>
                    <a:pt x="166" y="0"/>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52" name="Freeform 51"/>
            <p:cNvSpPr>
              <a:spLocks/>
            </p:cNvSpPr>
            <p:nvPr/>
          </p:nvSpPr>
          <p:spPr bwMode="auto">
            <a:xfrm>
              <a:off x="5754" y="11408"/>
              <a:ext cx="191" cy="39"/>
            </a:xfrm>
            <a:custGeom>
              <a:avLst/>
              <a:gdLst/>
              <a:ahLst/>
              <a:cxnLst>
                <a:cxn ang="0">
                  <a:pos x="0" y="0"/>
                </a:cxn>
                <a:cxn ang="0">
                  <a:pos x="96" y="39"/>
                </a:cxn>
                <a:cxn ang="0">
                  <a:pos x="191" y="0"/>
                </a:cxn>
              </a:cxnLst>
              <a:rect l="0" t="0" r="r" b="b"/>
              <a:pathLst>
                <a:path w="191" h="39">
                  <a:moveTo>
                    <a:pt x="0" y="0"/>
                  </a:moveTo>
                  <a:lnTo>
                    <a:pt x="96" y="39"/>
                  </a:lnTo>
                  <a:lnTo>
                    <a:pt x="191" y="0"/>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53" name="Freeform 52"/>
            <p:cNvSpPr>
              <a:spLocks/>
            </p:cNvSpPr>
            <p:nvPr/>
          </p:nvSpPr>
          <p:spPr bwMode="auto">
            <a:xfrm>
              <a:off x="5746" y="11456"/>
              <a:ext cx="207" cy="43"/>
            </a:xfrm>
            <a:custGeom>
              <a:avLst/>
              <a:gdLst/>
              <a:ahLst/>
              <a:cxnLst>
                <a:cxn ang="0">
                  <a:pos x="0" y="0"/>
                </a:cxn>
                <a:cxn ang="0">
                  <a:pos x="104" y="43"/>
                </a:cxn>
                <a:cxn ang="0">
                  <a:pos x="207" y="0"/>
                </a:cxn>
              </a:cxnLst>
              <a:rect l="0" t="0" r="r" b="b"/>
              <a:pathLst>
                <a:path w="207" h="43">
                  <a:moveTo>
                    <a:pt x="0" y="0"/>
                  </a:moveTo>
                  <a:lnTo>
                    <a:pt x="104" y="43"/>
                  </a:lnTo>
                  <a:lnTo>
                    <a:pt x="207" y="0"/>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54" name="Freeform 53"/>
            <p:cNvSpPr>
              <a:spLocks/>
            </p:cNvSpPr>
            <p:nvPr/>
          </p:nvSpPr>
          <p:spPr bwMode="auto">
            <a:xfrm>
              <a:off x="5735" y="11503"/>
              <a:ext cx="227" cy="49"/>
            </a:xfrm>
            <a:custGeom>
              <a:avLst/>
              <a:gdLst/>
              <a:ahLst/>
              <a:cxnLst>
                <a:cxn ang="0">
                  <a:pos x="0" y="1"/>
                </a:cxn>
                <a:cxn ang="0">
                  <a:pos x="115" y="49"/>
                </a:cxn>
                <a:cxn ang="0">
                  <a:pos x="227" y="0"/>
                </a:cxn>
              </a:cxnLst>
              <a:rect l="0" t="0" r="r" b="b"/>
              <a:pathLst>
                <a:path w="227" h="49">
                  <a:moveTo>
                    <a:pt x="0" y="1"/>
                  </a:moveTo>
                  <a:lnTo>
                    <a:pt x="115" y="49"/>
                  </a:lnTo>
                  <a:lnTo>
                    <a:pt x="227" y="0"/>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grpSp>
      <p:grpSp>
        <p:nvGrpSpPr>
          <p:cNvPr id="11" name="Group 10"/>
          <p:cNvGrpSpPr>
            <a:grpSpLocks/>
          </p:cNvGrpSpPr>
          <p:nvPr/>
        </p:nvGrpSpPr>
        <p:grpSpPr bwMode="auto">
          <a:xfrm>
            <a:off x="1072304" y="3320267"/>
            <a:ext cx="329635" cy="480841"/>
            <a:chOff x="5726" y="10976"/>
            <a:chExt cx="247" cy="629"/>
          </a:xfrm>
        </p:grpSpPr>
        <p:sp>
          <p:nvSpPr>
            <p:cNvPr id="33" name="Freeform 32"/>
            <p:cNvSpPr>
              <a:spLocks/>
            </p:cNvSpPr>
            <p:nvPr/>
          </p:nvSpPr>
          <p:spPr bwMode="auto">
            <a:xfrm>
              <a:off x="5726" y="11499"/>
              <a:ext cx="247" cy="53"/>
            </a:xfrm>
            <a:custGeom>
              <a:avLst/>
              <a:gdLst/>
              <a:ahLst/>
              <a:cxnLst>
                <a:cxn ang="0">
                  <a:pos x="0" y="53"/>
                </a:cxn>
                <a:cxn ang="0">
                  <a:pos x="124" y="0"/>
                </a:cxn>
                <a:cxn ang="0">
                  <a:pos x="247" y="53"/>
                </a:cxn>
              </a:cxnLst>
              <a:rect l="0" t="0" r="r" b="b"/>
              <a:pathLst>
                <a:path w="247" h="53">
                  <a:moveTo>
                    <a:pt x="0" y="53"/>
                  </a:moveTo>
                  <a:lnTo>
                    <a:pt x="124" y="0"/>
                  </a:lnTo>
                  <a:lnTo>
                    <a:pt x="247" y="53"/>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34" name="Freeform 33"/>
            <p:cNvSpPr>
              <a:spLocks/>
            </p:cNvSpPr>
            <p:nvPr/>
          </p:nvSpPr>
          <p:spPr bwMode="auto">
            <a:xfrm>
              <a:off x="5726" y="10976"/>
              <a:ext cx="247" cy="629"/>
            </a:xfrm>
            <a:custGeom>
              <a:avLst/>
              <a:gdLst/>
              <a:ahLst/>
              <a:cxnLst>
                <a:cxn ang="0">
                  <a:pos x="124" y="0"/>
                </a:cxn>
                <a:cxn ang="0">
                  <a:pos x="124" y="629"/>
                </a:cxn>
                <a:cxn ang="0">
                  <a:pos x="0" y="576"/>
                </a:cxn>
                <a:cxn ang="0">
                  <a:pos x="124" y="0"/>
                </a:cxn>
                <a:cxn ang="0">
                  <a:pos x="247" y="576"/>
                </a:cxn>
                <a:cxn ang="0">
                  <a:pos x="124" y="629"/>
                </a:cxn>
              </a:cxnLst>
              <a:rect l="0" t="0" r="r" b="b"/>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35" name="Freeform 34"/>
            <p:cNvSpPr>
              <a:spLocks/>
            </p:cNvSpPr>
            <p:nvPr/>
          </p:nvSpPr>
          <p:spPr bwMode="auto">
            <a:xfrm>
              <a:off x="5819" y="11121"/>
              <a:ext cx="61" cy="13"/>
            </a:xfrm>
            <a:custGeom>
              <a:avLst/>
              <a:gdLst/>
              <a:ahLst/>
              <a:cxnLst>
                <a:cxn ang="0">
                  <a:pos x="0" y="0"/>
                </a:cxn>
                <a:cxn ang="0">
                  <a:pos x="31" y="13"/>
                </a:cxn>
                <a:cxn ang="0">
                  <a:pos x="61" y="0"/>
                </a:cxn>
              </a:cxnLst>
              <a:rect l="0" t="0" r="r" b="b"/>
              <a:pathLst>
                <a:path w="61" h="13">
                  <a:moveTo>
                    <a:pt x="0" y="0"/>
                  </a:moveTo>
                  <a:lnTo>
                    <a:pt x="31" y="13"/>
                  </a:lnTo>
                  <a:lnTo>
                    <a:pt x="61" y="0"/>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36" name="Freeform 35"/>
            <p:cNvSpPr>
              <a:spLocks/>
            </p:cNvSpPr>
            <p:nvPr/>
          </p:nvSpPr>
          <p:spPr bwMode="auto">
            <a:xfrm>
              <a:off x="5808" y="11167"/>
              <a:ext cx="84" cy="19"/>
            </a:xfrm>
            <a:custGeom>
              <a:avLst/>
              <a:gdLst/>
              <a:ahLst/>
              <a:cxnLst>
                <a:cxn ang="0">
                  <a:pos x="0" y="0"/>
                </a:cxn>
                <a:cxn ang="0">
                  <a:pos x="42" y="19"/>
                </a:cxn>
                <a:cxn ang="0">
                  <a:pos x="84" y="2"/>
                </a:cxn>
              </a:cxnLst>
              <a:rect l="0" t="0" r="r" b="b"/>
              <a:pathLst>
                <a:path w="84" h="19">
                  <a:moveTo>
                    <a:pt x="0" y="0"/>
                  </a:moveTo>
                  <a:lnTo>
                    <a:pt x="42" y="19"/>
                  </a:lnTo>
                  <a:lnTo>
                    <a:pt x="84" y="2"/>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37" name="Freeform 36"/>
            <p:cNvSpPr>
              <a:spLocks/>
            </p:cNvSpPr>
            <p:nvPr/>
          </p:nvSpPr>
          <p:spPr bwMode="auto">
            <a:xfrm>
              <a:off x="5796" y="11215"/>
              <a:ext cx="104" cy="22"/>
            </a:xfrm>
            <a:custGeom>
              <a:avLst/>
              <a:gdLst/>
              <a:ahLst/>
              <a:cxnLst>
                <a:cxn ang="0">
                  <a:pos x="0" y="0"/>
                </a:cxn>
                <a:cxn ang="0">
                  <a:pos x="54" y="22"/>
                </a:cxn>
                <a:cxn ang="0">
                  <a:pos x="104" y="0"/>
                </a:cxn>
              </a:cxnLst>
              <a:rect l="0" t="0" r="r" b="b"/>
              <a:pathLst>
                <a:path w="104" h="22">
                  <a:moveTo>
                    <a:pt x="0" y="0"/>
                  </a:moveTo>
                  <a:lnTo>
                    <a:pt x="54" y="22"/>
                  </a:lnTo>
                  <a:lnTo>
                    <a:pt x="104" y="0"/>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38" name="Freeform 37"/>
            <p:cNvSpPr>
              <a:spLocks/>
            </p:cNvSpPr>
            <p:nvPr/>
          </p:nvSpPr>
          <p:spPr bwMode="auto">
            <a:xfrm>
              <a:off x="5785" y="11263"/>
              <a:ext cx="126" cy="27"/>
            </a:xfrm>
            <a:custGeom>
              <a:avLst/>
              <a:gdLst/>
              <a:ahLst/>
              <a:cxnLst>
                <a:cxn ang="0">
                  <a:pos x="0" y="0"/>
                </a:cxn>
                <a:cxn ang="0">
                  <a:pos x="65" y="27"/>
                </a:cxn>
                <a:cxn ang="0">
                  <a:pos x="126" y="0"/>
                </a:cxn>
              </a:cxnLst>
              <a:rect l="0" t="0" r="r" b="b"/>
              <a:pathLst>
                <a:path w="126" h="27">
                  <a:moveTo>
                    <a:pt x="0" y="0"/>
                  </a:moveTo>
                  <a:lnTo>
                    <a:pt x="65" y="27"/>
                  </a:lnTo>
                  <a:lnTo>
                    <a:pt x="126" y="0"/>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39" name="Freeform 38"/>
            <p:cNvSpPr>
              <a:spLocks/>
            </p:cNvSpPr>
            <p:nvPr/>
          </p:nvSpPr>
          <p:spPr bwMode="auto">
            <a:xfrm>
              <a:off x="5777" y="11312"/>
              <a:ext cx="146" cy="30"/>
            </a:xfrm>
            <a:custGeom>
              <a:avLst/>
              <a:gdLst/>
              <a:ahLst/>
              <a:cxnLst>
                <a:cxn ang="0">
                  <a:pos x="0" y="0"/>
                </a:cxn>
                <a:cxn ang="0">
                  <a:pos x="73" y="30"/>
                </a:cxn>
                <a:cxn ang="0">
                  <a:pos x="146" y="0"/>
                </a:cxn>
              </a:cxnLst>
              <a:rect l="0" t="0" r="r" b="b"/>
              <a:pathLst>
                <a:path w="146" h="30">
                  <a:moveTo>
                    <a:pt x="0" y="0"/>
                  </a:moveTo>
                  <a:lnTo>
                    <a:pt x="73" y="30"/>
                  </a:lnTo>
                  <a:lnTo>
                    <a:pt x="146" y="0"/>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40" name="Freeform 39"/>
            <p:cNvSpPr>
              <a:spLocks/>
            </p:cNvSpPr>
            <p:nvPr/>
          </p:nvSpPr>
          <p:spPr bwMode="auto">
            <a:xfrm>
              <a:off x="5765" y="11358"/>
              <a:ext cx="166" cy="37"/>
            </a:xfrm>
            <a:custGeom>
              <a:avLst/>
              <a:gdLst/>
              <a:ahLst/>
              <a:cxnLst>
                <a:cxn ang="0">
                  <a:pos x="0" y="1"/>
                </a:cxn>
                <a:cxn ang="0">
                  <a:pos x="85" y="37"/>
                </a:cxn>
                <a:cxn ang="0">
                  <a:pos x="166" y="0"/>
                </a:cxn>
              </a:cxnLst>
              <a:rect l="0" t="0" r="r" b="b"/>
              <a:pathLst>
                <a:path w="166" h="37">
                  <a:moveTo>
                    <a:pt x="0" y="1"/>
                  </a:moveTo>
                  <a:lnTo>
                    <a:pt x="85" y="37"/>
                  </a:lnTo>
                  <a:lnTo>
                    <a:pt x="166" y="0"/>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41" name="Freeform 40"/>
            <p:cNvSpPr>
              <a:spLocks/>
            </p:cNvSpPr>
            <p:nvPr/>
          </p:nvSpPr>
          <p:spPr bwMode="auto">
            <a:xfrm>
              <a:off x="5754" y="11408"/>
              <a:ext cx="191" cy="39"/>
            </a:xfrm>
            <a:custGeom>
              <a:avLst/>
              <a:gdLst/>
              <a:ahLst/>
              <a:cxnLst>
                <a:cxn ang="0">
                  <a:pos x="0" y="0"/>
                </a:cxn>
                <a:cxn ang="0">
                  <a:pos x="96" y="39"/>
                </a:cxn>
                <a:cxn ang="0">
                  <a:pos x="191" y="0"/>
                </a:cxn>
              </a:cxnLst>
              <a:rect l="0" t="0" r="r" b="b"/>
              <a:pathLst>
                <a:path w="191" h="39">
                  <a:moveTo>
                    <a:pt x="0" y="0"/>
                  </a:moveTo>
                  <a:lnTo>
                    <a:pt x="96" y="39"/>
                  </a:lnTo>
                  <a:lnTo>
                    <a:pt x="191" y="0"/>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42" name="Freeform 41"/>
            <p:cNvSpPr>
              <a:spLocks/>
            </p:cNvSpPr>
            <p:nvPr/>
          </p:nvSpPr>
          <p:spPr bwMode="auto">
            <a:xfrm>
              <a:off x="5746" y="11456"/>
              <a:ext cx="207" cy="43"/>
            </a:xfrm>
            <a:custGeom>
              <a:avLst/>
              <a:gdLst/>
              <a:ahLst/>
              <a:cxnLst>
                <a:cxn ang="0">
                  <a:pos x="0" y="0"/>
                </a:cxn>
                <a:cxn ang="0">
                  <a:pos x="104" y="43"/>
                </a:cxn>
                <a:cxn ang="0">
                  <a:pos x="207" y="0"/>
                </a:cxn>
              </a:cxnLst>
              <a:rect l="0" t="0" r="r" b="b"/>
              <a:pathLst>
                <a:path w="207" h="43">
                  <a:moveTo>
                    <a:pt x="0" y="0"/>
                  </a:moveTo>
                  <a:lnTo>
                    <a:pt x="104" y="43"/>
                  </a:lnTo>
                  <a:lnTo>
                    <a:pt x="207" y="0"/>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sp>
          <p:nvSpPr>
            <p:cNvPr id="43" name="Freeform 42"/>
            <p:cNvSpPr>
              <a:spLocks/>
            </p:cNvSpPr>
            <p:nvPr/>
          </p:nvSpPr>
          <p:spPr bwMode="auto">
            <a:xfrm>
              <a:off x="5735" y="11503"/>
              <a:ext cx="227" cy="49"/>
            </a:xfrm>
            <a:custGeom>
              <a:avLst/>
              <a:gdLst/>
              <a:ahLst/>
              <a:cxnLst>
                <a:cxn ang="0">
                  <a:pos x="0" y="1"/>
                </a:cxn>
                <a:cxn ang="0">
                  <a:pos x="115" y="49"/>
                </a:cxn>
                <a:cxn ang="0">
                  <a:pos x="227" y="0"/>
                </a:cxn>
              </a:cxnLst>
              <a:rect l="0" t="0" r="r" b="b"/>
              <a:pathLst>
                <a:path w="227" h="49">
                  <a:moveTo>
                    <a:pt x="0" y="1"/>
                  </a:moveTo>
                  <a:lnTo>
                    <a:pt x="115" y="49"/>
                  </a:lnTo>
                  <a:lnTo>
                    <a:pt x="227" y="0"/>
                  </a:lnTo>
                </a:path>
              </a:pathLst>
            </a:custGeom>
            <a:noFill/>
            <a:ln w="6985">
              <a:solidFill>
                <a:srgbClr val="000000"/>
              </a:solidFill>
              <a:prstDash val="solid"/>
              <a:round/>
              <a:headEnd/>
              <a:tailEnd/>
            </a:ln>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en-US"/>
            </a:p>
          </p:txBody>
        </p:sp>
      </p:grpSp>
      <p:pic>
        <p:nvPicPr>
          <p:cNvPr id="12" name="Picture 11" descr="uc_phone"/>
          <p:cNvPicPr>
            <a:picLocks noChangeAspect="1" noChangeArrowheads="1"/>
          </p:cNvPicPr>
          <p:nvPr/>
        </p:nvPicPr>
        <p:blipFill>
          <a:blip r:embed="rId2" cstate="print"/>
          <a:srcRect/>
          <a:stretch>
            <a:fillRect/>
          </a:stretch>
        </p:blipFill>
        <p:spPr bwMode="auto">
          <a:xfrm>
            <a:off x="574444" y="4164220"/>
            <a:ext cx="326893" cy="673859"/>
          </a:xfrm>
          <a:prstGeom prst="rect">
            <a:avLst/>
          </a:prstGeom>
          <a:noFill/>
          <a:ln w="9525">
            <a:noFill/>
            <a:miter lim="800000"/>
            <a:headEnd/>
            <a:tailEnd/>
          </a:ln>
          <a:effectLst/>
        </p:spPr>
      </p:pic>
      <p:cxnSp>
        <p:nvCxnSpPr>
          <p:cNvPr id="13" name="Straight Arrow Connector 12"/>
          <p:cNvCxnSpPr>
            <a:endCxn id="69" idx="1"/>
          </p:cNvCxnSpPr>
          <p:nvPr/>
        </p:nvCxnSpPr>
        <p:spPr bwMode="auto">
          <a:xfrm flipV="1">
            <a:off x="2362174" y="1424780"/>
            <a:ext cx="3743738" cy="1147178"/>
          </a:xfrm>
          <a:prstGeom prst="straightConnector1">
            <a:avLst/>
          </a:prstGeom>
          <a:solidFill>
            <a:schemeClr val="accent1"/>
          </a:solidFill>
          <a:ln w="38100" cap="flat" cmpd="sng" algn="ctr">
            <a:solidFill>
              <a:schemeClr val="tx1"/>
            </a:solidFill>
            <a:prstDash val="solid"/>
            <a:round/>
            <a:headEnd type="arrow"/>
            <a:tailEnd type="arrow"/>
          </a:ln>
          <a:effectLst/>
        </p:spPr>
      </p:cxnSp>
      <p:cxnSp>
        <p:nvCxnSpPr>
          <p:cNvPr id="14" name="Straight Arrow Connector 13"/>
          <p:cNvCxnSpPr/>
          <p:nvPr/>
        </p:nvCxnSpPr>
        <p:spPr bwMode="auto">
          <a:xfrm rot="5400000" flipH="1" flipV="1">
            <a:off x="4753759" y="2366118"/>
            <a:ext cx="2293490" cy="715616"/>
          </a:xfrm>
          <a:prstGeom prst="straightConnector1">
            <a:avLst/>
          </a:prstGeom>
          <a:solidFill>
            <a:schemeClr val="accent1"/>
          </a:solidFill>
          <a:ln w="38100" cap="flat" cmpd="sng" algn="ctr">
            <a:solidFill>
              <a:schemeClr val="tx1"/>
            </a:solidFill>
            <a:prstDash val="solid"/>
            <a:round/>
            <a:headEnd type="arrow"/>
            <a:tailEnd type="arrow"/>
          </a:ln>
          <a:effectLst/>
        </p:spPr>
      </p:cxnSp>
      <p:cxnSp>
        <p:nvCxnSpPr>
          <p:cNvPr id="15" name="Straight Arrow Connector 14"/>
          <p:cNvCxnSpPr>
            <a:stCxn id="67" idx="1"/>
          </p:cNvCxnSpPr>
          <p:nvPr/>
        </p:nvCxnSpPr>
        <p:spPr bwMode="auto">
          <a:xfrm flipH="1" flipV="1">
            <a:off x="2236277" y="2856016"/>
            <a:ext cx="2882348" cy="1135470"/>
          </a:xfrm>
          <a:prstGeom prst="straightConnector1">
            <a:avLst/>
          </a:prstGeom>
          <a:solidFill>
            <a:schemeClr val="accent1"/>
          </a:solidFill>
          <a:ln w="38100" cap="flat" cmpd="sng" algn="ctr">
            <a:solidFill>
              <a:schemeClr val="tx1"/>
            </a:solidFill>
            <a:prstDash val="solid"/>
            <a:round/>
            <a:headEnd type="arrow"/>
            <a:tailEnd type="arrow"/>
          </a:ln>
          <a:effectLst/>
        </p:spPr>
      </p:cxnSp>
      <p:cxnSp>
        <p:nvCxnSpPr>
          <p:cNvPr id="16" name="Straight Arrow Connector 15"/>
          <p:cNvCxnSpPr/>
          <p:nvPr/>
        </p:nvCxnSpPr>
        <p:spPr bwMode="auto">
          <a:xfrm rot="10800000">
            <a:off x="1103217" y="4492659"/>
            <a:ext cx="3180523" cy="1246568"/>
          </a:xfrm>
          <a:prstGeom prst="straightConnector1">
            <a:avLst/>
          </a:prstGeom>
          <a:solidFill>
            <a:schemeClr val="accent1"/>
          </a:solidFill>
          <a:ln w="38100" cap="flat" cmpd="sng" algn="ctr">
            <a:solidFill>
              <a:schemeClr val="tx1"/>
            </a:solidFill>
            <a:prstDash val="sysDash"/>
            <a:round/>
            <a:headEnd type="arrow" w="med" len="med"/>
            <a:tailEnd type="none" w="med" len="med"/>
          </a:ln>
          <a:effectLst/>
        </p:spPr>
      </p:cxnSp>
      <p:cxnSp>
        <p:nvCxnSpPr>
          <p:cNvPr id="17" name="Straight Arrow Connector 16"/>
          <p:cNvCxnSpPr/>
          <p:nvPr/>
        </p:nvCxnSpPr>
        <p:spPr bwMode="auto">
          <a:xfrm>
            <a:off x="6961705" y="4301366"/>
            <a:ext cx="1530625" cy="6627"/>
          </a:xfrm>
          <a:prstGeom prst="straightConnector1">
            <a:avLst/>
          </a:prstGeom>
          <a:solidFill>
            <a:schemeClr val="accent1"/>
          </a:solidFill>
          <a:ln w="38100" cap="flat" cmpd="sng" algn="ctr">
            <a:solidFill>
              <a:schemeClr val="tx1"/>
            </a:solidFill>
            <a:prstDash val="solid"/>
            <a:round/>
            <a:headEnd type="arrow"/>
            <a:tailEnd type="arrow"/>
          </a:ln>
          <a:effectLst/>
        </p:spPr>
      </p:cxnSp>
      <p:sp>
        <p:nvSpPr>
          <p:cNvPr id="18" name="TextBox 67"/>
          <p:cNvSpPr txBox="1"/>
          <p:nvPr/>
        </p:nvSpPr>
        <p:spPr>
          <a:xfrm>
            <a:off x="6942187" y="3897175"/>
            <a:ext cx="1402948" cy="369332"/>
          </a:xfrm>
          <a:prstGeom prst="rect">
            <a:avLst/>
          </a:prstGeom>
          <a:noFill/>
        </p:spPr>
        <p:txBody>
          <a:bodyPr wrap="non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dirty="0" smtClean="0"/>
              <a:t>Inter </a:t>
            </a:r>
            <a:r>
              <a:rPr lang="en-US" dirty="0" smtClean="0"/>
              <a:t>PoS</a:t>
            </a:r>
            <a:r>
              <a:rPr lang="en-US" dirty="0" smtClean="0"/>
              <a:t> </a:t>
            </a:r>
            <a:r>
              <a:rPr lang="en-US" dirty="0" smtClean="0"/>
              <a:t>SA</a:t>
            </a:r>
            <a:endParaRPr lang="en-US" dirty="0"/>
          </a:p>
        </p:txBody>
      </p:sp>
      <p:cxnSp>
        <p:nvCxnSpPr>
          <p:cNvPr id="19" name="Straight Arrow Connector 18"/>
          <p:cNvCxnSpPr/>
          <p:nvPr/>
        </p:nvCxnSpPr>
        <p:spPr bwMode="auto">
          <a:xfrm>
            <a:off x="7024652" y="5023610"/>
            <a:ext cx="1404731" cy="1588"/>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20" name="TextBox 71"/>
          <p:cNvSpPr txBox="1"/>
          <p:nvPr/>
        </p:nvSpPr>
        <p:spPr>
          <a:xfrm>
            <a:off x="6884479" y="4652549"/>
            <a:ext cx="1685077" cy="369332"/>
          </a:xfrm>
          <a:prstGeom prst="rect">
            <a:avLst/>
          </a:prstGeom>
          <a:noFill/>
        </p:spPr>
        <p:txBody>
          <a:bodyPr wrap="non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b="0" dirty="0" smtClean="0"/>
              <a:t>Preregistration</a:t>
            </a:r>
            <a:endParaRPr lang="en-US" b="0" dirty="0"/>
          </a:p>
        </p:txBody>
      </p:sp>
      <p:cxnSp>
        <p:nvCxnSpPr>
          <p:cNvPr id="21" name="Straight Arrow Connector 20"/>
          <p:cNvCxnSpPr/>
          <p:nvPr/>
        </p:nvCxnSpPr>
        <p:spPr bwMode="auto">
          <a:xfrm rot="10800000">
            <a:off x="7014712" y="3499611"/>
            <a:ext cx="1424610" cy="19877"/>
          </a:xfrm>
          <a:prstGeom prst="straightConnector1">
            <a:avLst/>
          </a:prstGeom>
          <a:solidFill>
            <a:schemeClr val="accent1"/>
          </a:solidFill>
          <a:ln w="38100" cap="flat" cmpd="sng" algn="ctr">
            <a:solidFill>
              <a:schemeClr val="tx1"/>
            </a:solidFill>
            <a:prstDash val="sysDash"/>
            <a:round/>
            <a:headEnd type="arrow" w="med" len="med"/>
            <a:tailEnd type="none" w="med" len="med"/>
          </a:ln>
          <a:effectLst/>
        </p:spPr>
      </p:cxnSp>
      <p:sp>
        <p:nvSpPr>
          <p:cNvPr id="22" name="TextBox 74"/>
          <p:cNvSpPr txBox="1"/>
          <p:nvPr/>
        </p:nvSpPr>
        <p:spPr>
          <a:xfrm>
            <a:off x="6884479" y="3102045"/>
            <a:ext cx="1685077" cy="369332"/>
          </a:xfrm>
          <a:prstGeom prst="rect">
            <a:avLst/>
          </a:prstGeom>
          <a:noFill/>
        </p:spPr>
        <p:txBody>
          <a:bodyPr wrap="non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b="0" dirty="0" smtClean="0"/>
              <a:t>MN movement</a:t>
            </a:r>
            <a:endParaRPr lang="en-US" b="0" dirty="0"/>
          </a:p>
        </p:txBody>
      </p:sp>
      <p:grpSp>
        <p:nvGrpSpPr>
          <p:cNvPr id="23" name="Group 22"/>
          <p:cNvGrpSpPr/>
          <p:nvPr/>
        </p:nvGrpSpPr>
        <p:grpSpPr>
          <a:xfrm>
            <a:off x="5489687" y="1624428"/>
            <a:ext cx="518091" cy="371061"/>
            <a:chOff x="1172817" y="1789044"/>
            <a:chExt cx="518091" cy="371061"/>
          </a:xfrm>
        </p:grpSpPr>
        <p:sp>
          <p:nvSpPr>
            <p:cNvPr id="31" name="Rectangle 30"/>
            <p:cNvSpPr/>
            <p:nvPr/>
          </p:nvSpPr>
          <p:spPr bwMode="auto">
            <a:xfrm>
              <a:off x="1180071" y="1789044"/>
              <a:ext cx="503583"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32" name="TextBox 80"/>
            <p:cNvSpPr txBox="1"/>
            <p:nvPr/>
          </p:nvSpPr>
          <p:spPr>
            <a:xfrm>
              <a:off x="1172817" y="1789908"/>
              <a:ext cx="518091" cy="369332"/>
            </a:xfrm>
            <a:prstGeom prst="rect">
              <a:avLst/>
            </a:prstGeom>
            <a:noFill/>
          </p:spPr>
          <p:txBody>
            <a:bodyPr wrap="non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dirty="0" smtClean="0"/>
                <a:t>AN</a:t>
              </a:r>
              <a:endParaRPr lang="en-US" dirty="0"/>
            </a:p>
          </p:txBody>
        </p:sp>
      </p:grpSp>
      <p:grpSp>
        <p:nvGrpSpPr>
          <p:cNvPr id="24" name="Group 23"/>
          <p:cNvGrpSpPr/>
          <p:nvPr/>
        </p:nvGrpSpPr>
        <p:grpSpPr>
          <a:xfrm>
            <a:off x="4793948" y="4294741"/>
            <a:ext cx="595035" cy="371061"/>
            <a:chOff x="1172817" y="1789044"/>
            <a:chExt cx="595035" cy="371061"/>
          </a:xfrm>
        </p:grpSpPr>
        <p:sp>
          <p:nvSpPr>
            <p:cNvPr id="29" name="Rectangle 28"/>
            <p:cNvSpPr/>
            <p:nvPr/>
          </p:nvSpPr>
          <p:spPr bwMode="auto">
            <a:xfrm>
              <a:off x="1180071" y="1789044"/>
              <a:ext cx="503583"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30" name="TextBox 83"/>
            <p:cNvSpPr txBox="1"/>
            <p:nvPr/>
          </p:nvSpPr>
          <p:spPr>
            <a:xfrm>
              <a:off x="1172817" y="1789908"/>
              <a:ext cx="595035" cy="369332"/>
            </a:xfrm>
            <a:prstGeom prst="rect">
              <a:avLst/>
            </a:prstGeom>
            <a:noFill/>
          </p:spPr>
          <p:txBody>
            <a:bodyPr wrap="non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dirty="0" err="1" smtClean="0"/>
                <a:t>tAN</a:t>
              </a:r>
              <a:endParaRPr lang="en-US" dirty="0"/>
            </a:p>
          </p:txBody>
        </p:sp>
      </p:grpSp>
      <p:sp>
        <p:nvSpPr>
          <p:cNvPr id="25" name="Freeform 24"/>
          <p:cNvSpPr/>
          <p:nvPr/>
        </p:nvSpPr>
        <p:spPr bwMode="auto">
          <a:xfrm>
            <a:off x="970696" y="2766323"/>
            <a:ext cx="4293704" cy="1621183"/>
          </a:xfrm>
          <a:custGeom>
            <a:avLst/>
            <a:gdLst>
              <a:gd name="connsiteX0" fmla="*/ 0 w 4293704"/>
              <a:gd name="connsiteY0" fmla="*/ 1515165 h 1621183"/>
              <a:gd name="connsiteX1" fmla="*/ 265043 w 4293704"/>
              <a:gd name="connsiteY1" fmla="*/ 958574 h 1621183"/>
              <a:gd name="connsiteX2" fmla="*/ 649356 w 4293704"/>
              <a:gd name="connsiteY2" fmla="*/ 269461 h 1621183"/>
              <a:gd name="connsiteX3" fmla="*/ 1351722 w 4293704"/>
              <a:gd name="connsiteY3" fmla="*/ 44174 h 1621183"/>
              <a:gd name="connsiteX4" fmla="*/ 1921565 w 4293704"/>
              <a:gd name="connsiteY4" fmla="*/ 44174 h 1621183"/>
              <a:gd name="connsiteX5" fmla="*/ 2849217 w 4293704"/>
              <a:gd name="connsiteY5" fmla="*/ 309217 h 1621183"/>
              <a:gd name="connsiteX6" fmla="*/ 3896139 w 4293704"/>
              <a:gd name="connsiteY6" fmla="*/ 706783 h 1621183"/>
              <a:gd name="connsiteX7" fmla="*/ 4227443 w 4293704"/>
              <a:gd name="connsiteY7" fmla="*/ 1183861 h 1621183"/>
              <a:gd name="connsiteX8" fmla="*/ 4293704 w 4293704"/>
              <a:gd name="connsiteY8" fmla="*/ 1621183 h 1621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93704" h="1621183">
                <a:moveTo>
                  <a:pt x="0" y="1515165"/>
                </a:moveTo>
                <a:cubicBezTo>
                  <a:pt x="78408" y="1340678"/>
                  <a:pt x="156817" y="1166191"/>
                  <a:pt x="265043" y="958574"/>
                </a:cubicBezTo>
                <a:cubicBezTo>
                  <a:pt x="373269" y="750957"/>
                  <a:pt x="468243" y="421861"/>
                  <a:pt x="649356" y="269461"/>
                </a:cubicBezTo>
                <a:cubicBezTo>
                  <a:pt x="830469" y="117061"/>
                  <a:pt x="1139687" y="81722"/>
                  <a:pt x="1351722" y="44174"/>
                </a:cubicBezTo>
                <a:cubicBezTo>
                  <a:pt x="1563757" y="6626"/>
                  <a:pt x="1671983" y="0"/>
                  <a:pt x="1921565" y="44174"/>
                </a:cubicBezTo>
                <a:cubicBezTo>
                  <a:pt x="2171147" y="88348"/>
                  <a:pt x="2520121" y="198782"/>
                  <a:pt x="2849217" y="309217"/>
                </a:cubicBezTo>
                <a:cubicBezTo>
                  <a:pt x="3178313" y="419652"/>
                  <a:pt x="3666435" y="561009"/>
                  <a:pt x="3896139" y="706783"/>
                </a:cubicBezTo>
                <a:cubicBezTo>
                  <a:pt x="4125843" y="852557"/>
                  <a:pt x="4161182" y="1031461"/>
                  <a:pt x="4227443" y="1183861"/>
                </a:cubicBezTo>
                <a:cubicBezTo>
                  <a:pt x="4293704" y="1336261"/>
                  <a:pt x="4293704" y="1478722"/>
                  <a:pt x="4293704" y="1621183"/>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ctr" anchorCtr="0" compatLnSpc="1">
            <a:prstTxWarp prst="textNoShape">
              <a:avLst/>
            </a:prstTxWarp>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grpSp>
        <p:nvGrpSpPr>
          <p:cNvPr id="26" name="Group 25"/>
          <p:cNvGrpSpPr/>
          <p:nvPr/>
        </p:nvGrpSpPr>
        <p:grpSpPr>
          <a:xfrm>
            <a:off x="1321878" y="2956271"/>
            <a:ext cx="518091" cy="371061"/>
            <a:chOff x="1172817" y="1789044"/>
            <a:chExt cx="518091" cy="371061"/>
          </a:xfrm>
        </p:grpSpPr>
        <p:sp>
          <p:nvSpPr>
            <p:cNvPr id="27" name="Rectangle 26"/>
            <p:cNvSpPr/>
            <p:nvPr/>
          </p:nvSpPr>
          <p:spPr bwMode="auto">
            <a:xfrm>
              <a:off x="1180071" y="1789044"/>
              <a:ext cx="503583"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28" name="TextBox 75"/>
            <p:cNvSpPr txBox="1"/>
            <p:nvPr/>
          </p:nvSpPr>
          <p:spPr>
            <a:xfrm>
              <a:off x="1172817" y="1789908"/>
              <a:ext cx="518091" cy="369332"/>
            </a:xfrm>
            <a:prstGeom prst="rect">
              <a:avLst/>
            </a:prstGeom>
            <a:noFill/>
          </p:spPr>
          <p:txBody>
            <a:bodyPr wrap="non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dirty="0" smtClean="0"/>
                <a:t>AN</a:t>
              </a:r>
              <a:endParaRPr lang="en-US" dirty="0"/>
            </a:p>
          </p:txBody>
        </p:sp>
      </p:gr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Messages needed for sending </a:t>
            </a:r>
            <a:r>
              <a:rPr lang="en-US" dirty="0" err="1" smtClean="0"/>
              <a:t>K</a:t>
            </a:r>
            <a:r>
              <a:rPr lang="en-US" baseline="-25000" dirty="0" err="1" smtClean="0"/>
              <a:t>tpos</a:t>
            </a:r>
            <a:endParaRPr lang="en-US" baseline="-25000" dirty="0"/>
          </a:p>
        </p:txBody>
      </p:sp>
      <p:sp>
        <p:nvSpPr>
          <p:cNvPr id="3" name="Content Placeholder 2"/>
          <p:cNvSpPr>
            <a:spLocks noGrp="1"/>
          </p:cNvSpPr>
          <p:nvPr>
            <p:ph idx="1"/>
          </p:nvPr>
        </p:nvSpPr>
        <p:spPr/>
        <p:txBody>
          <a:bodyPr/>
          <a:lstStyle/>
          <a:p>
            <a:r>
              <a:rPr lang="en-US" dirty="0" smtClean="0"/>
              <a:t>To send </a:t>
            </a:r>
            <a:r>
              <a:rPr lang="en-US" i="1" dirty="0" err="1" smtClean="0"/>
              <a:t>K</a:t>
            </a:r>
            <a:r>
              <a:rPr lang="en-US" baseline="-25000" dirty="0" err="1" smtClean="0"/>
              <a:t>tpos</a:t>
            </a:r>
            <a:r>
              <a:rPr lang="en-US" i="1" dirty="0" smtClean="0"/>
              <a:t> </a:t>
            </a:r>
            <a:r>
              <a:rPr lang="en-US" dirty="0" smtClean="0"/>
              <a:t>to </a:t>
            </a:r>
            <a:r>
              <a:rPr lang="en-US" dirty="0" err="1" smtClean="0"/>
              <a:t>TPoS</a:t>
            </a:r>
            <a:r>
              <a:rPr lang="en-US" dirty="0" smtClean="0"/>
              <a:t>, </a:t>
            </a:r>
            <a:r>
              <a:rPr lang="en-US" dirty="0" err="1" smtClean="0"/>
              <a:t>SPoS</a:t>
            </a:r>
            <a:r>
              <a:rPr lang="en-US" dirty="0" smtClean="0"/>
              <a:t> provides the following payload within the TLVs of a new 802.21(c) </a:t>
            </a:r>
            <a:r>
              <a:rPr lang="en-US" dirty="0" smtClean="0"/>
              <a:t>message:</a:t>
            </a:r>
          </a:p>
          <a:p>
            <a:pPr lvl="1"/>
            <a:r>
              <a:rPr lang="en-US" dirty="0" smtClean="0"/>
              <a:t>Payload </a:t>
            </a:r>
            <a:r>
              <a:rPr lang="en-US" dirty="0" smtClean="0"/>
              <a:t>= </a:t>
            </a:r>
            <a:r>
              <a:rPr lang="en-US" dirty="0" err="1" smtClean="0"/>
              <a:t>MNnetworkaccessid</a:t>
            </a:r>
            <a:r>
              <a:rPr lang="en-US" dirty="0" smtClean="0"/>
              <a:t>, Nonce, [</a:t>
            </a:r>
            <a:r>
              <a:rPr lang="en-US" i="1" dirty="0" err="1" smtClean="0"/>
              <a:t>K</a:t>
            </a:r>
            <a:r>
              <a:rPr lang="en-US" baseline="-25000" dirty="0" err="1" smtClean="0"/>
              <a:t>tpos</a:t>
            </a:r>
            <a:r>
              <a:rPr lang="en-US" i="1" dirty="0" smtClean="0"/>
              <a:t> </a:t>
            </a:r>
            <a:r>
              <a:rPr lang="en-US" dirty="0" smtClean="0"/>
              <a:t>  ⊕  </a:t>
            </a:r>
            <a:r>
              <a:rPr lang="en-US" i="1" dirty="0" err="1" smtClean="0"/>
              <a:t>PNG</a:t>
            </a:r>
            <a:r>
              <a:rPr lang="en-US" baseline="-25000" dirty="0" err="1" smtClean="0"/>
              <a:t>stpos</a:t>
            </a:r>
            <a:r>
              <a:rPr lang="en-US" dirty="0" smtClean="0"/>
              <a:t>  (</a:t>
            </a:r>
            <a:r>
              <a:rPr lang="en-US" dirty="0" err="1" smtClean="0"/>
              <a:t>MNnetworkaccessid</a:t>
            </a:r>
            <a:r>
              <a:rPr lang="en-US" dirty="0" smtClean="0"/>
              <a:t>, Nonce</a:t>
            </a:r>
            <a:r>
              <a:rPr lang="en-US" dirty="0" smtClean="0"/>
              <a:t>)]</a:t>
            </a:r>
          </a:p>
          <a:p>
            <a:pPr lvl="1"/>
            <a:endParaRPr lang="en-US" dirty="0" smtClean="0"/>
          </a:p>
          <a:p>
            <a:r>
              <a:rPr lang="en-US" dirty="0" smtClean="0"/>
              <a:t>To send </a:t>
            </a:r>
            <a:r>
              <a:rPr lang="en-US" dirty="0" err="1" smtClean="0"/>
              <a:t>K</a:t>
            </a:r>
            <a:r>
              <a:rPr lang="en-US" baseline="-25000" dirty="0" err="1" smtClean="0"/>
              <a:t>tpos</a:t>
            </a:r>
            <a:r>
              <a:rPr lang="en-US" i="1" dirty="0" smtClean="0"/>
              <a:t> </a:t>
            </a:r>
            <a:r>
              <a:rPr lang="en-US" dirty="0" smtClean="0"/>
              <a:t>to MN, </a:t>
            </a:r>
            <a:r>
              <a:rPr lang="en-US" dirty="0" err="1" smtClean="0"/>
              <a:t>SPoS</a:t>
            </a:r>
            <a:r>
              <a:rPr lang="en-US" dirty="0" smtClean="0"/>
              <a:t> provides the following payload within the TLVs of a new 802.21(c) </a:t>
            </a:r>
            <a:r>
              <a:rPr lang="en-US" dirty="0" smtClean="0"/>
              <a:t>message:</a:t>
            </a:r>
          </a:p>
          <a:p>
            <a:pPr lvl="1"/>
            <a:r>
              <a:rPr lang="en-US" dirty="0" smtClean="0"/>
              <a:t>Payload </a:t>
            </a:r>
            <a:r>
              <a:rPr lang="en-US" dirty="0" smtClean="0"/>
              <a:t>= </a:t>
            </a:r>
            <a:r>
              <a:rPr lang="en-US" dirty="0" err="1" smtClean="0"/>
              <a:t>TPoSIdentifier</a:t>
            </a:r>
            <a:r>
              <a:rPr lang="en-US" dirty="0" smtClean="0"/>
              <a:t>, Nonce, [</a:t>
            </a:r>
            <a:r>
              <a:rPr lang="en-US" i="1" dirty="0" err="1" smtClean="0"/>
              <a:t>K</a:t>
            </a:r>
            <a:r>
              <a:rPr lang="en-US" baseline="-25000" dirty="0" err="1" smtClean="0"/>
              <a:t>tpos</a:t>
            </a:r>
            <a:r>
              <a:rPr lang="en-US" i="1" dirty="0" smtClean="0"/>
              <a:t> </a:t>
            </a:r>
            <a:r>
              <a:rPr lang="en-US" dirty="0" smtClean="0"/>
              <a:t>  ⊕  </a:t>
            </a:r>
            <a:r>
              <a:rPr lang="en-US" i="1" dirty="0" err="1" smtClean="0"/>
              <a:t>PNG</a:t>
            </a:r>
            <a:r>
              <a:rPr lang="en-US" baseline="-25000" dirty="0" err="1" smtClean="0"/>
              <a:t>spos</a:t>
            </a:r>
            <a:r>
              <a:rPr lang="en-US" i="1" dirty="0" smtClean="0"/>
              <a:t> </a:t>
            </a:r>
            <a:r>
              <a:rPr lang="en-US" dirty="0" smtClean="0"/>
              <a:t> (</a:t>
            </a:r>
            <a:r>
              <a:rPr lang="en-US" dirty="0" err="1" smtClean="0"/>
              <a:t>TPoSIdentifier</a:t>
            </a:r>
            <a:r>
              <a:rPr lang="en-US" dirty="0" smtClean="0"/>
              <a:t>, Nonce</a:t>
            </a:r>
            <a:r>
              <a:rPr lang="en-US" dirty="0" smtClean="0"/>
              <a:t>)]</a:t>
            </a:r>
          </a:p>
          <a:p>
            <a:pPr lvl="1"/>
            <a:endParaRPr lang="en-US" dirty="0" smtClean="0"/>
          </a:p>
          <a:p>
            <a:pPr lvl="1"/>
            <a:endParaRPr lang="en-US" dirty="0" smtClean="0"/>
          </a:p>
          <a:p>
            <a:pPr lvl="2">
              <a:buNone/>
            </a:pPr>
            <a:endParaRPr lang="en-US" dirty="0"/>
          </a:p>
        </p:txBody>
      </p:sp>
      <p:sp>
        <p:nvSpPr>
          <p:cNvPr id="4" name="Footer Placeholder 3"/>
          <p:cNvSpPr>
            <a:spLocks noGrp="1"/>
          </p:cNvSpPr>
          <p:nvPr>
            <p:ph type="ftr" sz="quarter" idx="10"/>
          </p:nvPr>
        </p:nvSpPr>
        <p:spPr/>
        <p:txBody>
          <a:bodyPr/>
          <a:lstStyle/>
          <a:p>
            <a:pPr>
              <a:defRPr/>
            </a:pPr>
            <a:r>
              <a:rPr lang="en-US" smtClean="0"/>
              <a:t>21-11-0198-00-srho</a:t>
            </a:r>
            <a:endParaRPr lang="en-US"/>
          </a:p>
        </p:txBody>
      </p:sp>
      <p:sp>
        <p:nvSpPr>
          <p:cNvPr id="5" name="Slide Number Placeholder 4"/>
          <p:cNvSpPr>
            <a:spLocks noGrp="1"/>
          </p:cNvSpPr>
          <p:nvPr>
            <p:ph type="sldNum" sz="quarter" idx="11"/>
          </p:nvPr>
        </p:nvSpPr>
        <p:spPr/>
        <p:txBody>
          <a:bodyPr/>
          <a:lstStyle/>
          <a:p>
            <a:fld id="{A7DDC8BD-1231-4564-8C71-69762E058ED8}" type="slidenum">
              <a:rPr lang="en-US" altLang="ja-JP" smtClean="0"/>
              <a:pPr/>
              <a:t>4</a:t>
            </a:fld>
            <a:endParaRPr lang="en-US" altLang="ja-JP"/>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Signaling diagram in Annex N</a:t>
            </a:r>
            <a:endParaRPr lang="en-US" dirty="0"/>
          </a:p>
        </p:txBody>
      </p:sp>
      <p:sp>
        <p:nvSpPr>
          <p:cNvPr id="3" name="Footer Placeholder 2"/>
          <p:cNvSpPr>
            <a:spLocks noGrp="1"/>
          </p:cNvSpPr>
          <p:nvPr>
            <p:ph type="ftr" sz="quarter" idx="10"/>
          </p:nvPr>
        </p:nvSpPr>
        <p:spPr/>
        <p:txBody>
          <a:bodyPr/>
          <a:lstStyle/>
          <a:p>
            <a:pPr>
              <a:defRPr/>
            </a:pPr>
            <a:r>
              <a:rPr lang="en-US" smtClean="0"/>
              <a:t>21-11-0198-00-srho</a:t>
            </a:r>
            <a:endParaRPr lang="en-US"/>
          </a:p>
        </p:txBody>
      </p:sp>
      <p:sp>
        <p:nvSpPr>
          <p:cNvPr id="4" name="Slide Number Placeholder 3"/>
          <p:cNvSpPr>
            <a:spLocks noGrp="1"/>
          </p:cNvSpPr>
          <p:nvPr>
            <p:ph type="sldNum" sz="quarter" idx="11"/>
          </p:nvPr>
        </p:nvSpPr>
        <p:spPr/>
        <p:txBody>
          <a:bodyPr/>
          <a:lstStyle/>
          <a:p>
            <a:fld id="{D861351A-0222-4CE6-AF61-8C66E55C9D32}" type="slidenum">
              <a:rPr lang="en-US" altLang="ja-JP" smtClean="0"/>
              <a:pPr/>
              <a:t>5</a:t>
            </a:fld>
            <a:endParaRPr lang="en-US" altLang="ja-JP"/>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3553" name="Object 1"/>
          <p:cNvGraphicFramePr>
            <a:graphicFrameLocks noChangeAspect="1"/>
          </p:cNvGraphicFramePr>
          <p:nvPr/>
        </p:nvGraphicFramePr>
        <p:xfrm>
          <a:off x="1043608" y="1052736"/>
          <a:ext cx="7128792" cy="5495111"/>
        </p:xfrm>
        <a:graphic>
          <a:graphicData uri="http://schemas.openxmlformats.org/presentationml/2006/ole">
            <p:oleObj spid="_x0000_s23553" name="Visio" r:id="rId3" imgW="7473060" imgH="5760289" progId="Visio.Drawing.11">
              <p:embed/>
            </p:oleObj>
          </a:graphicData>
        </a:graphic>
      </p:graphicFrame>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Modified signaling diagram</a:t>
            </a:r>
            <a:endParaRPr lang="en-US" dirty="0"/>
          </a:p>
        </p:txBody>
      </p:sp>
      <p:sp>
        <p:nvSpPr>
          <p:cNvPr id="3" name="Footer Placeholder 2"/>
          <p:cNvSpPr>
            <a:spLocks noGrp="1"/>
          </p:cNvSpPr>
          <p:nvPr>
            <p:ph type="ftr" sz="quarter" idx="10"/>
          </p:nvPr>
        </p:nvSpPr>
        <p:spPr/>
        <p:txBody>
          <a:bodyPr/>
          <a:lstStyle/>
          <a:p>
            <a:pPr>
              <a:defRPr/>
            </a:pPr>
            <a:r>
              <a:rPr lang="en-US" smtClean="0"/>
              <a:t>21-11-0198-00-srho</a:t>
            </a:r>
            <a:endParaRPr lang="en-US"/>
          </a:p>
        </p:txBody>
      </p:sp>
      <p:sp>
        <p:nvSpPr>
          <p:cNvPr id="4" name="Slide Number Placeholder 3"/>
          <p:cNvSpPr>
            <a:spLocks noGrp="1"/>
          </p:cNvSpPr>
          <p:nvPr>
            <p:ph type="sldNum" sz="quarter" idx="11"/>
          </p:nvPr>
        </p:nvSpPr>
        <p:spPr/>
        <p:txBody>
          <a:bodyPr/>
          <a:lstStyle/>
          <a:p>
            <a:fld id="{D861351A-0222-4CE6-AF61-8C66E55C9D32}" type="slidenum">
              <a:rPr lang="en-US" altLang="ja-JP" smtClean="0"/>
              <a:pPr/>
              <a:t>6</a:t>
            </a:fld>
            <a:endParaRPr lang="en-US" altLang="ja-JP"/>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3553" name="Object 1"/>
          <p:cNvGraphicFramePr>
            <a:graphicFrameLocks noChangeAspect="1"/>
          </p:cNvGraphicFramePr>
          <p:nvPr/>
        </p:nvGraphicFramePr>
        <p:xfrm>
          <a:off x="1043608" y="1052736"/>
          <a:ext cx="7128792" cy="5495111"/>
        </p:xfrm>
        <a:graphic>
          <a:graphicData uri="http://schemas.openxmlformats.org/presentationml/2006/ole">
            <p:oleObj spid="_x0000_s37890" name="Visio" r:id="rId3" imgW="7473060" imgH="5760289" progId="Visio.Drawing.11">
              <p:embed/>
            </p:oleObj>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Message Format?</a:t>
            </a:r>
            <a:endParaRPr lang="en-US" dirty="0"/>
          </a:p>
        </p:txBody>
      </p:sp>
      <p:sp>
        <p:nvSpPr>
          <p:cNvPr id="3" name="Content Placeholder 2"/>
          <p:cNvSpPr>
            <a:spLocks noGrp="1"/>
          </p:cNvSpPr>
          <p:nvPr>
            <p:ph idx="1"/>
          </p:nvPr>
        </p:nvSpPr>
        <p:spPr/>
        <p:txBody>
          <a:bodyPr/>
          <a:lstStyle/>
          <a:p>
            <a:r>
              <a:rPr lang="en-US" dirty="0" smtClean="0"/>
              <a:t>Should use ENCR_BLOCK for </a:t>
            </a:r>
            <a:r>
              <a:rPr lang="en-US" dirty="0" err="1" smtClean="0"/>
              <a:t>PNG_x</a:t>
            </a:r>
            <a:r>
              <a:rPr lang="en-US" dirty="0" smtClean="0"/>
              <a:t> (</a:t>
            </a:r>
            <a:r>
              <a:rPr lang="en-US" dirty="0" err="1" smtClean="0"/>
              <a:t>PartnerID</a:t>
            </a:r>
            <a:r>
              <a:rPr lang="en-US" dirty="0" smtClean="0"/>
              <a:t>, Nonce)</a:t>
            </a:r>
            <a:r>
              <a:rPr lang="en-US" dirty="0" smtClean="0"/>
              <a:t>?</a:t>
            </a:r>
          </a:p>
          <a:p>
            <a:r>
              <a:rPr lang="en-US" dirty="0" smtClean="0"/>
              <a:t>Required parameters for </a:t>
            </a:r>
            <a:r>
              <a:rPr lang="en-US" dirty="0" err="1" smtClean="0"/>
              <a:t>SPoS_TNMH_SA</a:t>
            </a:r>
            <a:r>
              <a:rPr lang="en-US" dirty="0" smtClean="0"/>
              <a:t>:</a:t>
            </a:r>
          </a:p>
          <a:p>
            <a:pPr lvl="1"/>
            <a:r>
              <a:rPr lang="en-US" dirty="0" smtClean="0"/>
              <a:t>MN_ID</a:t>
            </a:r>
            <a:r>
              <a:rPr lang="en-US" dirty="0" smtClean="0"/>
              <a:t>,</a:t>
            </a:r>
          </a:p>
          <a:p>
            <a:pPr lvl="1"/>
            <a:r>
              <a:rPr lang="en-US" dirty="0" smtClean="0"/>
              <a:t>NONCE_VALUE</a:t>
            </a:r>
            <a:r>
              <a:rPr lang="en-US" dirty="0" smtClean="0"/>
              <a:t>,</a:t>
            </a:r>
          </a:p>
          <a:p>
            <a:pPr lvl="1"/>
            <a:r>
              <a:rPr lang="en-US" dirty="0" smtClean="0"/>
              <a:t>ENCR_BLOCK</a:t>
            </a:r>
          </a:p>
          <a:p>
            <a:r>
              <a:rPr lang="en-US" dirty="0" smtClean="0"/>
              <a:t>Required parameters for </a:t>
            </a:r>
            <a:r>
              <a:rPr lang="en-US" dirty="0" err="1" smtClean="0"/>
              <a:t>SPoS_MHTN_SA</a:t>
            </a:r>
            <a:r>
              <a:rPr lang="en-US" dirty="0" smtClean="0"/>
              <a:t>:</a:t>
            </a:r>
          </a:p>
          <a:p>
            <a:pPr lvl="1"/>
            <a:r>
              <a:rPr lang="en-US" dirty="0" err="1" smtClean="0"/>
              <a:t>TPoS_ID</a:t>
            </a:r>
            <a:r>
              <a:rPr lang="en-US" dirty="0" smtClean="0"/>
              <a:t>,</a:t>
            </a:r>
          </a:p>
          <a:p>
            <a:pPr lvl="1"/>
            <a:r>
              <a:rPr lang="en-US" dirty="0" smtClean="0"/>
              <a:t>NONCE_VALUE,</a:t>
            </a:r>
          </a:p>
          <a:p>
            <a:pPr lvl="1"/>
            <a:r>
              <a:rPr lang="en-US" dirty="0" smtClean="0"/>
              <a:t>ENCR_BLOCK</a:t>
            </a:r>
          </a:p>
          <a:p>
            <a:r>
              <a:rPr lang="en-US" dirty="0" smtClean="0"/>
              <a:t>Should use IE_CONTAINER for the parameters?</a:t>
            </a:r>
          </a:p>
          <a:p>
            <a:endParaRPr lang="en-US" dirty="0"/>
          </a:p>
        </p:txBody>
      </p:sp>
      <p:sp>
        <p:nvSpPr>
          <p:cNvPr id="4" name="Footer Placeholder 3"/>
          <p:cNvSpPr>
            <a:spLocks noGrp="1"/>
          </p:cNvSpPr>
          <p:nvPr>
            <p:ph type="ftr" sz="quarter" idx="10"/>
          </p:nvPr>
        </p:nvSpPr>
        <p:spPr/>
        <p:txBody>
          <a:bodyPr/>
          <a:lstStyle/>
          <a:p>
            <a:pPr>
              <a:defRPr/>
            </a:pPr>
            <a:r>
              <a:rPr lang="en-US" smtClean="0"/>
              <a:t>21-11-0198-00-srho</a:t>
            </a:r>
            <a:endParaRPr lang="en-US"/>
          </a:p>
        </p:txBody>
      </p:sp>
      <p:sp>
        <p:nvSpPr>
          <p:cNvPr id="5" name="Slide Number Placeholder 4"/>
          <p:cNvSpPr>
            <a:spLocks noGrp="1"/>
          </p:cNvSpPr>
          <p:nvPr>
            <p:ph type="sldNum" sz="quarter" idx="11"/>
          </p:nvPr>
        </p:nvSpPr>
        <p:spPr/>
        <p:txBody>
          <a:bodyPr/>
          <a:lstStyle/>
          <a:p>
            <a:fld id="{A7DDC8BD-1231-4564-8C71-69762E058ED8}" type="slidenum">
              <a:rPr lang="en-US" altLang="ja-JP" smtClean="0"/>
              <a:pPr/>
              <a:t>7</a:t>
            </a:fld>
            <a:endParaRPr lang="en-US" altLang="ja-JP"/>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considerations</a:t>
            </a:r>
            <a:endParaRPr lang="en-US" dirty="0"/>
          </a:p>
        </p:txBody>
      </p:sp>
      <p:sp>
        <p:nvSpPr>
          <p:cNvPr id="3" name="Content Placeholder 2"/>
          <p:cNvSpPr>
            <a:spLocks noGrp="1"/>
          </p:cNvSpPr>
          <p:nvPr>
            <p:ph idx="1"/>
          </p:nvPr>
        </p:nvSpPr>
        <p:spPr/>
        <p:txBody>
          <a:bodyPr/>
          <a:lstStyle/>
          <a:p>
            <a:r>
              <a:rPr lang="en-US" dirty="0" smtClean="0"/>
              <a:t>Message from MN to </a:t>
            </a:r>
            <a:r>
              <a:rPr lang="en-US" dirty="0" err="1" smtClean="0"/>
              <a:t>SPoS</a:t>
            </a:r>
            <a:r>
              <a:rPr lang="en-US" dirty="0" smtClean="0"/>
              <a:t> may include information to help locate appropriate </a:t>
            </a:r>
            <a:r>
              <a:rPr lang="en-US" dirty="0" err="1" smtClean="0"/>
              <a:t>TPoA</a:t>
            </a:r>
            <a:endParaRPr lang="en-US" dirty="0" smtClean="0"/>
          </a:p>
          <a:p>
            <a:pPr lvl="1"/>
            <a:r>
              <a:rPr lang="en-US" dirty="0" smtClean="0"/>
              <a:t>various IEs from Table </a:t>
            </a:r>
            <a:r>
              <a:rPr lang="en-US" dirty="0" smtClean="0"/>
              <a:t>G.1, e.g., </a:t>
            </a:r>
            <a:r>
              <a:rPr lang="en-US" dirty="0" smtClean="0"/>
              <a:t>LINK_TYPE, DCD_UCD</a:t>
            </a:r>
          </a:p>
          <a:p>
            <a:pPr lvl="1"/>
            <a:r>
              <a:rPr lang="en-US" dirty="0" smtClean="0"/>
              <a:t>values </a:t>
            </a:r>
            <a:r>
              <a:rPr lang="en-US" dirty="0" smtClean="0"/>
              <a:t>from Table F.10 (Data types for location)</a:t>
            </a:r>
          </a:p>
          <a:p>
            <a:pPr lvl="1"/>
            <a:r>
              <a:rPr lang="en-US" dirty="0" smtClean="0"/>
              <a:t>values </a:t>
            </a:r>
            <a:r>
              <a:rPr lang="en-US" dirty="0" smtClean="0"/>
              <a:t>from Table F.11 (Value </a:t>
            </a:r>
            <a:r>
              <a:rPr lang="en-US" dirty="0" smtClean="0"/>
              <a:t>formats for </a:t>
            </a:r>
            <a:r>
              <a:rPr lang="en-US" dirty="0" smtClean="0"/>
              <a:t>PoA location ...)</a:t>
            </a:r>
          </a:p>
          <a:p>
            <a:pPr lvl="1"/>
            <a:r>
              <a:rPr lang="en-US" dirty="0" smtClean="0"/>
              <a:t>values </a:t>
            </a:r>
            <a:r>
              <a:rPr lang="en-US" dirty="0" smtClean="0"/>
              <a:t>from Table F.14 (Network type and </a:t>
            </a:r>
            <a:r>
              <a:rPr lang="en-US" dirty="0" smtClean="0"/>
              <a:t>subtype </a:t>
            </a:r>
            <a:r>
              <a:rPr lang="en-US" dirty="0" err="1" smtClean="0"/>
              <a:t>repr</a:t>
            </a:r>
            <a:r>
              <a:rPr lang="en-US" dirty="0" smtClean="0"/>
              <a:t>.)</a:t>
            </a:r>
          </a:p>
          <a:p>
            <a:r>
              <a:rPr lang="en-US" dirty="0" err="1" smtClean="0"/>
              <a:t>SPoS</a:t>
            </a:r>
            <a:r>
              <a:rPr lang="en-US" dirty="0" smtClean="0"/>
              <a:t> then determines the proper </a:t>
            </a:r>
            <a:r>
              <a:rPr lang="en-US" dirty="0" err="1" smtClean="0"/>
              <a:t>TPoS</a:t>
            </a:r>
            <a:r>
              <a:rPr lang="en-US" dirty="0" smtClean="0"/>
              <a:t> to expedite handover</a:t>
            </a:r>
          </a:p>
          <a:p>
            <a:r>
              <a:rPr lang="en-US" dirty="0" err="1" smtClean="0"/>
              <a:t>SPoS</a:t>
            </a:r>
            <a:r>
              <a:rPr lang="en-US" dirty="0" smtClean="0"/>
              <a:t> could consult various location databases if needed</a:t>
            </a:r>
          </a:p>
          <a:p>
            <a:r>
              <a:rPr lang="en-US" dirty="0" smtClean="0"/>
              <a:t>MN could include L2 messages along with </a:t>
            </a:r>
            <a:r>
              <a:rPr lang="en-US" dirty="0" err="1" smtClean="0"/>
              <a:t>SPoS_MHTN_SA</a:t>
            </a:r>
            <a:endParaRPr lang="en-US" dirty="0" smtClean="0"/>
          </a:p>
          <a:p>
            <a:r>
              <a:rPr lang="en-US" dirty="0" smtClean="0"/>
              <a:t>Key derivation should follow Key Hierarchy shown in 802.21a</a:t>
            </a:r>
          </a:p>
          <a:p>
            <a:pPr lvl="1"/>
            <a:r>
              <a:rPr lang="en-US" dirty="0" smtClean="0"/>
              <a:t>As shown in Figure 47, page 53</a:t>
            </a:r>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21-11-0198-00-srho</a:t>
            </a:r>
            <a:endParaRPr lang="en-US"/>
          </a:p>
        </p:txBody>
      </p:sp>
      <p:sp>
        <p:nvSpPr>
          <p:cNvPr id="5" name="Slide Number Placeholder 4"/>
          <p:cNvSpPr>
            <a:spLocks noGrp="1"/>
          </p:cNvSpPr>
          <p:nvPr>
            <p:ph type="sldNum" sz="quarter" idx="11"/>
          </p:nvPr>
        </p:nvSpPr>
        <p:spPr/>
        <p:txBody>
          <a:bodyPr/>
          <a:lstStyle/>
          <a:p>
            <a:fld id="{A7DDC8BD-1231-4564-8C71-69762E058ED8}" type="slidenum">
              <a:rPr lang="en-US" altLang="ja-JP" smtClean="0"/>
              <a:pPr/>
              <a:t>8</a:t>
            </a:fld>
            <a:endParaRPr lang="en-US" altLang="ja-JP"/>
          </a:p>
        </p:txBody>
      </p:sp>
    </p:spTree>
  </p:cSld>
  <p:clrMapOvr>
    <a:masterClrMapping/>
  </p:clrMapOvr>
  <p:transition/>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16103</TotalTime>
  <Words>537</Words>
  <Application>Microsoft Office PowerPoint</Application>
  <PresentationFormat>On-screen Show (4:3)</PresentationFormat>
  <Paragraphs>70</Paragraphs>
  <Slides>8</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8" baseType="lpstr">
      <vt:lpstr>Times New Roman</vt:lpstr>
      <vt:lpstr>MS PGothic</vt:lpstr>
      <vt:lpstr>Arial</vt:lpstr>
      <vt:lpstr>Times</vt:lpstr>
      <vt:lpstr>Rotis Sans Serif for Nokia</vt:lpstr>
      <vt:lpstr>Gulim</vt:lpstr>
      <vt:lpstr>STXihei</vt:lpstr>
      <vt:lpstr>Wingdings</vt:lpstr>
      <vt:lpstr>blank presentation</vt:lpstr>
      <vt:lpstr>Microsoft Visio Drawing</vt:lpstr>
      <vt:lpstr>Slide 1</vt:lpstr>
      <vt:lpstr>Slide 2</vt:lpstr>
      <vt:lpstr>SPoS delivers key to TPoS and MN</vt:lpstr>
      <vt:lpstr>Messages needed for sending Ktpos</vt:lpstr>
      <vt:lpstr>Signaling diagram in Annex N</vt:lpstr>
      <vt:lpstr>Modified signaling diagram</vt:lpstr>
      <vt:lpstr>Message Format?</vt:lpstr>
      <vt:lpstr>Additional considerations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hyunho</dc:creator>
  <cp:lastModifiedBy>c00904532</cp:lastModifiedBy>
  <cp:revision>1242</cp:revision>
  <dcterms:created xsi:type="dcterms:W3CDTF">1601-01-01T00:00:00Z</dcterms:created>
  <dcterms:modified xsi:type="dcterms:W3CDTF">2012-09-18T06:53:05Z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1347921095</vt:lpwstr>
  </property>
</Properties>
</file>