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0"/>
  </p:notesMasterIdLst>
  <p:sldIdLst>
    <p:sldId id="331" r:id="rId2"/>
    <p:sldId id="332" r:id="rId3"/>
    <p:sldId id="333" r:id="rId4"/>
    <p:sldId id="342" r:id="rId5"/>
    <p:sldId id="338" r:id="rId6"/>
    <p:sldId id="339" r:id="rId7"/>
    <p:sldId id="340" r:id="rId8"/>
    <p:sldId id="341"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FF99"/>
    <a:srgbClr val="FF9933"/>
    <a:srgbClr val="FF0000"/>
    <a:srgbClr val="CC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21" autoAdjust="0"/>
    <p:restoredTop sz="86462" autoAdjust="0"/>
  </p:normalViewPr>
  <p:slideViewPr>
    <p:cSldViewPr>
      <p:cViewPr varScale="1">
        <p:scale>
          <a:sx n="62" d="100"/>
          <a:sy n="62" d="100"/>
        </p:scale>
        <p:origin x="-174" y="-84"/>
      </p:cViewPr>
      <p:guideLst>
        <p:guide orient="horz" pos="2160"/>
        <p:guide pos="2880"/>
      </p:guideLst>
    </p:cSldViewPr>
  </p:slideViewPr>
  <p:outlineViewPr>
    <p:cViewPr>
      <p:scale>
        <a:sx n="33" d="100"/>
        <a:sy n="33" d="100"/>
      </p:scale>
      <p:origin x="54"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925BFFA4-382B-4200-85D2-ECF24FA0D781}"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1A27F53-E8E9-48EA-9FAC-1FC974A9A764}" type="slidenum">
              <a:rPr lang="ja-JP" altLang="en-US"/>
              <a:pPr/>
              <a:t>1</a:t>
            </a:fld>
            <a:endParaRPr lang="en-US" altLang="ja-JP"/>
          </a:p>
        </p:txBody>
      </p:sp>
      <p:sp>
        <p:nvSpPr>
          <p:cNvPr id="9219" name="Rectangle 2"/>
          <p:cNvSpPr>
            <a:spLocks noGrp="1" noRot="1" noChangeAspect="1" noChangeArrowheads="1" noTextEdit="1"/>
          </p:cNvSpPr>
          <p:nvPr>
            <p:ph type="sldImg"/>
          </p:nvPr>
        </p:nvSpPr>
        <p:spPr>
          <a:xfrm>
            <a:off x="1293813" y="795338"/>
            <a:ext cx="4271962" cy="3203575"/>
          </a:xfrm>
          <a:ln/>
        </p:spPr>
      </p:sp>
      <p:sp>
        <p:nvSpPr>
          <p:cNvPr id="922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31C5189B-390F-4683-BAF3-7CB9E0EEF078}" type="slidenum">
              <a:rPr lang="ja-JP" altLang="en-US"/>
              <a:pPr/>
              <a:t>2</a:t>
            </a:fld>
            <a:endParaRPr lang="en-US" altLang="ja-JP"/>
          </a:p>
        </p:txBody>
      </p:sp>
      <p:sp>
        <p:nvSpPr>
          <p:cNvPr id="10243" name="Rectangle 2"/>
          <p:cNvSpPr>
            <a:spLocks noGrp="1" noRot="1" noChangeAspect="1" noChangeArrowheads="1" noTextEdit="1"/>
          </p:cNvSpPr>
          <p:nvPr>
            <p:ph type="sldImg"/>
          </p:nvPr>
        </p:nvSpPr>
        <p:spPr>
          <a:xfrm>
            <a:off x="1293813" y="795338"/>
            <a:ext cx="4271962" cy="3203575"/>
          </a:xfrm>
          <a:ln/>
        </p:spPr>
      </p:sp>
      <p:sp>
        <p:nvSpPr>
          <p:cNvPr id="10244"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4F360B96-FFB8-4B12-A1AA-C7E153C7DE31}" type="slidenum">
              <a:rPr lang="en-US" altLang="ja-JP"/>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8E9D97D6-1237-4C2E-9E89-4492042328A5}" type="slidenum">
              <a:rPr lang="en-US" altLang="ja-JP"/>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D276FF67-CDF0-4781-A513-370B8615FEE5}" type="slidenum">
              <a:rPr lang="en-US" altLang="ja-JP"/>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22275" y="1143000"/>
            <a:ext cx="8299450" cy="5181600"/>
          </a:xfrm>
        </p:spPr>
        <p:txBody>
          <a:bodyPr/>
          <a:lstStyle/>
          <a:p>
            <a:pPr lvl="0"/>
            <a:endParaRPr lang="en-US" noProof="0"/>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ja-JP"/>
              <a:t>21-10-0207-00</a:t>
            </a:r>
          </a:p>
        </p:txBody>
      </p:sp>
      <p:sp>
        <p:nvSpPr>
          <p:cNvPr id="5" name="Rectangle 5"/>
          <p:cNvSpPr>
            <a:spLocks noGrp="1" noChangeArrowheads="1"/>
          </p:cNvSpPr>
          <p:nvPr>
            <p:ph type="sldNum" sz="quarter" idx="11"/>
          </p:nvPr>
        </p:nvSpPr>
        <p:spPr>
          <a:ln/>
        </p:spPr>
        <p:txBody>
          <a:bodyPr/>
          <a:lstStyle>
            <a:lvl1pPr>
              <a:defRPr/>
            </a:lvl1pPr>
          </a:lstStyle>
          <a:p>
            <a:pPr>
              <a:defRPr/>
            </a:pPr>
            <a:fld id="{70AFC7F5-1DDA-4513-96B2-B5B0FE4A5FC1}"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r>
              <a:rPr lang="en-US" altLang="ko-KR" b="1" dirty="0" smtClean="0">
                <a:ea typeface="MS PGothic" pitchFamily="34" charset="-128"/>
              </a:rPr>
              <a:t>21-12-0125-00-srho</a:t>
            </a:r>
            <a:endParaRPr lang="en-US" altLang="ko-KR" dirty="0" smtClean="0">
              <a:ea typeface="MS PGothic" pitchFamily="34" charset="-128"/>
            </a:endParaRPr>
          </a:p>
        </p:txBody>
      </p:sp>
      <p:sp>
        <p:nvSpPr>
          <p:cNvPr id="5" name="Rectangle 5"/>
          <p:cNvSpPr>
            <a:spLocks noGrp="1" noChangeArrowheads="1"/>
          </p:cNvSpPr>
          <p:nvPr>
            <p:ph type="sldNum" sz="quarter" idx="11"/>
          </p:nvPr>
        </p:nvSpPr>
        <p:spPr>
          <a:ln/>
        </p:spPr>
        <p:txBody>
          <a:bodyPr/>
          <a:lstStyle>
            <a:lvl1pPr>
              <a:defRPr/>
            </a:lvl1pPr>
          </a:lstStyle>
          <a:p>
            <a:fld id="{A7DDC8BD-1231-4564-8C71-69762E058ED8}" type="slidenum">
              <a:rPr lang="en-US" altLang="ja-JP"/>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a:ln/>
        </p:spPr>
        <p:txBody>
          <a:bodyPr/>
          <a:lstStyle>
            <a:lvl1pPr>
              <a:defRPr/>
            </a:lvl1pPr>
          </a:lstStyle>
          <a:p>
            <a:fld id="{55FE2C12-5C8D-46FF-B355-B0504092D432}" type="slidenum">
              <a:rPr lang="en-US" altLang="ja-JP"/>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B752F0A7-5F5E-47D0-BD42-D7970A3E19AE}" type="slidenum">
              <a:rPr lang="en-US" altLang="ja-JP"/>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a:ln/>
        </p:spPr>
        <p:txBody>
          <a:bodyPr/>
          <a:lstStyle>
            <a:lvl1pPr>
              <a:defRPr/>
            </a:lvl1pPr>
          </a:lstStyle>
          <a:p>
            <a:fld id="{B46D95E9-FCB4-4BAE-B486-52F48F95BE91}" type="slidenum">
              <a:rPr lang="en-US" altLang="ja-JP"/>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a:ln/>
        </p:spPr>
        <p:txBody>
          <a:bodyPr/>
          <a:lstStyle>
            <a:lvl1pPr>
              <a:defRPr/>
            </a:lvl1pPr>
          </a:lstStyle>
          <a:p>
            <a:fld id="{D861351A-0222-4CE6-AF61-8C66E55C9D32}" type="slidenum">
              <a:rPr lang="en-US" altLang="ja-JP"/>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a:ln/>
        </p:spPr>
        <p:txBody>
          <a:bodyPr/>
          <a:lstStyle>
            <a:lvl1pPr>
              <a:defRPr/>
            </a:lvl1pPr>
          </a:lstStyle>
          <a:p>
            <a:fld id="{EA52CE5D-0514-4138-BAA9-768153D13E3B}" type="slidenum">
              <a:rPr lang="en-US" altLang="ja-JP"/>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1388B752-2EE1-4CA6-8811-E9F9421EBE66}" type="slidenum">
              <a:rPr lang="en-US" altLang="ja-JP"/>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a:ln/>
        </p:spPr>
        <p:txBody>
          <a:bodyPr/>
          <a:lstStyle>
            <a:lvl1pPr>
              <a:defRPr/>
            </a:lvl1pPr>
          </a:lstStyle>
          <a:p>
            <a:fld id="{3D63CF9F-0A29-4076-ACD9-AF10D03E7241}" type="slidenum">
              <a:rPr lang="en-US" altLang="ja-JP"/>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21-11-0198-00-srho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fld id="{F6DA01AC-32B1-4B2E-B3C8-C3552BB02C8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S PGothic"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MS PGothic"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21-12-0125-00-srho</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Discussion of SRHO Draft Status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18, 2012</a:t>
            </a:r>
          </a:p>
          <a:p>
            <a:pPr eaLnBrk="1" hangingPunct="1">
              <a:buClr>
                <a:srgbClr val="FAFD00"/>
              </a:buClr>
              <a:buFontTx/>
              <a:buNone/>
            </a:pPr>
            <a:r>
              <a:rPr lang="en-US" altLang="ja-JP" dirty="0" smtClean="0">
                <a:latin typeface="Times New Roman" pitchFamily="18" charset="0"/>
                <a:cs typeface="Times New Roman" pitchFamily="18" charset="0"/>
              </a:rPr>
              <a:t>Presented at IEEE 802.21c Meeting, Indian Wells Interim</a:t>
            </a:r>
          </a:p>
          <a:p>
            <a:pPr eaLnBrk="1" hangingPunct="1">
              <a:buClr>
                <a:srgbClr val="FAFD00"/>
              </a:buClr>
              <a:buFontTx/>
              <a:buNone/>
            </a:pPr>
            <a:r>
              <a:rPr lang="en-US" altLang="ja-JP" dirty="0" smtClean="0">
                <a:latin typeface="Times New Roman" pitchFamily="18" charset="0"/>
                <a:cs typeface="Times New Roman" pitchFamily="18" charset="0"/>
              </a:rPr>
              <a:t>Authors or Source(s): Charles Perkins</a:t>
            </a:r>
          </a:p>
          <a:p>
            <a:pPr eaLnBrk="1" hangingPunct="1">
              <a:buClr>
                <a:srgbClr val="FAFD00"/>
              </a:buClr>
              <a:buFontTx/>
              <a:buNone/>
            </a:pPr>
            <a:r>
              <a:rPr lang="en-US" altLang="ja-JP" dirty="0" smtClean="0">
                <a:latin typeface="Times New Roman" pitchFamily="18" charset="0"/>
                <a:cs typeface="Times New Roman" pitchFamily="18" charset="0"/>
              </a:rPr>
              <a:t>Abstract: Some problems have caused delays in the completion of the SRHO 802.21c draft document.  This presentation lists some of the issues in order to find resolution</a:t>
            </a:r>
          </a:p>
        </p:txBody>
      </p:sp>
      <p:sp>
        <p:nvSpPr>
          <p:cNvPr id="2051" name="Slide Number Placeholder 4"/>
          <p:cNvSpPr>
            <a:spLocks noGrp="1"/>
          </p:cNvSpPr>
          <p:nvPr>
            <p:ph type="sldNum" sz="quarter" idx="11"/>
          </p:nvPr>
        </p:nvSpPr>
        <p:spPr>
          <a:noFill/>
        </p:spPr>
        <p:txBody>
          <a:bodyPr/>
          <a:lstStyle/>
          <a:p>
            <a:fld id="{6C6D63E1-41E7-4616-A484-C77043AB7698}" type="slidenum">
              <a:rPr lang="en-US" altLang="ja-JP"/>
              <a:pPr/>
              <a:t>1</a:t>
            </a:fld>
            <a:endParaRPr lang="en-US" altLang="ja-JP"/>
          </a:p>
        </p:txBody>
      </p:sp>
      <p:sp>
        <p:nvSpPr>
          <p:cNvPr id="5" name="바닥글 개체 틀 3"/>
          <p:cNvSpPr>
            <a:spLocks noGrp="1"/>
          </p:cNvSpPr>
          <p:nvPr>
            <p:ph type="ftr" sz="quarter" idx="10"/>
          </p:nvPr>
        </p:nvSpPr>
        <p:spPr/>
        <p:txBody>
          <a:bodyPr/>
          <a:lstStyle/>
          <a:p>
            <a:r>
              <a:rPr lang="en-US" altLang="ko-KR" b="1" dirty="0" smtClean="0">
                <a:ea typeface="MS PGothic" pitchFamily="34" charset="-128"/>
              </a:rPr>
              <a:t>21-12-0125-00-srho</a:t>
            </a:r>
            <a:endParaRPr lang="en-US" altLang="ko-KR" dirty="0" smtClean="0">
              <a:ea typeface="MS PGothic" pitchFamily="34" charset="-12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1"/>
          </p:nvPr>
        </p:nvSpPr>
        <p:spPr>
          <a:noFill/>
        </p:spPr>
        <p:txBody>
          <a:bodyPr/>
          <a:lstStyle/>
          <a:p>
            <a:fld id="{6AC78275-2C22-4E24-81E3-C09AA63A6F89}" type="slidenum">
              <a:rPr lang="en-US" altLang="ja-JP"/>
              <a:pPr/>
              <a:t>2</a:t>
            </a:fld>
            <a:endParaRPr lang="en-US" altLang="ja-JP"/>
          </a:p>
        </p:txBody>
      </p:sp>
      <p:sp>
        <p:nvSpPr>
          <p:cNvPr id="3075"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7" name="바닥글 개체 틀 3"/>
          <p:cNvSpPr>
            <a:spLocks noGrp="1"/>
          </p:cNvSpPr>
          <p:nvPr>
            <p:ph type="ftr" sz="quarter" idx="10"/>
          </p:nvPr>
        </p:nvSpPr>
        <p:spPr/>
        <p:txBody>
          <a:bodyPr/>
          <a:lstStyle/>
          <a:p>
            <a:r>
              <a:rPr lang="en-US" altLang="ko-KR" b="1" dirty="0" smtClean="0">
                <a:ea typeface="MS PGothic" pitchFamily="34" charset="-128"/>
              </a:rPr>
              <a:t>21-12-0125-00-srho</a:t>
            </a:r>
            <a:endParaRPr lang="en-US" altLang="ko-KR" dirty="0" smtClean="0">
              <a:ea typeface="MS PGothic" pitchFamily="34"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issues to be resolved</a:t>
            </a:r>
            <a:endParaRPr lang="en-US" dirty="0"/>
          </a:p>
        </p:txBody>
      </p:sp>
      <p:sp>
        <p:nvSpPr>
          <p:cNvPr id="3" name="Content Placeholder 2"/>
          <p:cNvSpPr>
            <a:spLocks noGrp="1"/>
          </p:cNvSpPr>
          <p:nvPr>
            <p:ph idx="1"/>
          </p:nvPr>
        </p:nvSpPr>
        <p:spPr/>
        <p:txBody>
          <a:bodyPr/>
          <a:lstStyle/>
          <a:p>
            <a:r>
              <a:rPr lang="en-US" dirty="0" smtClean="0"/>
              <a:t>My problem: unfamiliarity with some of the design</a:t>
            </a:r>
          </a:p>
          <a:p>
            <a:pPr lvl="1"/>
            <a:r>
              <a:rPr lang="en-US" dirty="0" smtClean="0"/>
              <a:t>And the design philosophy</a:t>
            </a:r>
          </a:p>
          <a:p>
            <a:pPr lvl="1"/>
            <a:r>
              <a:rPr lang="en-US" dirty="0" smtClean="0"/>
              <a:t>By now this problem is mostly resolved, but not completely</a:t>
            </a:r>
          </a:p>
          <a:p>
            <a:r>
              <a:rPr lang="en-US" dirty="0" smtClean="0"/>
              <a:t>Updating figures is very slow</a:t>
            </a:r>
          </a:p>
          <a:p>
            <a:pPr lvl="1"/>
            <a:r>
              <a:rPr lang="en-US" dirty="0" smtClean="0"/>
              <a:t>Visio </a:t>
            </a:r>
            <a:r>
              <a:rPr lang="en-US" dirty="0" smtClean="0">
                <a:sym typeface="Wingdings" pitchFamily="2" charset="2"/>
              </a:rPr>
              <a:t> PowerPoint is often irreversible!!</a:t>
            </a:r>
          </a:p>
          <a:p>
            <a:pPr lvl="1"/>
            <a:r>
              <a:rPr lang="en-US" dirty="0" smtClean="0">
                <a:sym typeface="Wingdings" pitchFamily="2" charset="2"/>
              </a:rPr>
              <a:t>PowerPoint figure drawing has many bugs!</a:t>
            </a:r>
          </a:p>
          <a:p>
            <a:pPr lvl="1"/>
            <a:r>
              <a:rPr lang="en-US" dirty="0" smtClean="0">
                <a:sym typeface="Wingdings" pitchFamily="2" charset="2"/>
              </a:rPr>
              <a:t>Help will be gratefully accepted</a:t>
            </a:r>
          </a:p>
          <a:p>
            <a:pPr lvl="1"/>
            <a:r>
              <a:rPr lang="en-US" dirty="0" smtClean="0">
                <a:sym typeface="Wingdings" pitchFamily="2" charset="2"/>
              </a:rPr>
              <a:t>Are my small reorganizations acceptable?</a:t>
            </a:r>
            <a:endParaRPr lang="en-US" dirty="0" smtClean="0"/>
          </a:p>
          <a:p>
            <a:r>
              <a:rPr lang="en-US" dirty="0" smtClean="0"/>
              <a:t>Language needed to insure independence of SRHO features from previous parts of 802.21 specification</a:t>
            </a:r>
          </a:p>
          <a:p>
            <a:pPr lvl="1"/>
            <a:r>
              <a:rPr lang="en-US" dirty="0" smtClean="0"/>
              <a:t>In particular, to enable use of PoS terminology without requiring implementation of specific MICS, MIES, or MIIS features</a:t>
            </a:r>
          </a:p>
          <a:p>
            <a:pPr lvl="1"/>
            <a:r>
              <a:rPr lang="en-US" dirty="0" smtClean="0"/>
              <a:t>Where should it go??</a:t>
            </a:r>
          </a:p>
        </p:txBody>
      </p:sp>
      <p:sp>
        <p:nvSpPr>
          <p:cNvPr id="4" name="Footer Placeholder 3"/>
          <p:cNvSpPr>
            <a:spLocks noGrp="1"/>
          </p:cNvSpPr>
          <p:nvPr>
            <p:ph type="ftr" sz="quarter" idx="10"/>
          </p:nvPr>
        </p:nvSpPr>
        <p:spPr>
          <a:xfrm>
            <a:off x="381000" y="6400800"/>
            <a:ext cx="1981200" cy="286232"/>
          </a:xfrm>
        </p:spPr>
        <p:txBody>
          <a:bodyPr/>
          <a:lstStyle/>
          <a:p>
            <a:pPr>
              <a:defRPr/>
            </a:pPr>
            <a:r>
              <a:rPr lang="en-US" altLang="ko-KR" b="1" dirty="0" smtClean="0">
                <a:ea typeface="MS PGothic" pitchFamily="34" charset="-128"/>
              </a:rPr>
              <a:t>21-12-0125-00-srho</a:t>
            </a:r>
            <a:endParaRPr lang="en-US" altLang="ko-KR" dirty="0" smtClean="0">
              <a:ea typeface="MS PGothic" pitchFamily="34" charset="-128"/>
            </a:endParaRPr>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3</a:t>
            </a:fld>
            <a:endParaRPr lang="en-US" altLang="ja-JP"/>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B6836F22-86D9-4C09-9122-A56FF8425738}" type="slidenum">
              <a:rPr lang="ja-JP" altLang="en-US"/>
              <a:pPr>
                <a:defRPr/>
              </a:pPr>
              <a:t>4</a:t>
            </a:fld>
            <a:endParaRPr lang="en-US" altLang="ja-JP"/>
          </a:p>
        </p:txBody>
      </p:sp>
      <p:sp>
        <p:nvSpPr>
          <p:cNvPr id="9219" name="Rectangle 2"/>
          <p:cNvSpPr>
            <a:spLocks noGrp="1" noChangeArrowheads="1"/>
          </p:cNvSpPr>
          <p:nvPr>
            <p:ph type="title"/>
          </p:nvPr>
        </p:nvSpPr>
        <p:spPr/>
        <p:txBody>
          <a:bodyPr/>
          <a:lstStyle/>
          <a:p>
            <a:pPr eaLnBrk="1" hangingPunct="1"/>
            <a:r>
              <a:rPr lang="en-US" sz="3200" smtClean="0"/>
              <a:t>Target network control frame</a:t>
            </a:r>
            <a:r>
              <a:rPr lang="en-US" sz="3200" smtClean="0">
                <a:solidFill>
                  <a:srgbClr val="FF0000"/>
                </a:solidFill>
              </a:rPr>
              <a:t/>
            </a:r>
            <a:br>
              <a:rPr lang="en-US" sz="3200" smtClean="0">
                <a:solidFill>
                  <a:srgbClr val="FF0000"/>
                </a:solidFill>
              </a:rPr>
            </a:br>
            <a:r>
              <a:rPr lang="en-US" sz="3200" smtClean="0">
                <a:solidFill>
                  <a:srgbClr val="FF0000"/>
                </a:solidFill>
              </a:rPr>
              <a:t>C-GW forwards L2 frame to Target POA</a:t>
            </a:r>
          </a:p>
        </p:txBody>
      </p:sp>
      <p:graphicFrame>
        <p:nvGraphicFramePr>
          <p:cNvPr id="489641" name="Group 169"/>
          <p:cNvGraphicFramePr>
            <a:graphicFrameLocks noGrp="1"/>
          </p:cNvGraphicFramePr>
          <p:nvPr>
            <p:ph type="tbl" idx="1"/>
          </p:nvPr>
        </p:nvGraphicFramePr>
        <p:xfrm>
          <a:off x="422275" y="1457325"/>
          <a:ext cx="7502523" cy="2987131"/>
        </p:xfrm>
        <a:graphic>
          <a:graphicData uri="http://schemas.openxmlformats.org/drawingml/2006/table">
            <a:tbl>
              <a:tblPr/>
              <a:tblGrid>
                <a:gridCol w="1177923"/>
                <a:gridCol w="914400"/>
                <a:gridCol w="1143000"/>
                <a:gridCol w="1143000"/>
                <a:gridCol w="1143000"/>
                <a:gridCol w="914400"/>
                <a:gridCol w="1066800"/>
              </a:tblGrid>
              <a:tr h="396331">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no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0000CC"/>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0000CC"/>
                        </a:solidFill>
                        <a:effectLst/>
                        <a:latin typeface="Times" pitchFamily="18" charset="0"/>
                      </a:endParaRPr>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0000CC"/>
                        </a:solidFill>
                        <a:effectLst/>
                        <a:latin typeface="Times" pitchFamily="18" charset="0"/>
                      </a:endParaRPr>
                    </a:p>
                  </a:txBody>
                  <a:tcPr marL="45720" marR="45720" horzOverflow="overflow">
                    <a:lnL w="12700" cap="flat" cmpd="sng" algn="ctr">
                      <a:no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96331">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defRPr/>
                      </a:pPr>
                      <a:r>
                        <a:rPr kumimoji="0" lang="en-US" sz="1200" b="0" i="0" u="none" strike="noStrike" cap="none" normalizeH="0" baseline="0" dirty="0" smtClean="0">
                          <a:ln>
                            <a:noFill/>
                          </a:ln>
                          <a:solidFill>
                            <a:srgbClr val="0000CC"/>
                          </a:solidFill>
                          <a:effectLst/>
                          <a:latin typeface="Times" pitchFamily="18" charset="0"/>
                        </a:rPr>
                        <a:t>MICF</a:t>
                      </a: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SRCF</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TCP or UDP/ IP</a:t>
                      </a:r>
                    </a:p>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TCP or UDP/ IP</a:t>
                      </a: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defRPr/>
                      </a:pPr>
                      <a:r>
                        <a:rPr kumimoji="0" lang="en-US" sz="1200" b="0" i="0" u="none" strike="noStrike" cap="none" normalizeH="0" baseline="0" dirty="0" smtClean="0">
                          <a:ln>
                            <a:noFill/>
                          </a:ln>
                          <a:solidFill>
                            <a:srgbClr val="0000CC"/>
                          </a:solidFill>
                          <a:effectLst/>
                          <a:latin typeface="Times" pitchFamily="18" charset="0"/>
                        </a:rPr>
                        <a:t>MICF</a:t>
                      </a: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SRCF</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6476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smtClean="0">
                          <a:ln>
                            <a:noFill/>
                          </a:ln>
                          <a:solidFill>
                            <a:srgbClr val="660066"/>
                          </a:solidFill>
                          <a:effectLst/>
                          <a:latin typeface="Times" pitchFamily="18" charset="0"/>
                        </a:rPr>
                        <a:t>L2(2)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endParaRPr lang="en-US" sz="1200" dirty="0"/>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L2(1)</a:t>
                      </a: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L2</a:t>
                      </a: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L2</a:t>
                      </a: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232332">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smtClean="0">
                          <a:ln>
                            <a:noFill/>
                          </a:ln>
                          <a:solidFill>
                            <a:srgbClr val="660066"/>
                          </a:solidFill>
                          <a:effectLst/>
                          <a:latin typeface="Times" pitchFamily="18" charset="0"/>
                        </a:rPr>
                        <a:t>PHY(2)</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PHY(1)</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smtClean="0">
                          <a:ln>
                            <a:noFill/>
                          </a:ln>
                          <a:solidFill>
                            <a:srgbClr val="660066"/>
                          </a:solidFill>
                          <a:effectLst/>
                          <a:latin typeface="Times" pitchFamily="18" charset="0"/>
                        </a:rPr>
                        <a:t>PHY</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PHY</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597408">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MN’s target interface</a:t>
                      </a:r>
                    </a:p>
                  </a:txBody>
                  <a:tcPr marL="45720" marR="45720" horzOverflow="overflow">
                    <a:lnL cap="flat">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MN’s source interface</a:t>
                      </a: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90000"/>
                        </a:lnSpc>
                        <a:spcBef>
                          <a:spcPct val="40000"/>
                        </a:spcBef>
                        <a:spcAft>
                          <a:spcPct val="0"/>
                        </a:spcAft>
                        <a:buClr>
                          <a:schemeClr val="accent1"/>
                        </a:buClr>
                        <a:buSzTx/>
                        <a:buFontTx/>
                        <a:buNone/>
                        <a:tabLst/>
                        <a:defRPr/>
                      </a:pPr>
                      <a:endParaRPr kumimoji="0" lang="en-US" sz="1200" b="0" i="0" u="none" strike="noStrike" cap="none" normalizeH="0" baseline="0" dirty="0" smtClean="0">
                        <a:ln>
                          <a:noFill/>
                        </a:ln>
                        <a:solidFill>
                          <a:srgbClr val="660066"/>
                        </a:solidFill>
                        <a:effectLst/>
                        <a:latin typeface="Times" pitchFamily="18" charset="0"/>
                      </a:endParaRPr>
                    </a:p>
                    <a:p>
                      <a:pPr marL="0" marR="0" lvl="0" indent="0" algn="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a:t>
                      </a: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PoS</a:t>
                      </a: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r>
            </a:tbl>
          </a:graphicData>
        </a:graphic>
      </p:graphicFrame>
      <p:cxnSp>
        <p:nvCxnSpPr>
          <p:cNvPr id="9278" name="AutoShape 151"/>
          <p:cNvCxnSpPr>
            <a:cxnSpLocks noChangeShapeType="1"/>
          </p:cNvCxnSpPr>
          <p:nvPr/>
        </p:nvCxnSpPr>
        <p:spPr bwMode="auto">
          <a:xfrm>
            <a:off x="2514600" y="1903413"/>
            <a:ext cx="3429000" cy="1587"/>
          </a:xfrm>
          <a:prstGeom prst="straightConnector1">
            <a:avLst/>
          </a:prstGeom>
          <a:noFill/>
          <a:ln w="9525">
            <a:solidFill>
              <a:srgbClr val="0000CC"/>
            </a:solidFill>
            <a:prstDash val="dash"/>
            <a:round/>
            <a:headEnd type="arrow" w="med" len="med"/>
            <a:tailEnd type="arrow" w="med" len="med"/>
          </a:ln>
        </p:spPr>
      </p:cxnSp>
      <p:sp>
        <p:nvSpPr>
          <p:cNvPr id="29" name="Oval 28"/>
          <p:cNvSpPr/>
          <p:nvPr/>
        </p:nvSpPr>
        <p:spPr>
          <a:xfrm>
            <a:off x="1447800" y="2743200"/>
            <a:ext cx="304800" cy="720725"/>
          </a:xfrm>
          <a:prstGeom prst="ellipse">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 wrap="none" lIns="0" tIns="0" rIns="0" bIns="0" anchor="ctr"/>
          <a:lstStyle/>
          <a:p>
            <a:pPr algn="ctr">
              <a:defRPr/>
            </a:pPr>
            <a:r>
              <a:rPr lang="en-US" sz="1200" dirty="0" err="1">
                <a:solidFill>
                  <a:srgbClr val="FF0000"/>
                </a:solidFill>
              </a:rPr>
              <a:t>MiCLSAP</a:t>
            </a:r>
            <a:endParaRPr lang="en-US" sz="1200" dirty="0">
              <a:solidFill>
                <a:srgbClr val="FF0000"/>
              </a:solidFill>
            </a:endParaRPr>
          </a:p>
        </p:txBody>
      </p:sp>
      <p:sp>
        <p:nvSpPr>
          <p:cNvPr id="31" name="Oval 30"/>
          <p:cNvSpPr/>
          <p:nvPr/>
        </p:nvSpPr>
        <p:spPr>
          <a:xfrm>
            <a:off x="2362200" y="1951038"/>
            <a:ext cx="304800" cy="6397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 wrap="none" lIns="0" tIns="0" rIns="0" bIns="0" anchor="ctr"/>
          <a:lstStyle/>
          <a:p>
            <a:pPr algn="ctr">
              <a:defRPr/>
            </a:pPr>
            <a:r>
              <a:rPr lang="en-US" sz="1200" dirty="0">
                <a:solidFill>
                  <a:srgbClr val="FF0000"/>
                </a:solidFill>
              </a:rPr>
              <a:t>MICSAP</a:t>
            </a:r>
          </a:p>
        </p:txBody>
      </p:sp>
      <p:sp>
        <p:nvSpPr>
          <p:cNvPr id="35" name="Oval 34"/>
          <p:cNvSpPr/>
          <p:nvPr/>
        </p:nvSpPr>
        <p:spPr>
          <a:xfrm>
            <a:off x="5791200" y="1951038"/>
            <a:ext cx="304800" cy="6397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 wrap="none" lIns="0" tIns="0" rIns="0" bIns="0" anchor="ctr"/>
          <a:lstStyle/>
          <a:p>
            <a:pPr algn="ctr">
              <a:defRPr/>
            </a:pPr>
            <a:r>
              <a:rPr lang="en-US" sz="1200" dirty="0">
                <a:solidFill>
                  <a:srgbClr val="FF0000"/>
                </a:solidFill>
              </a:rPr>
              <a:t>MICSAP</a:t>
            </a:r>
          </a:p>
        </p:txBody>
      </p:sp>
      <p:sp>
        <p:nvSpPr>
          <p:cNvPr id="36" name="Oval 35"/>
          <p:cNvSpPr/>
          <p:nvPr/>
        </p:nvSpPr>
        <p:spPr>
          <a:xfrm>
            <a:off x="6705600" y="1951038"/>
            <a:ext cx="304800" cy="6397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 wrap="none" lIns="0" tIns="0" rIns="0" bIns="0" anchor="ctr"/>
          <a:lstStyle/>
          <a:p>
            <a:pPr algn="ctr">
              <a:defRPr/>
            </a:pPr>
            <a:r>
              <a:rPr lang="en-US" sz="1200" dirty="0">
                <a:solidFill>
                  <a:srgbClr val="FF0000"/>
                </a:solidFill>
              </a:rPr>
              <a:t>MICSAP</a:t>
            </a:r>
          </a:p>
        </p:txBody>
      </p:sp>
      <p:cxnSp>
        <p:nvCxnSpPr>
          <p:cNvPr id="9283" name="AutoShape 151"/>
          <p:cNvCxnSpPr>
            <a:cxnSpLocks noChangeShapeType="1"/>
          </p:cNvCxnSpPr>
          <p:nvPr/>
        </p:nvCxnSpPr>
        <p:spPr bwMode="auto">
          <a:xfrm>
            <a:off x="3657600" y="2438400"/>
            <a:ext cx="1143000" cy="1588"/>
          </a:xfrm>
          <a:prstGeom prst="straightConnector1">
            <a:avLst/>
          </a:prstGeom>
          <a:noFill/>
          <a:ln w="9525">
            <a:solidFill>
              <a:srgbClr val="0000CC"/>
            </a:solidFill>
            <a:round/>
            <a:headEnd type="arrow" w="med" len="med"/>
            <a:tailEnd type="arrow" w="med" len="med"/>
          </a:ln>
        </p:spPr>
      </p:cxnSp>
      <p:cxnSp>
        <p:nvCxnSpPr>
          <p:cNvPr id="9284" name="AutoShape 151"/>
          <p:cNvCxnSpPr>
            <a:cxnSpLocks noChangeShapeType="1"/>
            <a:stCxn id="29" idx="6"/>
            <a:endCxn id="31" idx="2"/>
          </p:cNvCxnSpPr>
          <p:nvPr/>
        </p:nvCxnSpPr>
        <p:spPr bwMode="auto">
          <a:xfrm flipV="1">
            <a:off x="1752600" y="2270125"/>
            <a:ext cx="609600" cy="833438"/>
          </a:xfrm>
          <a:prstGeom prst="straightConnector1">
            <a:avLst/>
          </a:prstGeom>
          <a:noFill/>
          <a:ln w="9525">
            <a:solidFill>
              <a:srgbClr val="0000CC"/>
            </a:solidFill>
            <a:round/>
            <a:headEnd/>
            <a:tailEnd type="triangle" w="med" len="med"/>
          </a:ln>
        </p:spPr>
      </p:cxnSp>
      <p:graphicFrame>
        <p:nvGraphicFramePr>
          <p:cNvPr id="13" name="Group 169"/>
          <p:cNvGraphicFramePr>
            <a:graphicFrameLocks/>
          </p:cNvGraphicFramePr>
          <p:nvPr/>
        </p:nvGraphicFramePr>
        <p:xfrm>
          <a:off x="1600200" y="4635500"/>
          <a:ext cx="5257800" cy="1536192"/>
        </p:xfrm>
        <a:graphic>
          <a:graphicData uri="http://schemas.openxmlformats.org/drawingml/2006/table">
            <a:tbl>
              <a:tblPr/>
              <a:tblGrid>
                <a:gridCol w="2057399"/>
                <a:gridCol w="1143001"/>
                <a:gridCol w="2057400"/>
              </a:tblGrid>
              <a:tr h="180389">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L2(2) control frame</a:t>
                      </a: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180389">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MICF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MICF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195337">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TCP or UDP/ IP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TCP or UDP/ IP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180389">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L2(1)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L2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anchor="ctr"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180389">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PHY(1)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PHY </a:t>
                      </a:r>
                      <a:r>
                        <a:rPr kumimoji="0" lang="en-US" sz="1200" b="0" i="0" u="none" strike="noStrike" cap="none" normalizeH="0" baseline="0" dirty="0" err="1" smtClean="0">
                          <a:ln>
                            <a:noFill/>
                          </a:ln>
                          <a:solidFill>
                            <a:srgbClr val="660066"/>
                          </a:solidFill>
                          <a:effectLst/>
                          <a:latin typeface="Times" pitchFamily="18" charset="0"/>
                        </a:rPr>
                        <a:t>hdr</a:t>
                      </a: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w="12700" cap="flat" cmpd="sng" algn="ctr">
                      <a:solidFill>
                        <a:srgbClr val="660066"/>
                      </a:solidFill>
                      <a:prstDash val="solid"/>
                      <a:round/>
                      <a:headEnd type="none" w="med" len="med"/>
                      <a:tailEnd type="none" w="med" len="med"/>
                    </a:lnL>
                    <a:lnR w="12700" cap="flat" cmpd="sng" algn="ctr">
                      <a:solidFill>
                        <a:srgbClr val="660066"/>
                      </a:solidFill>
                      <a:prstDash val="solid"/>
                      <a:round/>
                      <a:headEnd type="none" w="med" len="med"/>
                      <a:tailEnd type="none" w="med" len="med"/>
                    </a:lnR>
                    <a:lnT w="12700" cap="flat" cmpd="sng" algn="ctr">
                      <a:solidFill>
                        <a:srgbClr val="660066"/>
                      </a:solidFill>
                      <a:prstDash val="solid"/>
                      <a:round/>
                      <a:headEnd type="none" w="med" len="med"/>
                      <a:tailEnd type="none" w="med" len="med"/>
                    </a:lnT>
                    <a:lnB w="12700" cap="flat" cmpd="sng" algn="ctr">
                      <a:solidFill>
                        <a:srgbClr val="660066"/>
                      </a:solidFill>
                      <a:prstDash val="solid"/>
                      <a:round/>
                      <a:headEnd type="none" w="med" len="med"/>
                      <a:tailEnd type="none" w="med" len="med"/>
                    </a:lnB>
                    <a:lnTlToBr>
                      <a:noFill/>
                    </a:lnTlToBr>
                    <a:lnBlToTr>
                      <a:noFill/>
                    </a:lnBlToTr>
                    <a:noFill/>
                  </a:tcPr>
                </a:tc>
              </a:tr>
              <a:tr h="180389">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MN</a:t>
                      </a: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endParaRPr kumimoji="0" lang="en-US" sz="1200" b="0" i="0" u="none" strike="noStrike" cap="none" normalizeH="0" baseline="0" dirty="0" smtClean="0">
                        <a:ln>
                          <a:noFill/>
                        </a:ln>
                        <a:solidFill>
                          <a:srgbClr val="660066"/>
                        </a:solidFill>
                        <a:effectLst/>
                        <a:latin typeface="Times" pitchFamily="18" charset="0"/>
                      </a:endParaRPr>
                    </a:p>
                  </a:txBody>
                  <a:tcPr marL="45720" marR="4572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90000"/>
                        </a:lnSpc>
                        <a:spcBef>
                          <a:spcPct val="40000"/>
                        </a:spcBef>
                        <a:spcAft>
                          <a:spcPct val="0"/>
                        </a:spcAft>
                        <a:buClr>
                          <a:schemeClr val="accent1"/>
                        </a:buClr>
                        <a:buSzTx/>
                        <a:buFontTx/>
                        <a:buNone/>
                        <a:tabLst/>
                      </a:pPr>
                      <a:r>
                        <a:rPr kumimoji="0" lang="en-US" sz="1200" b="0" i="0" u="none" strike="noStrike" cap="none" normalizeH="0" baseline="0" dirty="0" smtClean="0">
                          <a:ln>
                            <a:noFill/>
                          </a:ln>
                          <a:solidFill>
                            <a:srgbClr val="660066"/>
                          </a:solidFill>
                          <a:effectLst/>
                          <a:latin typeface="Times" pitchFamily="18" charset="0"/>
                        </a:rPr>
                        <a:t>PoS</a:t>
                      </a:r>
                    </a:p>
                  </a:txBody>
                  <a:tcPr marL="45720" marR="45720" horzOverflow="overflow">
                    <a:lnL>
                      <a:noFill/>
                    </a:lnL>
                    <a:lnR>
                      <a:noFill/>
                    </a:lnR>
                    <a:lnT w="12700" cap="flat" cmpd="sng" algn="ctr">
                      <a:solidFill>
                        <a:srgbClr val="660066"/>
                      </a:solidFill>
                      <a:prstDash val="solid"/>
                      <a:round/>
                      <a:headEnd type="none" w="med" len="med"/>
                      <a:tailEnd type="none" w="med" len="med"/>
                    </a:lnT>
                    <a:lnB cap="flat">
                      <a:noFill/>
                    </a:lnB>
                    <a:lnTlToBr>
                      <a:noFill/>
                    </a:lnTlToBr>
                    <a:lnBlToTr>
                      <a:noFill/>
                    </a:lnBlToTr>
                    <a:noFill/>
                  </a:tcPr>
                </a:tc>
              </a:tr>
            </a:tbl>
          </a:graphicData>
        </a:graphic>
      </p:graphicFrame>
      <p:cxnSp>
        <p:nvCxnSpPr>
          <p:cNvPr id="9319" name="AutoShape 151"/>
          <p:cNvCxnSpPr>
            <a:cxnSpLocks noChangeShapeType="1"/>
          </p:cNvCxnSpPr>
          <p:nvPr/>
        </p:nvCxnSpPr>
        <p:spPr bwMode="auto">
          <a:xfrm>
            <a:off x="3657600" y="5029200"/>
            <a:ext cx="1143000" cy="0"/>
          </a:xfrm>
          <a:prstGeom prst="straightConnector1">
            <a:avLst/>
          </a:prstGeom>
          <a:noFill/>
          <a:ln w="9525">
            <a:solidFill>
              <a:srgbClr val="0000CC"/>
            </a:solidFill>
            <a:prstDash val="dash"/>
            <a:round/>
            <a:headEnd type="arrow" w="med" len="med"/>
            <a:tailEnd type="arrow"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4BF2D893-17E8-49DD-B434-A4CFF65AAA8A}" type="slidenum">
              <a:rPr lang="ja-JP" altLang="en-US"/>
              <a:pPr>
                <a:defRPr/>
              </a:pPr>
              <a:t>5</a:t>
            </a:fld>
            <a:endParaRPr lang="en-US" altLang="ja-JP"/>
          </a:p>
        </p:txBody>
      </p:sp>
      <p:sp>
        <p:nvSpPr>
          <p:cNvPr id="10243" name="Rectangle 2"/>
          <p:cNvSpPr>
            <a:spLocks noGrp="1" noChangeArrowheads="1"/>
          </p:cNvSpPr>
          <p:nvPr>
            <p:ph type="title"/>
          </p:nvPr>
        </p:nvSpPr>
        <p:spPr>
          <a:xfrm>
            <a:off x="422275" y="228600"/>
            <a:ext cx="8270875" cy="838200"/>
          </a:xfrm>
        </p:spPr>
        <p:txBody>
          <a:bodyPr/>
          <a:lstStyle/>
          <a:p>
            <a:pPr eaLnBrk="1" hangingPunct="1"/>
            <a:r>
              <a:rPr lang="en-US" sz="3200" smtClean="0"/>
              <a:t>Target network control frame</a:t>
            </a:r>
            <a:r>
              <a:rPr lang="en-US" sz="3200" smtClean="0">
                <a:solidFill>
                  <a:srgbClr val="FF0000"/>
                </a:solidFill>
              </a:rPr>
              <a:t/>
            </a:r>
            <a:br>
              <a:rPr lang="en-US" sz="3200" smtClean="0">
                <a:solidFill>
                  <a:srgbClr val="FF0000"/>
                </a:solidFill>
              </a:rPr>
            </a:br>
            <a:r>
              <a:rPr lang="en-US" sz="3200" smtClean="0">
                <a:solidFill>
                  <a:srgbClr val="FF0000"/>
                </a:solidFill>
              </a:rPr>
              <a:t>PoS forwards L2 frame to Target PoA</a:t>
            </a:r>
          </a:p>
        </p:txBody>
      </p:sp>
      <p:pic>
        <p:nvPicPr>
          <p:cNvPr id="10244" name="Picture 2"/>
          <p:cNvPicPr>
            <a:picLocks noChangeAspect="1" noChangeArrowheads="1"/>
          </p:cNvPicPr>
          <p:nvPr/>
        </p:nvPicPr>
        <p:blipFill>
          <a:blip r:embed="rId2" cstate="print"/>
          <a:srcRect/>
          <a:stretch>
            <a:fillRect/>
          </a:stretch>
        </p:blipFill>
        <p:spPr bwMode="auto">
          <a:xfrm>
            <a:off x="1066800" y="4448175"/>
            <a:ext cx="7038975" cy="2038350"/>
          </a:xfrm>
          <a:prstGeom prst="rect">
            <a:avLst/>
          </a:prstGeom>
          <a:noFill/>
          <a:ln w="9525">
            <a:noFill/>
            <a:miter lim="800000"/>
            <a:headEnd/>
            <a:tailEnd/>
          </a:ln>
        </p:spPr>
      </p:pic>
      <p:pic>
        <p:nvPicPr>
          <p:cNvPr id="10245" name="Picture 4"/>
          <p:cNvPicPr>
            <a:picLocks noChangeAspect="1" noChangeArrowheads="1"/>
          </p:cNvPicPr>
          <p:nvPr/>
        </p:nvPicPr>
        <p:blipFill>
          <a:blip r:embed="rId3" cstate="print"/>
          <a:srcRect/>
          <a:stretch>
            <a:fillRect/>
          </a:stretch>
        </p:blipFill>
        <p:spPr bwMode="auto">
          <a:xfrm>
            <a:off x="422275" y="1190625"/>
            <a:ext cx="8401050" cy="30003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294865D0-D326-45AC-AF70-11F58392838E}" type="slidenum">
              <a:rPr lang="ja-JP" altLang="en-US"/>
              <a:pPr>
                <a:defRPr/>
              </a:pPr>
              <a:t>6</a:t>
            </a:fld>
            <a:endParaRPr lang="en-US" altLang="ja-JP"/>
          </a:p>
        </p:txBody>
      </p:sp>
      <p:sp>
        <p:nvSpPr>
          <p:cNvPr id="11267" name="Rectangle 2"/>
          <p:cNvSpPr>
            <a:spLocks noGrp="1" noChangeArrowheads="1"/>
          </p:cNvSpPr>
          <p:nvPr>
            <p:ph type="title"/>
          </p:nvPr>
        </p:nvSpPr>
        <p:spPr>
          <a:xfrm>
            <a:off x="422275" y="228600"/>
            <a:ext cx="8270875" cy="838200"/>
          </a:xfrm>
        </p:spPr>
        <p:txBody>
          <a:bodyPr/>
          <a:lstStyle/>
          <a:p>
            <a:pPr eaLnBrk="1" hangingPunct="1"/>
            <a:r>
              <a:rPr lang="en-US" sz="3200" smtClean="0">
                <a:solidFill>
                  <a:srgbClr val="FF0000"/>
                </a:solidFill>
              </a:rPr>
              <a:t>PoS forwards MN’s </a:t>
            </a:r>
            <a:r>
              <a:rPr lang="en-US" sz="3200" smtClean="0"/>
              <a:t>Target </a:t>
            </a:r>
            <a:r>
              <a:rPr lang="en-US" sz="3200" smtClean="0">
                <a:solidFill>
                  <a:srgbClr val="FF0000"/>
                </a:solidFill>
              </a:rPr>
              <a:t>L2 frame to Target PoA</a:t>
            </a:r>
          </a:p>
        </p:txBody>
      </p:sp>
      <p:grpSp>
        <p:nvGrpSpPr>
          <p:cNvPr id="2" name="Group 57"/>
          <p:cNvGrpSpPr>
            <a:grpSpLocks/>
          </p:cNvGrpSpPr>
          <p:nvPr/>
        </p:nvGrpSpPr>
        <p:grpSpPr bwMode="auto">
          <a:xfrm>
            <a:off x="1719263" y="4529138"/>
            <a:ext cx="5961062" cy="2044700"/>
            <a:chOff x="1719263" y="4529138"/>
            <a:chExt cx="5961062" cy="2044700"/>
          </a:xfrm>
        </p:grpSpPr>
        <p:grpSp>
          <p:nvGrpSpPr>
            <p:cNvPr id="3" name="Group 27"/>
            <p:cNvGrpSpPr>
              <a:grpSpLocks/>
            </p:cNvGrpSpPr>
            <p:nvPr/>
          </p:nvGrpSpPr>
          <p:grpSpPr bwMode="auto">
            <a:xfrm>
              <a:off x="5407371" y="4859897"/>
              <a:ext cx="2272954" cy="1331739"/>
              <a:chOff x="6487886" y="4634139"/>
              <a:chExt cx="2656114" cy="1614261"/>
            </a:xfrm>
          </p:grpSpPr>
          <p:sp>
            <p:nvSpPr>
              <p:cNvPr id="23" name="Rectangle 22"/>
              <p:cNvSpPr/>
              <p:nvPr/>
            </p:nvSpPr>
            <p:spPr>
              <a:xfrm>
                <a:off x="6487482" y="4633461"/>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a:t>
                </a:r>
                <a:r>
                  <a:rPr lang="en-US" dirty="0" err="1">
                    <a:solidFill>
                      <a:srgbClr val="660066"/>
                    </a:solidFill>
                  </a:rPr>
                  <a:t>hdr</a:t>
                </a:r>
                <a:endParaRPr lang="en-US" dirty="0">
                  <a:solidFill>
                    <a:srgbClr val="660066"/>
                  </a:solidFill>
                </a:endParaRPr>
              </a:p>
            </p:txBody>
          </p:sp>
          <p:sp>
            <p:nvSpPr>
              <p:cNvPr id="24" name="Rectangle 23"/>
              <p:cNvSpPr/>
              <p:nvPr/>
            </p:nvSpPr>
            <p:spPr>
              <a:xfrm>
                <a:off x="6487482" y="5033712"/>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IP </a:t>
                </a:r>
                <a:r>
                  <a:rPr lang="en-US" dirty="0" err="1">
                    <a:solidFill>
                      <a:srgbClr val="660066"/>
                    </a:solidFill>
                  </a:rPr>
                  <a:t>hdr</a:t>
                </a:r>
                <a:endParaRPr lang="en-US" dirty="0">
                  <a:solidFill>
                    <a:srgbClr val="660066"/>
                  </a:solidFill>
                </a:endParaRPr>
              </a:p>
            </p:txBody>
          </p:sp>
          <p:sp>
            <p:nvSpPr>
              <p:cNvPr id="25" name="Rectangle 24"/>
              <p:cNvSpPr/>
              <p:nvPr/>
            </p:nvSpPr>
            <p:spPr>
              <a:xfrm>
                <a:off x="6487482" y="5441659"/>
                <a:ext cx="2656518" cy="40794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 </a:t>
                </a:r>
                <a:r>
                  <a:rPr lang="en-US" dirty="0" err="1">
                    <a:solidFill>
                      <a:srgbClr val="660066"/>
                    </a:solidFill>
                  </a:rPr>
                  <a:t>hdr</a:t>
                </a:r>
                <a:endParaRPr lang="en-US" dirty="0">
                  <a:solidFill>
                    <a:srgbClr val="660066"/>
                  </a:solidFill>
                </a:endParaRPr>
              </a:p>
            </p:txBody>
          </p:sp>
          <p:sp>
            <p:nvSpPr>
              <p:cNvPr id="26" name="Rectangle 25"/>
              <p:cNvSpPr/>
              <p:nvPr/>
            </p:nvSpPr>
            <p:spPr>
              <a:xfrm>
                <a:off x="6487482" y="5841910"/>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 </a:t>
                </a:r>
                <a:r>
                  <a:rPr lang="en-US" dirty="0" err="1">
                    <a:solidFill>
                      <a:srgbClr val="660066"/>
                    </a:solidFill>
                  </a:rPr>
                  <a:t>hdr</a:t>
                </a:r>
                <a:endParaRPr lang="en-US" dirty="0">
                  <a:solidFill>
                    <a:srgbClr val="660066"/>
                  </a:solidFill>
                </a:endParaRPr>
              </a:p>
            </p:txBody>
          </p:sp>
        </p:grpSp>
        <p:grpSp>
          <p:nvGrpSpPr>
            <p:cNvPr id="4" name="Group 34"/>
            <p:cNvGrpSpPr>
              <a:grpSpLocks/>
            </p:cNvGrpSpPr>
            <p:nvPr/>
          </p:nvGrpSpPr>
          <p:grpSpPr bwMode="auto">
            <a:xfrm>
              <a:off x="1719263" y="4529138"/>
              <a:ext cx="2281663" cy="1662498"/>
              <a:chOff x="962297" y="4471854"/>
              <a:chExt cx="2281645" cy="1663336"/>
            </a:xfrm>
          </p:grpSpPr>
          <p:sp>
            <p:nvSpPr>
              <p:cNvPr id="30" name="Rectangle 29"/>
              <p:cNvSpPr/>
              <p:nvPr/>
            </p:nvSpPr>
            <p:spPr>
              <a:xfrm>
                <a:off x="962297" y="4802220"/>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a:t>
                </a:r>
                <a:r>
                  <a:rPr lang="en-US" dirty="0" err="1">
                    <a:solidFill>
                      <a:srgbClr val="660066"/>
                    </a:solidFill>
                  </a:rPr>
                  <a:t>hdr</a:t>
                </a:r>
                <a:endParaRPr lang="en-US" dirty="0">
                  <a:solidFill>
                    <a:srgbClr val="660066"/>
                  </a:solidFill>
                </a:endParaRPr>
              </a:p>
            </p:txBody>
          </p:sp>
          <p:sp>
            <p:nvSpPr>
              <p:cNvPr id="31" name="Rectangle 30"/>
              <p:cNvSpPr/>
              <p:nvPr/>
            </p:nvSpPr>
            <p:spPr>
              <a:xfrm>
                <a:off x="962297" y="5132587"/>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IP </a:t>
                </a:r>
                <a:r>
                  <a:rPr lang="en-US" dirty="0" err="1">
                    <a:solidFill>
                      <a:srgbClr val="660066"/>
                    </a:solidFill>
                  </a:rPr>
                  <a:t>hdr</a:t>
                </a:r>
                <a:endParaRPr lang="en-US" dirty="0">
                  <a:solidFill>
                    <a:srgbClr val="660066"/>
                  </a:solidFill>
                </a:endParaRPr>
              </a:p>
            </p:txBody>
          </p:sp>
          <p:sp>
            <p:nvSpPr>
              <p:cNvPr id="32" name="Rectangle 31"/>
              <p:cNvSpPr/>
              <p:nvPr/>
            </p:nvSpPr>
            <p:spPr>
              <a:xfrm>
                <a:off x="962297" y="5469307"/>
                <a:ext cx="2273282" cy="3367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L2(1) </a:t>
                </a:r>
                <a:r>
                  <a:rPr lang="en-US" dirty="0" err="1">
                    <a:solidFill>
                      <a:srgbClr val="660066"/>
                    </a:solidFill>
                  </a:rPr>
                  <a:t>hdr</a:t>
                </a:r>
                <a:endParaRPr lang="en-US" dirty="0">
                  <a:solidFill>
                    <a:srgbClr val="660066"/>
                  </a:solidFill>
                </a:endParaRPr>
              </a:p>
            </p:txBody>
          </p:sp>
          <p:sp>
            <p:nvSpPr>
              <p:cNvPr id="33" name="Rectangle 32"/>
              <p:cNvSpPr/>
              <p:nvPr/>
            </p:nvSpPr>
            <p:spPr>
              <a:xfrm>
                <a:off x="962297" y="5799673"/>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PHY(1) </a:t>
                </a:r>
                <a:r>
                  <a:rPr lang="en-US" dirty="0" err="1">
                    <a:solidFill>
                      <a:srgbClr val="660066"/>
                    </a:solidFill>
                  </a:rPr>
                  <a:t>hdr</a:t>
                </a:r>
                <a:endParaRPr lang="en-US" dirty="0">
                  <a:solidFill>
                    <a:srgbClr val="660066"/>
                  </a:solidFill>
                </a:endParaRPr>
              </a:p>
            </p:txBody>
          </p:sp>
          <p:sp>
            <p:nvSpPr>
              <p:cNvPr id="34" name="Rectangle 33"/>
              <p:cNvSpPr/>
              <p:nvPr/>
            </p:nvSpPr>
            <p:spPr>
              <a:xfrm>
                <a:off x="970234" y="4471854"/>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L2(2) control frame</a:t>
                </a:r>
              </a:p>
            </p:txBody>
          </p:sp>
        </p:grpSp>
        <p:cxnSp>
          <p:nvCxnSpPr>
            <p:cNvPr id="11297" name="AutoShape 151"/>
            <p:cNvCxnSpPr>
              <a:cxnSpLocks noChangeShapeType="1"/>
            </p:cNvCxnSpPr>
            <p:nvPr/>
          </p:nvCxnSpPr>
          <p:spPr bwMode="auto">
            <a:xfrm>
              <a:off x="3970447" y="5029628"/>
              <a:ext cx="1449988" cy="0"/>
            </a:xfrm>
            <a:prstGeom prst="straightConnector1">
              <a:avLst/>
            </a:prstGeom>
            <a:noFill/>
            <a:ln w="3175">
              <a:solidFill>
                <a:srgbClr val="0000CC"/>
              </a:solidFill>
              <a:prstDash val="dash"/>
              <a:round/>
              <a:headEnd type="arrow" w="med" len="med"/>
              <a:tailEnd type="arrow" w="med" len="med"/>
            </a:ln>
          </p:spPr>
        </p:cxnSp>
        <p:sp>
          <p:nvSpPr>
            <p:cNvPr id="11298" name="TextBox 40"/>
            <p:cNvSpPr txBox="1">
              <a:spLocks noChangeArrowheads="1"/>
            </p:cNvSpPr>
            <p:nvPr/>
          </p:nvSpPr>
          <p:spPr bwMode="auto">
            <a:xfrm>
              <a:off x="2533520" y="6178579"/>
              <a:ext cx="543743" cy="369146"/>
            </a:xfrm>
            <a:prstGeom prst="rect">
              <a:avLst/>
            </a:prstGeom>
            <a:noFill/>
            <a:ln w="3175">
              <a:noFill/>
              <a:miter lim="800000"/>
              <a:headEnd/>
              <a:tailEnd/>
            </a:ln>
          </p:spPr>
          <p:txBody>
            <a:bodyPr wrap="none">
              <a:spAutoFit/>
            </a:bodyPr>
            <a:lstStyle/>
            <a:p>
              <a:r>
                <a:rPr lang="en-US"/>
                <a:t>MN</a:t>
              </a:r>
            </a:p>
          </p:txBody>
        </p:sp>
        <p:sp>
          <p:nvSpPr>
            <p:cNvPr id="11299" name="TextBox 41"/>
            <p:cNvSpPr txBox="1">
              <a:spLocks noChangeArrowheads="1"/>
            </p:cNvSpPr>
            <p:nvPr/>
          </p:nvSpPr>
          <p:spPr bwMode="auto">
            <a:xfrm>
              <a:off x="6243402" y="6204692"/>
              <a:ext cx="620688" cy="369146"/>
            </a:xfrm>
            <a:prstGeom prst="rect">
              <a:avLst/>
            </a:prstGeom>
            <a:noFill/>
            <a:ln w="3175">
              <a:noFill/>
              <a:miter lim="800000"/>
              <a:headEnd/>
              <a:tailEnd/>
            </a:ln>
          </p:spPr>
          <p:txBody>
            <a:bodyPr wrap="none">
              <a:spAutoFit/>
            </a:bodyPr>
            <a:lstStyle/>
            <a:p>
              <a:r>
                <a:rPr lang="en-US"/>
                <a:t>PoS</a:t>
              </a:r>
            </a:p>
          </p:txBody>
        </p:sp>
      </p:grpSp>
      <p:sp>
        <p:nvSpPr>
          <p:cNvPr id="11269" name="TextBox 40"/>
          <p:cNvSpPr txBox="1">
            <a:spLocks noChangeArrowheads="1"/>
          </p:cNvSpPr>
          <p:nvPr/>
        </p:nvSpPr>
        <p:spPr bwMode="auto">
          <a:xfrm>
            <a:off x="874713" y="3536950"/>
            <a:ext cx="1241425" cy="647700"/>
          </a:xfrm>
          <a:prstGeom prst="rect">
            <a:avLst/>
          </a:prstGeom>
          <a:noFill/>
          <a:ln w="3175">
            <a:noFill/>
            <a:miter lim="800000"/>
            <a:headEnd/>
            <a:tailEnd/>
          </a:ln>
        </p:spPr>
        <p:txBody>
          <a:bodyPr>
            <a:spAutoFit/>
          </a:bodyPr>
          <a:lstStyle/>
          <a:p>
            <a:r>
              <a:rPr lang="en-US"/>
              <a:t>MN target interface</a:t>
            </a:r>
          </a:p>
        </p:txBody>
      </p:sp>
      <p:sp>
        <p:nvSpPr>
          <p:cNvPr id="11270" name="TextBox 41"/>
          <p:cNvSpPr txBox="1">
            <a:spLocks noChangeArrowheads="1"/>
          </p:cNvSpPr>
          <p:nvPr/>
        </p:nvSpPr>
        <p:spPr bwMode="auto">
          <a:xfrm>
            <a:off x="6648450" y="3565525"/>
            <a:ext cx="620713" cy="369888"/>
          </a:xfrm>
          <a:prstGeom prst="rect">
            <a:avLst/>
          </a:prstGeom>
          <a:noFill/>
          <a:ln w="3175">
            <a:noFill/>
            <a:miter lim="800000"/>
            <a:headEnd/>
            <a:tailEnd/>
          </a:ln>
        </p:spPr>
        <p:txBody>
          <a:bodyPr wrap="none">
            <a:spAutoFit/>
          </a:bodyPr>
          <a:lstStyle/>
          <a:p>
            <a:r>
              <a:rPr lang="en-US"/>
              <a:t>PoS</a:t>
            </a:r>
          </a:p>
        </p:txBody>
      </p:sp>
      <p:grpSp>
        <p:nvGrpSpPr>
          <p:cNvPr id="5" name="Group 59"/>
          <p:cNvGrpSpPr>
            <a:grpSpLocks/>
          </p:cNvGrpSpPr>
          <p:nvPr/>
        </p:nvGrpSpPr>
        <p:grpSpPr bwMode="auto">
          <a:xfrm>
            <a:off x="765175" y="1423988"/>
            <a:ext cx="2940050" cy="2103437"/>
            <a:chOff x="765355" y="1423852"/>
            <a:chExt cx="2940141" cy="2103119"/>
          </a:xfrm>
        </p:grpSpPr>
        <p:pic>
          <p:nvPicPr>
            <p:cNvPr id="11285" name="Picture 4"/>
            <p:cNvPicPr>
              <a:picLocks noChangeAspect="1" noChangeArrowheads="1"/>
            </p:cNvPicPr>
            <p:nvPr/>
          </p:nvPicPr>
          <p:blipFill>
            <a:blip r:embed="rId2" cstate="print"/>
            <a:srcRect/>
            <a:stretch>
              <a:fillRect/>
            </a:stretch>
          </p:blipFill>
          <p:spPr bwMode="auto">
            <a:xfrm>
              <a:off x="1074420" y="1658983"/>
              <a:ext cx="541019" cy="764042"/>
            </a:xfrm>
            <a:prstGeom prst="rect">
              <a:avLst/>
            </a:prstGeom>
            <a:noFill/>
            <a:ln w="3175">
              <a:noFill/>
              <a:miter lim="800000"/>
              <a:headEnd/>
              <a:tailEnd/>
            </a:ln>
          </p:spPr>
        </p:pic>
        <p:sp>
          <p:nvSpPr>
            <p:cNvPr id="48" name="Rectangle 47"/>
            <p:cNvSpPr/>
            <p:nvPr/>
          </p:nvSpPr>
          <p:spPr bwMode="auto">
            <a:xfrm>
              <a:off x="765355"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PHY(2)</a:t>
              </a:r>
            </a:p>
          </p:txBody>
        </p:sp>
        <p:grpSp>
          <p:nvGrpSpPr>
            <p:cNvPr id="6" name="Group 48"/>
            <p:cNvGrpSpPr>
              <a:grpSpLocks/>
            </p:cNvGrpSpPr>
            <p:nvPr/>
          </p:nvGrpSpPr>
          <p:grpSpPr bwMode="auto">
            <a:xfrm>
              <a:off x="765355" y="1423852"/>
              <a:ext cx="2940141" cy="1700274"/>
              <a:chOff x="4322806" y="4506686"/>
              <a:chExt cx="2940141" cy="1203885"/>
            </a:xfrm>
          </p:grpSpPr>
          <p:sp>
            <p:nvSpPr>
              <p:cNvPr id="53" name="Rectangle 52"/>
              <p:cNvSpPr/>
              <p:nvPr/>
            </p:nvSpPr>
            <p:spPr bwMode="auto">
              <a:xfrm>
                <a:off x="4322806" y="4506686"/>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/SRCF</a:t>
                </a:r>
              </a:p>
            </p:txBody>
          </p:sp>
          <p:sp>
            <p:nvSpPr>
              <p:cNvPr id="54" name="Rectangle 53"/>
              <p:cNvSpPr/>
              <p:nvPr/>
            </p:nvSpPr>
            <p:spPr bwMode="auto">
              <a:xfrm>
                <a:off x="4322806" y="4906782"/>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IP</a:t>
                </a:r>
              </a:p>
            </p:txBody>
          </p:sp>
          <p:sp>
            <p:nvSpPr>
              <p:cNvPr id="55" name="Rectangle 54"/>
              <p:cNvSpPr/>
              <p:nvPr/>
            </p:nvSpPr>
            <p:spPr bwMode="auto">
              <a:xfrm>
                <a:off x="4322806" y="5308001"/>
                <a:ext cx="1468483" cy="402344"/>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L2(2)</a:t>
                </a:r>
              </a:p>
            </p:txBody>
          </p:sp>
          <p:sp>
            <p:nvSpPr>
              <p:cNvPr id="56" name="Rectangle 55"/>
              <p:cNvSpPr/>
              <p:nvPr/>
            </p:nvSpPr>
            <p:spPr bwMode="auto">
              <a:xfrm>
                <a:off x="5792877" y="5308001"/>
                <a:ext cx="1468483" cy="4012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L2(1)</a:t>
                </a:r>
              </a:p>
            </p:txBody>
          </p:sp>
        </p:grpSp>
        <p:sp>
          <p:nvSpPr>
            <p:cNvPr id="50" name="Rectangle 49"/>
            <p:cNvSpPr/>
            <p:nvPr/>
          </p:nvSpPr>
          <p:spPr bwMode="auto">
            <a:xfrm>
              <a:off x="2235426"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PHY(1)</a:t>
              </a:r>
            </a:p>
          </p:txBody>
        </p:sp>
        <p:pic>
          <p:nvPicPr>
            <p:cNvPr id="11289" name="Picture 2"/>
            <p:cNvPicPr>
              <a:picLocks noChangeAspect="1" noChangeArrowheads="1"/>
            </p:cNvPicPr>
            <p:nvPr/>
          </p:nvPicPr>
          <p:blipFill>
            <a:blip r:embed="rId3" cstate="print"/>
            <a:srcRect/>
            <a:stretch>
              <a:fillRect/>
            </a:stretch>
          </p:blipFill>
          <p:spPr bwMode="auto">
            <a:xfrm>
              <a:off x="1692457" y="1821860"/>
              <a:ext cx="1047750" cy="314325"/>
            </a:xfrm>
            <a:prstGeom prst="rect">
              <a:avLst/>
            </a:prstGeom>
            <a:noFill/>
            <a:ln w="3175">
              <a:noFill/>
              <a:miter lim="800000"/>
              <a:headEnd/>
              <a:tailEnd/>
            </a:ln>
          </p:spPr>
        </p:pic>
        <p:pic>
          <p:nvPicPr>
            <p:cNvPr id="11290" name="Picture 3"/>
            <p:cNvPicPr>
              <a:picLocks noChangeAspect="1" noChangeArrowheads="1"/>
            </p:cNvPicPr>
            <p:nvPr/>
          </p:nvPicPr>
          <p:blipFill>
            <a:blip r:embed="rId4" cstate="print"/>
            <a:srcRect/>
            <a:stretch>
              <a:fillRect/>
            </a:stretch>
          </p:blipFill>
          <p:spPr bwMode="auto">
            <a:xfrm>
              <a:off x="837657" y="2382338"/>
              <a:ext cx="876300" cy="342900"/>
            </a:xfrm>
            <a:prstGeom prst="rect">
              <a:avLst/>
            </a:prstGeom>
            <a:noFill/>
            <a:ln w="3175">
              <a:noFill/>
              <a:miter lim="800000"/>
              <a:headEnd/>
              <a:tailEnd/>
            </a:ln>
          </p:spPr>
        </p:pic>
      </p:grpSp>
      <p:grpSp>
        <p:nvGrpSpPr>
          <p:cNvPr id="7" name="Group 58"/>
          <p:cNvGrpSpPr>
            <a:grpSpLocks/>
          </p:cNvGrpSpPr>
          <p:nvPr/>
        </p:nvGrpSpPr>
        <p:grpSpPr bwMode="auto">
          <a:xfrm>
            <a:off x="5511800" y="1423988"/>
            <a:ext cx="2940050" cy="2103437"/>
            <a:chOff x="5511526" y="1423852"/>
            <a:chExt cx="2940141" cy="2103119"/>
          </a:xfrm>
        </p:grpSpPr>
        <p:sp>
          <p:nvSpPr>
            <p:cNvPr id="38" name="Rectangle 37"/>
            <p:cNvSpPr/>
            <p:nvPr/>
          </p:nvSpPr>
          <p:spPr bwMode="auto">
            <a:xfrm>
              <a:off x="5511526"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a:t>
              </a:r>
            </a:p>
          </p:txBody>
        </p:sp>
        <p:sp>
          <p:nvSpPr>
            <p:cNvPr id="39" name="Rectangle 38"/>
            <p:cNvSpPr/>
            <p:nvPr/>
          </p:nvSpPr>
          <p:spPr bwMode="auto">
            <a:xfrm>
              <a:off x="5511526" y="1423852"/>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MICF /SRCF</a:t>
              </a:r>
            </a:p>
          </p:txBody>
        </p:sp>
        <p:sp>
          <p:nvSpPr>
            <p:cNvPr id="40" name="Rectangle 39"/>
            <p:cNvSpPr/>
            <p:nvPr/>
          </p:nvSpPr>
          <p:spPr bwMode="auto">
            <a:xfrm>
              <a:off x="5511526" y="1988917"/>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TCP or UDP/ IP</a:t>
              </a:r>
            </a:p>
          </p:txBody>
        </p:sp>
        <p:sp>
          <p:nvSpPr>
            <p:cNvPr id="41" name="Rectangle 40"/>
            <p:cNvSpPr/>
            <p:nvPr/>
          </p:nvSpPr>
          <p:spPr bwMode="auto">
            <a:xfrm>
              <a:off x="5511526" y="2557156"/>
              <a:ext cx="1468483" cy="56665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a:t>
              </a:r>
            </a:p>
          </p:txBody>
        </p:sp>
        <p:sp>
          <p:nvSpPr>
            <p:cNvPr id="42" name="Rectangle 41"/>
            <p:cNvSpPr/>
            <p:nvPr/>
          </p:nvSpPr>
          <p:spPr bwMode="auto">
            <a:xfrm>
              <a:off x="6981597" y="2555568"/>
              <a:ext cx="1468483" cy="566652"/>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L2</a:t>
              </a:r>
            </a:p>
          </p:txBody>
        </p:sp>
        <p:sp>
          <p:nvSpPr>
            <p:cNvPr id="43" name="Rectangle 42"/>
            <p:cNvSpPr/>
            <p:nvPr/>
          </p:nvSpPr>
          <p:spPr bwMode="auto">
            <a:xfrm>
              <a:off x="6981597"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dirty="0">
                  <a:solidFill>
                    <a:srgbClr val="660066"/>
                  </a:solidFill>
                </a:rPr>
                <a:t>PHY</a:t>
              </a:r>
            </a:p>
          </p:txBody>
        </p:sp>
        <p:pic>
          <p:nvPicPr>
            <p:cNvPr id="11282" name="Picture 2"/>
            <p:cNvPicPr>
              <a:picLocks noChangeAspect="1" noChangeArrowheads="1"/>
            </p:cNvPicPr>
            <p:nvPr/>
          </p:nvPicPr>
          <p:blipFill>
            <a:blip r:embed="rId3" cstate="print"/>
            <a:srcRect/>
            <a:stretch>
              <a:fillRect/>
            </a:stretch>
          </p:blipFill>
          <p:spPr bwMode="auto">
            <a:xfrm>
              <a:off x="6438628" y="1821860"/>
              <a:ext cx="1047750" cy="314325"/>
            </a:xfrm>
            <a:prstGeom prst="rect">
              <a:avLst/>
            </a:prstGeom>
            <a:noFill/>
            <a:ln w="3175">
              <a:noFill/>
              <a:miter lim="800000"/>
              <a:headEnd/>
              <a:tailEnd/>
            </a:ln>
          </p:spPr>
        </p:pic>
        <p:pic>
          <p:nvPicPr>
            <p:cNvPr id="11283" name="Picture 3"/>
            <p:cNvPicPr>
              <a:picLocks noChangeAspect="1" noChangeArrowheads="1"/>
            </p:cNvPicPr>
            <p:nvPr/>
          </p:nvPicPr>
          <p:blipFill>
            <a:blip r:embed="rId4" cstate="print"/>
            <a:srcRect/>
            <a:stretch>
              <a:fillRect/>
            </a:stretch>
          </p:blipFill>
          <p:spPr bwMode="auto">
            <a:xfrm>
              <a:off x="5583828" y="2382338"/>
              <a:ext cx="876300" cy="342900"/>
            </a:xfrm>
            <a:prstGeom prst="rect">
              <a:avLst/>
            </a:prstGeom>
            <a:noFill/>
            <a:ln w="3175">
              <a:noFill/>
              <a:miter lim="800000"/>
              <a:headEnd/>
              <a:tailEnd/>
            </a:ln>
          </p:spPr>
        </p:pic>
        <p:pic>
          <p:nvPicPr>
            <p:cNvPr id="11284" name="Picture 3"/>
            <p:cNvPicPr>
              <a:picLocks noChangeAspect="1" noChangeArrowheads="1"/>
            </p:cNvPicPr>
            <p:nvPr/>
          </p:nvPicPr>
          <p:blipFill>
            <a:blip r:embed="rId4" cstate="print"/>
            <a:srcRect/>
            <a:stretch>
              <a:fillRect/>
            </a:stretch>
          </p:blipFill>
          <p:spPr bwMode="auto">
            <a:xfrm>
              <a:off x="7042513" y="2391047"/>
              <a:ext cx="876300" cy="342900"/>
            </a:xfrm>
            <a:prstGeom prst="rect">
              <a:avLst/>
            </a:prstGeom>
            <a:noFill/>
            <a:ln w="3175">
              <a:noFill/>
              <a:miter lim="800000"/>
              <a:headEnd/>
              <a:tailEnd/>
            </a:ln>
          </p:spPr>
        </p:pic>
      </p:grpSp>
      <p:sp>
        <p:nvSpPr>
          <p:cNvPr id="11273" name="TextBox 40"/>
          <p:cNvSpPr txBox="1">
            <a:spLocks noChangeArrowheads="1"/>
          </p:cNvSpPr>
          <p:nvPr/>
        </p:nvSpPr>
        <p:spPr bwMode="auto">
          <a:xfrm>
            <a:off x="2268538" y="3536950"/>
            <a:ext cx="1376362" cy="647700"/>
          </a:xfrm>
          <a:prstGeom prst="rect">
            <a:avLst/>
          </a:prstGeom>
          <a:noFill/>
          <a:ln w="3175">
            <a:noFill/>
            <a:miter lim="800000"/>
            <a:headEnd/>
            <a:tailEnd/>
          </a:ln>
        </p:spPr>
        <p:txBody>
          <a:bodyPr>
            <a:spAutoFit/>
          </a:bodyPr>
          <a:lstStyle/>
          <a:p>
            <a:r>
              <a:rPr lang="en-US"/>
              <a:t>MN source interface</a:t>
            </a:r>
          </a:p>
        </p:txBody>
      </p:sp>
      <p:cxnSp>
        <p:nvCxnSpPr>
          <p:cNvPr id="11274" name="AutoShape 151"/>
          <p:cNvCxnSpPr>
            <a:cxnSpLocks noChangeShapeType="1"/>
          </p:cNvCxnSpPr>
          <p:nvPr/>
        </p:nvCxnSpPr>
        <p:spPr bwMode="auto">
          <a:xfrm>
            <a:off x="3481388" y="1693863"/>
            <a:ext cx="2266950" cy="4762"/>
          </a:xfrm>
          <a:prstGeom prst="straightConnector1">
            <a:avLst/>
          </a:prstGeom>
          <a:noFill/>
          <a:ln w="3175">
            <a:solidFill>
              <a:srgbClr val="0000CC"/>
            </a:solidFill>
            <a:prstDash val="dash"/>
            <a:round/>
            <a:headEnd type="arrow" w="med" len="med"/>
            <a:tailEnd type="arrow" w="med" len="med"/>
          </a:ln>
        </p:spPr>
      </p:cxnSp>
      <p:cxnSp>
        <p:nvCxnSpPr>
          <p:cNvPr id="11275" name="AutoShape 151"/>
          <p:cNvCxnSpPr>
            <a:cxnSpLocks noChangeShapeType="1"/>
          </p:cNvCxnSpPr>
          <p:nvPr/>
        </p:nvCxnSpPr>
        <p:spPr bwMode="auto">
          <a:xfrm>
            <a:off x="3719513" y="2289175"/>
            <a:ext cx="1795462" cy="6350"/>
          </a:xfrm>
          <a:prstGeom prst="straightConnector1">
            <a:avLst/>
          </a:prstGeom>
          <a:noFill/>
          <a:ln w="3175">
            <a:solidFill>
              <a:srgbClr val="0000CC"/>
            </a:solidFill>
            <a:round/>
            <a:headEnd type="arrow" w="med" len="med"/>
            <a:tailEnd type="arrow"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lide Number Placeholder 4"/>
          <p:cNvSpPr>
            <a:spLocks noGrp="1"/>
          </p:cNvSpPr>
          <p:nvPr>
            <p:ph type="sldNum" sz="quarter" idx="11"/>
          </p:nvPr>
        </p:nvSpPr>
        <p:spPr>
          <a:xfrm>
            <a:off x="6934200" y="6477000"/>
            <a:ext cx="685800" cy="381000"/>
          </a:xfrm>
        </p:spPr>
        <p:txBody>
          <a:bodyPr/>
          <a:lstStyle/>
          <a:p>
            <a:pPr>
              <a:defRPr/>
            </a:pPr>
            <a:fld id="{294865D0-D326-45AC-AF70-11F58392838E}" type="slidenum">
              <a:rPr lang="ja-JP" altLang="en-US"/>
              <a:pPr>
                <a:defRPr/>
              </a:pPr>
              <a:t>7</a:t>
            </a:fld>
            <a:endParaRPr lang="en-US" altLang="ja-JP"/>
          </a:p>
        </p:txBody>
      </p:sp>
      <p:sp>
        <p:nvSpPr>
          <p:cNvPr id="11267" name="Rectangle 2"/>
          <p:cNvSpPr>
            <a:spLocks noGrp="1" noChangeArrowheads="1"/>
          </p:cNvSpPr>
          <p:nvPr>
            <p:ph type="title"/>
          </p:nvPr>
        </p:nvSpPr>
        <p:spPr>
          <a:xfrm>
            <a:off x="422275" y="228600"/>
            <a:ext cx="8270875" cy="838200"/>
          </a:xfrm>
        </p:spPr>
        <p:txBody>
          <a:bodyPr/>
          <a:lstStyle/>
          <a:p>
            <a:pPr eaLnBrk="1" hangingPunct="1"/>
            <a:r>
              <a:rPr lang="en-US" sz="3200" smtClean="0">
                <a:solidFill>
                  <a:srgbClr val="FF0000"/>
                </a:solidFill>
              </a:rPr>
              <a:t>PoS forwards MN’s </a:t>
            </a:r>
            <a:r>
              <a:rPr lang="en-US" sz="3200" smtClean="0"/>
              <a:t>Target </a:t>
            </a:r>
            <a:r>
              <a:rPr lang="en-US" sz="3200" smtClean="0">
                <a:solidFill>
                  <a:srgbClr val="FF0000"/>
                </a:solidFill>
              </a:rPr>
              <a:t>L2 frame to Target PoA</a:t>
            </a:r>
          </a:p>
        </p:txBody>
      </p:sp>
      <p:grpSp>
        <p:nvGrpSpPr>
          <p:cNvPr id="2" name="Group 57"/>
          <p:cNvGrpSpPr>
            <a:grpSpLocks/>
          </p:cNvGrpSpPr>
          <p:nvPr/>
        </p:nvGrpSpPr>
        <p:grpSpPr bwMode="auto">
          <a:xfrm>
            <a:off x="1719263" y="4529138"/>
            <a:ext cx="5961062" cy="2075664"/>
            <a:chOff x="1719263" y="4529138"/>
            <a:chExt cx="5961062" cy="2075664"/>
          </a:xfrm>
        </p:grpSpPr>
        <p:grpSp>
          <p:nvGrpSpPr>
            <p:cNvPr id="3" name="Group 27"/>
            <p:cNvGrpSpPr>
              <a:grpSpLocks/>
            </p:cNvGrpSpPr>
            <p:nvPr/>
          </p:nvGrpSpPr>
          <p:grpSpPr bwMode="auto">
            <a:xfrm>
              <a:off x="5407371" y="4859897"/>
              <a:ext cx="2272954" cy="1331739"/>
              <a:chOff x="6487886" y="4634139"/>
              <a:chExt cx="2656114" cy="1614261"/>
            </a:xfrm>
          </p:grpSpPr>
          <p:sp>
            <p:nvSpPr>
              <p:cNvPr id="23" name="Rectangle 22"/>
              <p:cNvSpPr/>
              <p:nvPr/>
            </p:nvSpPr>
            <p:spPr>
              <a:xfrm>
                <a:off x="6487482" y="4633461"/>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a:t>
                </a:r>
                <a:r>
                  <a:rPr lang="en-US" sz="2000" dirty="0" err="1">
                    <a:solidFill>
                      <a:srgbClr val="660066"/>
                    </a:solidFill>
                  </a:rPr>
                  <a:t>hdr</a:t>
                </a:r>
                <a:endParaRPr lang="en-US" sz="2000" dirty="0">
                  <a:solidFill>
                    <a:srgbClr val="660066"/>
                  </a:solidFill>
                </a:endParaRPr>
              </a:p>
            </p:txBody>
          </p:sp>
          <p:sp>
            <p:nvSpPr>
              <p:cNvPr id="24" name="Rectangle 23"/>
              <p:cNvSpPr/>
              <p:nvPr/>
            </p:nvSpPr>
            <p:spPr>
              <a:xfrm>
                <a:off x="6487482" y="5033712"/>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IP </a:t>
                </a:r>
                <a:r>
                  <a:rPr lang="en-US" sz="2000" dirty="0" err="1">
                    <a:solidFill>
                      <a:srgbClr val="660066"/>
                    </a:solidFill>
                  </a:rPr>
                  <a:t>hdr</a:t>
                </a:r>
                <a:endParaRPr lang="en-US" sz="2000" dirty="0">
                  <a:solidFill>
                    <a:srgbClr val="660066"/>
                  </a:solidFill>
                </a:endParaRPr>
              </a:p>
            </p:txBody>
          </p:sp>
          <p:sp>
            <p:nvSpPr>
              <p:cNvPr id="25" name="Rectangle 24"/>
              <p:cNvSpPr/>
              <p:nvPr/>
            </p:nvSpPr>
            <p:spPr>
              <a:xfrm>
                <a:off x="6487482" y="5441659"/>
                <a:ext cx="2656518" cy="40794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 </a:t>
                </a:r>
                <a:r>
                  <a:rPr lang="en-US" sz="2000" dirty="0" err="1">
                    <a:solidFill>
                      <a:srgbClr val="660066"/>
                    </a:solidFill>
                  </a:rPr>
                  <a:t>hdr</a:t>
                </a:r>
                <a:endParaRPr lang="en-US" sz="2000" dirty="0">
                  <a:solidFill>
                    <a:srgbClr val="660066"/>
                  </a:solidFill>
                </a:endParaRPr>
              </a:p>
            </p:txBody>
          </p:sp>
          <p:sp>
            <p:nvSpPr>
              <p:cNvPr id="26" name="Rectangle 25"/>
              <p:cNvSpPr/>
              <p:nvPr/>
            </p:nvSpPr>
            <p:spPr>
              <a:xfrm>
                <a:off x="6487482" y="5841910"/>
                <a:ext cx="2656518" cy="406023"/>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 </a:t>
                </a:r>
                <a:r>
                  <a:rPr lang="en-US" sz="2000" dirty="0" err="1">
                    <a:solidFill>
                      <a:srgbClr val="660066"/>
                    </a:solidFill>
                  </a:rPr>
                  <a:t>hdr</a:t>
                </a:r>
                <a:endParaRPr lang="en-US" sz="2000" dirty="0">
                  <a:solidFill>
                    <a:srgbClr val="660066"/>
                  </a:solidFill>
                </a:endParaRPr>
              </a:p>
            </p:txBody>
          </p:sp>
        </p:grpSp>
        <p:grpSp>
          <p:nvGrpSpPr>
            <p:cNvPr id="4" name="Group 34"/>
            <p:cNvGrpSpPr>
              <a:grpSpLocks/>
            </p:cNvGrpSpPr>
            <p:nvPr/>
          </p:nvGrpSpPr>
          <p:grpSpPr bwMode="auto">
            <a:xfrm>
              <a:off x="1719263" y="4529138"/>
              <a:ext cx="2281663" cy="1662498"/>
              <a:chOff x="962297" y="4471854"/>
              <a:chExt cx="2281645" cy="1663336"/>
            </a:xfrm>
          </p:grpSpPr>
          <p:sp>
            <p:nvSpPr>
              <p:cNvPr id="30" name="Rectangle 29"/>
              <p:cNvSpPr/>
              <p:nvPr/>
            </p:nvSpPr>
            <p:spPr>
              <a:xfrm>
                <a:off x="962297" y="4802220"/>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a:t>
                </a:r>
                <a:r>
                  <a:rPr lang="en-US" sz="2000" dirty="0" err="1">
                    <a:solidFill>
                      <a:srgbClr val="660066"/>
                    </a:solidFill>
                  </a:rPr>
                  <a:t>hdr</a:t>
                </a:r>
                <a:endParaRPr lang="en-US" sz="2000" dirty="0">
                  <a:solidFill>
                    <a:srgbClr val="660066"/>
                  </a:solidFill>
                </a:endParaRPr>
              </a:p>
            </p:txBody>
          </p:sp>
          <p:sp>
            <p:nvSpPr>
              <p:cNvPr id="31" name="Rectangle 30"/>
              <p:cNvSpPr/>
              <p:nvPr/>
            </p:nvSpPr>
            <p:spPr>
              <a:xfrm>
                <a:off x="962297" y="5132587"/>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IP </a:t>
                </a:r>
                <a:r>
                  <a:rPr lang="en-US" sz="2000" dirty="0" err="1">
                    <a:solidFill>
                      <a:srgbClr val="660066"/>
                    </a:solidFill>
                  </a:rPr>
                  <a:t>hdr</a:t>
                </a:r>
                <a:endParaRPr lang="en-US" sz="2000" dirty="0">
                  <a:solidFill>
                    <a:srgbClr val="660066"/>
                  </a:solidFill>
                </a:endParaRPr>
              </a:p>
            </p:txBody>
          </p:sp>
          <p:sp>
            <p:nvSpPr>
              <p:cNvPr id="32" name="Rectangle 31"/>
              <p:cNvSpPr/>
              <p:nvPr/>
            </p:nvSpPr>
            <p:spPr>
              <a:xfrm>
                <a:off x="962297" y="5469307"/>
                <a:ext cx="2273282" cy="3367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L2(1) </a:t>
                </a:r>
                <a:r>
                  <a:rPr lang="en-US" sz="2000" dirty="0" err="1">
                    <a:solidFill>
                      <a:srgbClr val="660066"/>
                    </a:solidFill>
                  </a:rPr>
                  <a:t>hdr</a:t>
                </a:r>
                <a:endParaRPr lang="en-US" sz="2000" dirty="0">
                  <a:solidFill>
                    <a:srgbClr val="660066"/>
                  </a:solidFill>
                </a:endParaRPr>
              </a:p>
            </p:txBody>
          </p:sp>
          <p:sp>
            <p:nvSpPr>
              <p:cNvPr id="33" name="Rectangle 32"/>
              <p:cNvSpPr/>
              <p:nvPr/>
            </p:nvSpPr>
            <p:spPr>
              <a:xfrm>
                <a:off x="962297" y="5799673"/>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PHY(1) </a:t>
                </a:r>
                <a:r>
                  <a:rPr lang="en-US" sz="2000" dirty="0" err="1">
                    <a:solidFill>
                      <a:srgbClr val="660066"/>
                    </a:solidFill>
                  </a:rPr>
                  <a:t>hdr</a:t>
                </a:r>
                <a:endParaRPr lang="en-US" sz="2000" dirty="0">
                  <a:solidFill>
                    <a:srgbClr val="660066"/>
                  </a:solidFill>
                </a:endParaRPr>
              </a:p>
            </p:txBody>
          </p:sp>
          <p:sp>
            <p:nvSpPr>
              <p:cNvPr id="34" name="Rectangle 33"/>
              <p:cNvSpPr/>
              <p:nvPr/>
            </p:nvSpPr>
            <p:spPr>
              <a:xfrm>
                <a:off x="970234" y="4471854"/>
                <a:ext cx="2273282" cy="33513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L2(2) control frame</a:t>
                </a:r>
              </a:p>
            </p:txBody>
          </p:sp>
        </p:grpSp>
        <p:cxnSp>
          <p:nvCxnSpPr>
            <p:cNvPr id="11297" name="AutoShape 151"/>
            <p:cNvCxnSpPr>
              <a:cxnSpLocks noChangeShapeType="1"/>
            </p:cNvCxnSpPr>
            <p:nvPr/>
          </p:nvCxnSpPr>
          <p:spPr bwMode="auto">
            <a:xfrm>
              <a:off x="3970447" y="5029628"/>
              <a:ext cx="1449988" cy="0"/>
            </a:xfrm>
            <a:prstGeom prst="straightConnector1">
              <a:avLst/>
            </a:prstGeom>
            <a:noFill/>
            <a:ln w="3175">
              <a:solidFill>
                <a:srgbClr val="0000CC"/>
              </a:solidFill>
              <a:prstDash val="dash"/>
              <a:round/>
              <a:headEnd type="arrow" w="med" len="med"/>
              <a:tailEnd type="arrow" w="med" len="med"/>
            </a:ln>
          </p:spPr>
        </p:cxnSp>
        <p:sp>
          <p:nvSpPr>
            <p:cNvPr id="11298" name="TextBox 40"/>
            <p:cNvSpPr txBox="1">
              <a:spLocks noChangeArrowheads="1"/>
            </p:cNvSpPr>
            <p:nvPr/>
          </p:nvSpPr>
          <p:spPr bwMode="auto">
            <a:xfrm>
              <a:off x="2533520" y="6178579"/>
              <a:ext cx="598241" cy="400110"/>
            </a:xfrm>
            <a:prstGeom prst="rect">
              <a:avLst/>
            </a:prstGeom>
            <a:noFill/>
            <a:ln w="3175">
              <a:noFill/>
              <a:miter lim="800000"/>
              <a:headEnd/>
              <a:tailEnd/>
            </a:ln>
          </p:spPr>
          <p:txBody>
            <a:bodyPr wrap="none">
              <a:spAutoFit/>
            </a:bodyPr>
            <a:lstStyle/>
            <a:p>
              <a:r>
                <a:rPr lang="en-US" sz="2000"/>
                <a:t>MN</a:t>
              </a:r>
            </a:p>
          </p:txBody>
        </p:sp>
        <p:sp>
          <p:nvSpPr>
            <p:cNvPr id="11299" name="TextBox 41"/>
            <p:cNvSpPr txBox="1">
              <a:spLocks noChangeArrowheads="1"/>
            </p:cNvSpPr>
            <p:nvPr/>
          </p:nvSpPr>
          <p:spPr bwMode="auto">
            <a:xfrm>
              <a:off x="6243402" y="6204692"/>
              <a:ext cx="598241" cy="400110"/>
            </a:xfrm>
            <a:prstGeom prst="rect">
              <a:avLst/>
            </a:prstGeom>
            <a:noFill/>
            <a:ln w="3175">
              <a:noFill/>
              <a:miter lim="800000"/>
              <a:headEnd/>
              <a:tailEnd/>
            </a:ln>
          </p:spPr>
          <p:txBody>
            <a:bodyPr wrap="none">
              <a:spAutoFit/>
            </a:bodyPr>
            <a:lstStyle/>
            <a:p>
              <a:r>
                <a:rPr lang="en-US" sz="2000"/>
                <a:t>PoS</a:t>
              </a:r>
            </a:p>
          </p:txBody>
        </p:sp>
      </p:grpSp>
      <p:sp>
        <p:nvSpPr>
          <p:cNvPr id="11269" name="TextBox 40"/>
          <p:cNvSpPr txBox="1">
            <a:spLocks noChangeArrowheads="1"/>
          </p:cNvSpPr>
          <p:nvPr/>
        </p:nvSpPr>
        <p:spPr bwMode="auto">
          <a:xfrm>
            <a:off x="874713" y="3536950"/>
            <a:ext cx="1241425" cy="707886"/>
          </a:xfrm>
          <a:prstGeom prst="rect">
            <a:avLst/>
          </a:prstGeom>
          <a:noFill/>
          <a:ln w="3175">
            <a:noFill/>
            <a:miter lim="800000"/>
            <a:headEnd/>
            <a:tailEnd/>
          </a:ln>
        </p:spPr>
        <p:txBody>
          <a:bodyPr>
            <a:spAutoFit/>
          </a:bodyPr>
          <a:lstStyle/>
          <a:p>
            <a:r>
              <a:rPr lang="en-US" sz="2000"/>
              <a:t>MN target interface</a:t>
            </a:r>
          </a:p>
        </p:txBody>
      </p:sp>
      <p:sp>
        <p:nvSpPr>
          <p:cNvPr id="11270" name="TextBox 41"/>
          <p:cNvSpPr txBox="1">
            <a:spLocks noChangeArrowheads="1"/>
          </p:cNvSpPr>
          <p:nvPr/>
        </p:nvSpPr>
        <p:spPr bwMode="auto">
          <a:xfrm>
            <a:off x="6648450" y="3565525"/>
            <a:ext cx="598241" cy="400110"/>
          </a:xfrm>
          <a:prstGeom prst="rect">
            <a:avLst/>
          </a:prstGeom>
          <a:noFill/>
          <a:ln w="3175">
            <a:noFill/>
            <a:miter lim="800000"/>
            <a:headEnd/>
            <a:tailEnd/>
          </a:ln>
        </p:spPr>
        <p:txBody>
          <a:bodyPr wrap="none">
            <a:spAutoFit/>
          </a:bodyPr>
          <a:lstStyle/>
          <a:p>
            <a:r>
              <a:rPr lang="en-US" sz="2000"/>
              <a:t>PoS</a:t>
            </a:r>
          </a:p>
        </p:txBody>
      </p:sp>
      <p:grpSp>
        <p:nvGrpSpPr>
          <p:cNvPr id="5" name="Group 59"/>
          <p:cNvGrpSpPr>
            <a:grpSpLocks/>
          </p:cNvGrpSpPr>
          <p:nvPr/>
        </p:nvGrpSpPr>
        <p:grpSpPr bwMode="auto">
          <a:xfrm>
            <a:off x="765175" y="1423988"/>
            <a:ext cx="2940050" cy="2103437"/>
            <a:chOff x="765355" y="1423852"/>
            <a:chExt cx="2940141" cy="2103119"/>
          </a:xfrm>
        </p:grpSpPr>
        <p:pic>
          <p:nvPicPr>
            <p:cNvPr id="11285" name="Picture 4"/>
            <p:cNvPicPr>
              <a:picLocks noChangeAspect="1" noChangeArrowheads="1"/>
            </p:cNvPicPr>
            <p:nvPr/>
          </p:nvPicPr>
          <p:blipFill>
            <a:blip r:embed="rId2" cstate="print"/>
            <a:srcRect/>
            <a:stretch>
              <a:fillRect/>
            </a:stretch>
          </p:blipFill>
          <p:spPr bwMode="auto">
            <a:xfrm>
              <a:off x="1074420" y="1658983"/>
              <a:ext cx="541019" cy="764042"/>
            </a:xfrm>
            <a:prstGeom prst="rect">
              <a:avLst/>
            </a:prstGeom>
            <a:noFill/>
            <a:ln w="3175">
              <a:noFill/>
              <a:miter lim="800000"/>
              <a:headEnd/>
              <a:tailEnd/>
            </a:ln>
          </p:spPr>
        </p:pic>
        <p:sp>
          <p:nvSpPr>
            <p:cNvPr id="48" name="Rectangle 47"/>
            <p:cNvSpPr/>
            <p:nvPr/>
          </p:nvSpPr>
          <p:spPr bwMode="auto">
            <a:xfrm>
              <a:off x="765355"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PHY(2)</a:t>
              </a:r>
            </a:p>
          </p:txBody>
        </p:sp>
        <p:grpSp>
          <p:nvGrpSpPr>
            <p:cNvPr id="6" name="Group 48"/>
            <p:cNvGrpSpPr>
              <a:grpSpLocks/>
            </p:cNvGrpSpPr>
            <p:nvPr/>
          </p:nvGrpSpPr>
          <p:grpSpPr bwMode="auto">
            <a:xfrm>
              <a:off x="765355" y="1423852"/>
              <a:ext cx="2940141" cy="1700274"/>
              <a:chOff x="4322806" y="4506686"/>
              <a:chExt cx="2940141" cy="1203885"/>
            </a:xfrm>
          </p:grpSpPr>
          <p:sp>
            <p:nvSpPr>
              <p:cNvPr id="53" name="Rectangle 52"/>
              <p:cNvSpPr/>
              <p:nvPr/>
            </p:nvSpPr>
            <p:spPr bwMode="auto">
              <a:xfrm>
                <a:off x="4322806" y="4506686"/>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/SRCF</a:t>
                </a:r>
              </a:p>
            </p:txBody>
          </p:sp>
          <p:sp>
            <p:nvSpPr>
              <p:cNvPr id="54" name="Rectangle 53"/>
              <p:cNvSpPr/>
              <p:nvPr/>
            </p:nvSpPr>
            <p:spPr bwMode="auto">
              <a:xfrm>
                <a:off x="4322806" y="4906782"/>
                <a:ext cx="2940141" cy="400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IP</a:t>
                </a:r>
              </a:p>
            </p:txBody>
          </p:sp>
          <p:sp>
            <p:nvSpPr>
              <p:cNvPr id="55" name="Rectangle 54"/>
              <p:cNvSpPr/>
              <p:nvPr/>
            </p:nvSpPr>
            <p:spPr bwMode="auto">
              <a:xfrm>
                <a:off x="4322806" y="5308001"/>
                <a:ext cx="1468483" cy="402344"/>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L2(2)</a:t>
                </a:r>
              </a:p>
            </p:txBody>
          </p:sp>
          <p:sp>
            <p:nvSpPr>
              <p:cNvPr id="56" name="Rectangle 55"/>
              <p:cNvSpPr/>
              <p:nvPr/>
            </p:nvSpPr>
            <p:spPr bwMode="auto">
              <a:xfrm>
                <a:off x="5792877" y="5308001"/>
                <a:ext cx="1468483" cy="40122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L2(1)</a:t>
                </a:r>
              </a:p>
            </p:txBody>
          </p:sp>
        </p:grpSp>
        <p:sp>
          <p:nvSpPr>
            <p:cNvPr id="50" name="Rectangle 49"/>
            <p:cNvSpPr/>
            <p:nvPr/>
          </p:nvSpPr>
          <p:spPr bwMode="auto">
            <a:xfrm>
              <a:off x="2235426"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PHY(1)</a:t>
              </a:r>
            </a:p>
          </p:txBody>
        </p:sp>
        <p:pic>
          <p:nvPicPr>
            <p:cNvPr id="11289" name="Picture 2"/>
            <p:cNvPicPr>
              <a:picLocks noChangeAspect="1" noChangeArrowheads="1"/>
            </p:cNvPicPr>
            <p:nvPr/>
          </p:nvPicPr>
          <p:blipFill>
            <a:blip r:embed="rId3" cstate="print"/>
            <a:srcRect/>
            <a:stretch>
              <a:fillRect/>
            </a:stretch>
          </p:blipFill>
          <p:spPr bwMode="auto">
            <a:xfrm>
              <a:off x="1692457" y="1821860"/>
              <a:ext cx="1047750" cy="314325"/>
            </a:xfrm>
            <a:prstGeom prst="rect">
              <a:avLst/>
            </a:prstGeom>
            <a:noFill/>
            <a:ln w="3175">
              <a:noFill/>
              <a:miter lim="800000"/>
              <a:headEnd/>
              <a:tailEnd/>
            </a:ln>
          </p:spPr>
        </p:pic>
        <p:pic>
          <p:nvPicPr>
            <p:cNvPr id="11290" name="Picture 3"/>
            <p:cNvPicPr>
              <a:picLocks noChangeAspect="1" noChangeArrowheads="1"/>
            </p:cNvPicPr>
            <p:nvPr/>
          </p:nvPicPr>
          <p:blipFill>
            <a:blip r:embed="rId4" cstate="print"/>
            <a:srcRect/>
            <a:stretch>
              <a:fillRect/>
            </a:stretch>
          </p:blipFill>
          <p:spPr bwMode="auto">
            <a:xfrm>
              <a:off x="837657" y="2382338"/>
              <a:ext cx="876300" cy="342900"/>
            </a:xfrm>
            <a:prstGeom prst="rect">
              <a:avLst/>
            </a:prstGeom>
            <a:noFill/>
            <a:ln w="3175">
              <a:noFill/>
              <a:miter lim="800000"/>
              <a:headEnd/>
              <a:tailEnd/>
            </a:ln>
          </p:spPr>
        </p:pic>
      </p:grpSp>
      <p:grpSp>
        <p:nvGrpSpPr>
          <p:cNvPr id="7" name="Group 58"/>
          <p:cNvGrpSpPr>
            <a:grpSpLocks/>
          </p:cNvGrpSpPr>
          <p:nvPr/>
        </p:nvGrpSpPr>
        <p:grpSpPr bwMode="auto">
          <a:xfrm>
            <a:off x="5511800" y="1423988"/>
            <a:ext cx="2940050" cy="2103437"/>
            <a:chOff x="5511526" y="1423852"/>
            <a:chExt cx="2940141" cy="2103119"/>
          </a:xfrm>
        </p:grpSpPr>
        <p:sp>
          <p:nvSpPr>
            <p:cNvPr id="38" name="Rectangle 37"/>
            <p:cNvSpPr/>
            <p:nvPr/>
          </p:nvSpPr>
          <p:spPr bwMode="auto">
            <a:xfrm>
              <a:off x="5511526" y="3125395"/>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a:t>
              </a:r>
            </a:p>
          </p:txBody>
        </p:sp>
        <p:sp>
          <p:nvSpPr>
            <p:cNvPr id="39" name="Rectangle 38"/>
            <p:cNvSpPr/>
            <p:nvPr/>
          </p:nvSpPr>
          <p:spPr bwMode="auto">
            <a:xfrm>
              <a:off x="5511526" y="1423852"/>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MICF /SRCF</a:t>
              </a:r>
            </a:p>
          </p:txBody>
        </p:sp>
        <p:sp>
          <p:nvSpPr>
            <p:cNvPr id="40" name="Rectangle 39"/>
            <p:cNvSpPr/>
            <p:nvPr/>
          </p:nvSpPr>
          <p:spPr bwMode="auto">
            <a:xfrm>
              <a:off x="5511526" y="1988917"/>
              <a:ext cx="2940141" cy="565065"/>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TCP or UDP/ IP</a:t>
              </a:r>
            </a:p>
          </p:txBody>
        </p:sp>
        <p:sp>
          <p:nvSpPr>
            <p:cNvPr id="41" name="Rectangle 40"/>
            <p:cNvSpPr/>
            <p:nvPr/>
          </p:nvSpPr>
          <p:spPr bwMode="auto">
            <a:xfrm>
              <a:off x="5511526" y="2557156"/>
              <a:ext cx="1468483" cy="566651"/>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a:t>
              </a:r>
            </a:p>
          </p:txBody>
        </p:sp>
        <p:sp>
          <p:nvSpPr>
            <p:cNvPr id="42" name="Rectangle 41"/>
            <p:cNvSpPr/>
            <p:nvPr/>
          </p:nvSpPr>
          <p:spPr bwMode="auto">
            <a:xfrm>
              <a:off x="6981597" y="2555568"/>
              <a:ext cx="1468483" cy="566652"/>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L2</a:t>
              </a:r>
            </a:p>
          </p:txBody>
        </p:sp>
        <p:sp>
          <p:nvSpPr>
            <p:cNvPr id="43" name="Rectangle 42"/>
            <p:cNvSpPr/>
            <p:nvPr/>
          </p:nvSpPr>
          <p:spPr bwMode="auto">
            <a:xfrm>
              <a:off x="6981597" y="3126981"/>
              <a:ext cx="1468483" cy="39999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Bef>
                  <a:spcPct val="40000"/>
                </a:spcBef>
                <a:buClr>
                  <a:schemeClr val="accent1"/>
                </a:buClr>
                <a:defRPr/>
              </a:pPr>
              <a:r>
                <a:rPr lang="en-US" sz="2000" dirty="0">
                  <a:solidFill>
                    <a:srgbClr val="660066"/>
                  </a:solidFill>
                </a:rPr>
                <a:t>PHY</a:t>
              </a:r>
            </a:p>
          </p:txBody>
        </p:sp>
        <p:pic>
          <p:nvPicPr>
            <p:cNvPr id="11282" name="Picture 2"/>
            <p:cNvPicPr>
              <a:picLocks noChangeAspect="1" noChangeArrowheads="1"/>
            </p:cNvPicPr>
            <p:nvPr/>
          </p:nvPicPr>
          <p:blipFill>
            <a:blip r:embed="rId3" cstate="print"/>
            <a:srcRect/>
            <a:stretch>
              <a:fillRect/>
            </a:stretch>
          </p:blipFill>
          <p:spPr bwMode="auto">
            <a:xfrm>
              <a:off x="6438628" y="1821860"/>
              <a:ext cx="1047750" cy="314325"/>
            </a:xfrm>
            <a:prstGeom prst="rect">
              <a:avLst/>
            </a:prstGeom>
            <a:noFill/>
            <a:ln w="3175">
              <a:noFill/>
              <a:miter lim="800000"/>
              <a:headEnd/>
              <a:tailEnd/>
            </a:ln>
          </p:spPr>
        </p:pic>
        <p:pic>
          <p:nvPicPr>
            <p:cNvPr id="11283" name="Picture 3"/>
            <p:cNvPicPr>
              <a:picLocks noChangeAspect="1" noChangeArrowheads="1"/>
            </p:cNvPicPr>
            <p:nvPr/>
          </p:nvPicPr>
          <p:blipFill>
            <a:blip r:embed="rId4" cstate="print"/>
            <a:srcRect/>
            <a:stretch>
              <a:fillRect/>
            </a:stretch>
          </p:blipFill>
          <p:spPr bwMode="auto">
            <a:xfrm>
              <a:off x="5583828" y="2382338"/>
              <a:ext cx="876300" cy="342900"/>
            </a:xfrm>
            <a:prstGeom prst="rect">
              <a:avLst/>
            </a:prstGeom>
            <a:noFill/>
            <a:ln w="3175">
              <a:noFill/>
              <a:miter lim="800000"/>
              <a:headEnd/>
              <a:tailEnd/>
            </a:ln>
          </p:spPr>
        </p:pic>
        <p:pic>
          <p:nvPicPr>
            <p:cNvPr id="11284" name="Picture 3"/>
            <p:cNvPicPr>
              <a:picLocks noChangeAspect="1" noChangeArrowheads="1"/>
            </p:cNvPicPr>
            <p:nvPr/>
          </p:nvPicPr>
          <p:blipFill>
            <a:blip r:embed="rId4" cstate="print"/>
            <a:srcRect/>
            <a:stretch>
              <a:fillRect/>
            </a:stretch>
          </p:blipFill>
          <p:spPr bwMode="auto">
            <a:xfrm>
              <a:off x="7042513" y="2391047"/>
              <a:ext cx="876300" cy="342900"/>
            </a:xfrm>
            <a:prstGeom prst="rect">
              <a:avLst/>
            </a:prstGeom>
            <a:noFill/>
            <a:ln w="3175">
              <a:noFill/>
              <a:miter lim="800000"/>
              <a:headEnd/>
              <a:tailEnd/>
            </a:ln>
          </p:spPr>
        </p:pic>
      </p:grpSp>
      <p:sp>
        <p:nvSpPr>
          <p:cNvPr id="11273" name="TextBox 40"/>
          <p:cNvSpPr txBox="1">
            <a:spLocks noChangeArrowheads="1"/>
          </p:cNvSpPr>
          <p:nvPr/>
        </p:nvSpPr>
        <p:spPr bwMode="auto">
          <a:xfrm>
            <a:off x="2268538" y="3536950"/>
            <a:ext cx="1376362" cy="707886"/>
          </a:xfrm>
          <a:prstGeom prst="rect">
            <a:avLst/>
          </a:prstGeom>
          <a:noFill/>
          <a:ln w="3175">
            <a:noFill/>
            <a:miter lim="800000"/>
            <a:headEnd/>
            <a:tailEnd/>
          </a:ln>
        </p:spPr>
        <p:txBody>
          <a:bodyPr>
            <a:spAutoFit/>
          </a:bodyPr>
          <a:lstStyle/>
          <a:p>
            <a:r>
              <a:rPr lang="en-US" sz="2000"/>
              <a:t>MN source interface</a:t>
            </a:r>
          </a:p>
        </p:txBody>
      </p:sp>
      <p:cxnSp>
        <p:nvCxnSpPr>
          <p:cNvPr id="11274" name="AutoShape 151"/>
          <p:cNvCxnSpPr>
            <a:cxnSpLocks noChangeShapeType="1"/>
          </p:cNvCxnSpPr>
          <p:nvPr/>
        </p:nvCxnSpPr>
        <p:spPr bwMode="auto">
          <a:xfrm>
            <a:off x="3481388" y="1693863"/>
            <a:ext cx="2266950" cy="4762"/>
          </a:xfrm>
          <a:prstGeom prst="straightConnector1">
            <a:avLst/>
          </a:prstGeom>
          <a:noFill/>
          <a:ln w="3175">
            <a:solidFill>
              <a:srgbClr val="0000CC"/>
            </a:solidFill>
            <a:prstDash val="dash"/>
            <a:round/>
            <a:headEnd type="arrow" w="med" len="med"/>
            <a:tailEnd type="arrow" w="med" len="med"/>
          </a:ln>
        </p:spPr>
      </p:cxnSp>
      <p:cxnSp>
        <p:nvCxnSpPr>
          <p:cNvPr id="11275" name="AutoShape 151"/>
          <p:cNvCxnSpPr>
            <a:cxnSpLocks noChangeShapeType="1"/>
          </p:cNvCxnSpPr>
          <p:nvPr/>
        </p:nvCxnSpPr>
        <p:spPr bwMode="auto">
          <a:xfrm>
            <a:off x="3719513" y="2289175"/>
            <a:ext cx="1795462" cy="6350"/>
          </a:xfrm>
          <a:prstGeom prst="straightConnector1">
            <a:avLst/>
          </a:prstGeom>
          <a:noFill/>
          <a:ln w="3175">
            <a:solidFill>
              <a:srgbClr val="0000CC"/>
            </a:solidFill>
            <a:round/>
            <a:headEnd type="arrow" w="med" len="med"/>
            <a:tailEnd type="arrow"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questions on key dist.</a:t>
            </a:r>
            <a:endParaRPr lang="en-US" dirty="0"/>
          </a:p>
        </p:txBody>
      </p:sp>
      <p:sp>
        <p:nvSpPr>
          <p:cNvPr id="3" name="Content Placeholder 2"/>
          <p:cNvSpPr>
            <a:spLocks noGrp="1"/>
          </p:cNvSpPr>
          <p:nvPr>
            <p:ph idx="1"/>
          </p:nvPr>
        </p:nvSpPr>
        <p:spPr/>
        <p:txBody>
          <a:bodyPr/>
          <a:lstStyle/>
          <a:p>
            <a:r>
              <a:rPr lang="en-US" dirty="0" smtClean="0"/>
              <a:t>Is the key  </a:t>
            </a:r>
            <a:r>
              <a:rPr lang="en-US" dirty="0" err="1" smtClean="0"/>
              <a:t>K</a:t>
            </a:r>
            <a:r>
              <a:rPr lang="en-US" baseline="-25000" dirty="0" err="1" smtClean="0"/>
              <a:t>tpos</a:t>
            </a:r>
            <a:r>
              <a:rPr lang="en-US" baseline="-25000" dirty="0" smtClean="0"/>
              <a:t> </a:t>
            </a:r>
            <a:r>
              <a:rPr lang="en-US" dirty="0" smtClean="0"/>
              <a:t> considered to be MSPMK or MISK?</a:t>
            </a:r>
          </a:p>
          <a:p>
            <a:r>
              <a:rPr lang="en-US" dirty="0" smtClean="0"/>
              <a:t>Should MN and </a:t>
            </a:r>
            <a:r>
              <a:rPr lang="en-US" dirty="0" err="1" smtClean="0"/>
              <a:t>TPoS</a:t>
            </a:r>
            <a:r>
              <a:rPr lang="en-US" dirty="0" smtClean="0"/>
              <a:t> use algorithm in 10.2.1.2?</a:t>
            </a:r>
          </a:p>
          <a:p>
            <a:r>
              <a:rPr lang="en-US" dirty="0" smtClean="0"/>
              <a:t>For fastest handover preparation with fewest round trips, channel allocation, tunnel setup, etc. should occur at same time as SA establishment.  This can be done by including L2 frames along with the request for SA establishment, as long as that is permissible in the protocol.</a:t>
            </a:r>
          </a:p>
        </p:txBody>
      </p:sp>
      <p:sp>
        <p:nvSpPr>
          <p:cNvPr id="4" name="Footer Placeholder 3"/>
          <p:cNvSpPr>
            <a:spLocks noGrp="1"/>
          </p:cNvSpPr>
          <p:nvPr>
            <p:ph type="ftr" sz="quarter" idx="10"/>
          </p:nvPr>
        </p:nvSpPr>
        <p:spPr>
          <a:xfrm>
            <a:off x="381000" y="6400800"/>
            <a:ext cx="1981200" cy="286232"/>
          </a:xfrm>
        </p:spPr>
        <p:txBody>
          <a:bodyPr/>
          <a:lstStyle/>
          <a:p>
            <a:pPr>
              <a:defRPr/>
            </a:pPr>
            <a:r>
              <a:rPr lang="en-US" altLang="ko-KR" b="1" dirty="0" smtClean="0">
                <a:ea typeface="MS PGothic" pitchFamily="34" charset="-128"/>
              </a:rPr>
              <a:t>21-12-0125-00-srho</a:t>
            </a:r>
            <a:endParaRPr lang="en-US" altLang="ko-KR" dirty="0" smtClean="0">
              <a:ea typeface="MS PGothic" pitchFamily="34" charset="-128"/>
            </a:endParaRPr>
          </a:p>
        </p:txBody>
      </p:sp>
      <p:sp>
        <p:nvSpPr>
          <p:cNvPr id="5" name="Slide Number Placeholder 4"/>
          <p:cNvSpPr>
            <a:spLocks noGrp="1"/>
          </p:cNvSpPr>
          <p:nvPr>
            <p:ph type="sldNum" sz="quarter" idx="11"/>
          </p:nvPr>
        </p:nvSpPr>
        <p:spPr/>
        <p:txBody>
          <a:bodyPr/>
          <a:lstStyle/>
          <a:p>
            <a:fld id="{A7DDC8BD-1231-4564-8C71-69762E058ED8}" type="slidenum">
              <a:rPr lang="en-US" altLang="ja-JP" smtClean="0"/>
              <a:pPr/>
              <a:t>8</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16185</TotalTime>
  <Words>689</Words>
  <Application>Microsoft Office PowerPoint</Application>
  <PresentationFormat>On-screen Show (4:3)</PresentationFormat>
  <Paragraphs>134</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 presentation</vt:lpstr>
      <vt:lpstr>Slide 1</vt:lpstr>
      <vt:lpstr>Slide 2</vt:lpstr>
      <vt:lpstr>Some issues to be resolved</vt:lpstr>
      <vt:lpstr>Target network control frame C-GW forwards L2 frame to Target POA</vt:lpstr>
      <vt:lpstr>Target network control frame PoS forwards L2 frame to Target PoA</vt:lpstr>
      <vt:lpstr>PoS forwards MN’s Target L2 frame to Target PoA</vt:lpstr>
      <vt:lpstr>PoS forwards MN’s Target L2 frame to Target PoA</vt:lpstr>
      <vt:lpstr>Remaining questions on key dist.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c00904532</cp:lastModifiedBy>
  <cp:revision>1248</cp:revision>
  <dcterms:created xsi:type="dcterms:W3CDTF">1601-01-01T00:00:00Z</dcterms:created>
  <dcterms:modified xsi:type="dcterms:W3CDTF">2012-09-18T23:00:09Z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1347921095</vt:lpwstr>
  </property>
</Properties>
</file>