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sldIdLst>
    <p:sldId id="331" r:id="rId2"/>
    <p:sldId id="332" r:id="rId3"/>
    <p:sldId id="408" r:id="rId4"/>
    <p:sldId id="354" r:id="rId5"/>
    <p:sldId id="405" r:id="rId6"/>
    <p:sldId id="410" r:id="rId7"/>
    <p:sldId id="411" r:id="rId8"/>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FF0066"/>
    <a:srgbClr val="CC0000"/>
    <a:srgbClr val="66FF99"/>
    <a:srgbClr val="FF99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69" autoAdjust="0"/>
  </p:normalViewPr>
  <p:slideViewPr>
    <p:cSldViewPr>
      <p:cViewPr varScale="1">
        <p:scale>
          <a:sx n="62" d="100"/>
          <a:sy n="62" d="100"/>
        </p:scale>
        <p:origin x="-288" y="-84"/>
      </p:cViewPr>
      <p:guideLst>
        <p:guide orient="horz" pos="2160"/>
        <p:guide pos="2880"/>
      </p:guideLst>
    </p:cSldViewPr>
  </p:slideViewPr>
  <p:outlineViewPr>
    <p:cViewPr>
      <p:scale>
        <a:sx n="33" d="100"/>
        <a:sy n="33" d="100"/>
      </p:scale>
      <p:origin x="48"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9460"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587367CF-C1B0-46D8-8D5F-1328D392DAE9}"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35992B8-098F-41C7-ACA6-8416175ED061}" type="slidenum">
              <a:rPr lang="ja-JP" altLang="en-US"/>
              <a:pPr/>
              <a:t>1</a:t>
            </a:fld>
            <a:endParaRPr lang="en-US" altLang="ja-JP"/>
          </a:p>
        </p:txBody>
      </p:sp>
      <p:sp>
        <p:nvSpPr>
          <p:cNvPr id="20483" name="Rectangle 2"/>
          <p:cNvSpPr>
            <a:spLocks noRot="1" noChangeArrowheads="1" noTextEdit="1"/>
          </p:cNvSpPr>
          <p:nvPr>
            <p:ph type="sldImg"/>
          </p:nvPr>
        </p:nvSpPr>
        <p:spPr>
          <a:xfrm>
            <a:off x="1081088" y="863600"/>
            <a:ext cx="4637087" cy="3478213"/>
          </a:xfrm>
          <a:ln/>
        </p:spPr>
      </p:sp>
      <p:sp>
        <p:nvSpPr>
          <p:cNvPr id="2048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8C40CAA-AAD3-41A4-92F9-B685B5B8B029}" type="slidenum">
              <a:rPr lang="ja-JP" altLang="en-US"/>
              <a:pPr/>
              <a:t>2</a:t>
            </a:fld>
            <a:endParaRPr lang="en-US" altLang="ja-JP"/>
          </a:p>
        </p:txBody>
      </p:sp>
      <p:sp>
        <p:nvSpPr>
          <p:cNvPr id="21507" name="Rectangle 2"/>
          <p:cNvSpPr>
            <a:spLocks noRot="1" noChangeArrowheads="1" noTextEdit="1"/>
          </p:cNvSpPr>
          <p:nvPr>
            <p:ph type="sldImg"/>
          </p:nvPr>
        </p:nvSpPr>
        <p:spPr>
          <a:xfrm>
            <a:off x="1081088" y="863600"/>
            <a:ext cx="4637087" cy="3478213"/>
          </a:xfrm>
          <a:ln/>
        </p:spPr>
      </p:sp>
      <p:sp>
        <p:nvSpPr>
          <p:cNvPr id="21508"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슬라이드 이미지 개체 틀 1"/>
          <p:cNvSpPr>
            <a:spLocks noGrp="1" noRot="1" noChangeAspect="1" noTextEdit="1"/>
          </p:cNvSpPr>
          <p:nvPr>
            <p:ph type="sldImg"/>
          </p:nvPr>
        </p:nvSpPr>
        <p:spPr>
          <a:ln/>
        </p:spPr>
      </p:sp>
      <p:sp>
        <p:nvSpPr>
          <p:cNvPr id="22531" name="슬라이드 노트 개체 틀 2"/>
          <p:cNvSpPr>
            <a:spLocks noGrp="1"/>
          </p:cNvSpPr>
          <p:nvPr>
            <p:ph type="body" idx="1"/>
          </p:nvPr>
        </p:nvSpPr>
        <p:spPr>
          <a:noFill/>
          <a:ln/>
        </p:spPr>
        <p:txBody>
          <a:bodyPr/>
          <a:lstStyle/>
          <a:p>
            <a:endParaRPr lang="ko-KR" altLang="en-US" smtClean="0"/>
          </a:p>
        </p:txBody>
      </p:sp>
      <p:sp>
        <p:nvSpPr>
          <p:cNvPr id="22532" name="슬라이드 번호 개체 틀 3"/>
          <p:cNvSpPr>
            <a:spLocks noGrp="1"/>
          </p:cNvSpPr>
          <p:nvPr>
            <p:ph type="sldNum" sz="quarter" idx="5"/>
          </p:nvPr>
        </p:nvSpPr>
        <p:spPr>
          <a:noFill/>
        </p:spPr>
        <p:txBody>
          <a:bodyPr/>
          <a:lstStyle/>
          <a:p>
            <a:fld id="{B19153C1-610A-47F1-AFF4-F25F9EA1C153}" type="slidenum">
              <a:rPr lang="ja-JP" altLang="en-US"/>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87367CF-C1B0-46D8-8D5F-1328D392DAE9}" type="slidenum">
              <a:rPr lang="ja-JP" altLang="en-US" smtClean="0"/>
              <a:pPr/>
              <a:t>6</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p:txBody>
          <a:bodyPr/>
          <a:lstStyle>
            <a:lvl1pPr>
              <a:defRPr/>
            </a:lvl1pPr>
          </a:lstStyle>
          <a:p>
            <a:fld id="{3A62B79E-DDC8-479D-A99A-8A25182626A3}" type="slidenum">
              <a:rPr lang="en-US" altLang="ja-JP"/>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p:txBody>
          <a:bodyPr/>
          <a:lstStyle>
            <a:lvl1pPr>
              <a:defRPr/>
            </a:lvl1pPr>
          </a:lstStyle>
          <a:p>
            <a:fld id="{AF7D7ABF-5709-43E7-88A0-5750197694A7}" type="slidenum">
              <a:rPr lang="en-US" altLang="ja-JP"/>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p:txBody>
          <a:bodyPr/>
          <a:lstStyle>
            <a:lvl1pPr>
              <a:defRPr/>
            </a:lvl1pPr>
          </a:lstStyle>
          <a:p>
            <a:fld id="{763352CB-B3B9-4EE6-A06F-B4245F4C6201}" type="slidenum">
              <a:rPr lang="en-US" altLang="ja-JP"/>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21-12-0XXX-00-srho</a:t>
            </a:r>
          </a:p>
        </p:txBody>
      </p:sp>
      <p:sp>
        <p:nvSpPr>
          <p:cNvPr id="5" name="Rectangle 5"/>
          <p:cNvSpPr>
            <a:spLocks noGrp="1" noChangeArrowheads="1"/>
          </p:cNvSpPr>
          <p:nvPr>
            <p:ph type="sldNum" sz="quarter" idx="11"/>
          </p:nvPr>
        </p:nvSpPr>
        <p:spPr>
          <a:ln/>
        </p:spPr>
        <p:txBody>
          <a:bodyPr/>
          <a:lstStyle>
            <a:lvl1pPr>
              <a:defRPr/>
            </a:lvl1pPr>
          </a:lstStyle>
          <a:p>
            <a:fld id="{4D817022-2002-4EA2-8AB1-665CA7A9B69D}" type="slidenum">
              <a:rPr lang="en-US" altLang="ja-JP"/>
              <a:pPr/>
              <a: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5" name="Rectangle 5"/>
          <p:cNvSpPr>
            <a:spLocks noGrp="1" noChangeArrowheads="1"/>
          </p:cNvSpPr>
          <p:nvPr>
            <p:ph type="sldNum" sz="quarter" idx="11"/>
          </p:nvPr>
        </p:nvSpPr>
        <p:spPr/>
        <p:txBody>
          <a:bodyPr/>
          <a:lstStyle>
            <a:lvl1pPr>
              <a:defRPr/>
            </a:lvl1pPr>
          </a:lstStyle>
          <a:p>
            <a:fld id="{F561E3BF-76C4-4A6C-A05E-84DBCF3A6CC0}" type="slidenum">
              <a:rPr lang="en-US" altLang="ja-JP"/>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p:txBody>
          <a:bodyPr/>
          <a:lstStyle>
            <a:lvl1pPr>
              <a:defRPr/>
            </a:lvl1pPr>
          </a:lstStyle>
          <a:p>
            <a:fld id="{BD0F1802-4238-4F3D-8875-DFE614170AAA}" type="slidenum">
              <a:rPr lang="en-US" altLang="ja-JP"/>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8" name="Rectangle 5"/>
          <p:cNvSpPr>
            <a:spLocks noGrp="1" noChangeArrowheads="1"/>
          </p:cNvSpPr>
          <p:nvPr>
            <p:ph type="sldNum" sz="quarter" idx="11"/>
          </p:nvPr>
        </p:nvSpPr>
        <p:spPr/>
        <p:txBody>
          <a:bodyPr/>
          <a:lstStyle>
            <a:lvl1pPr>
              <a:defRPr/>
            </a:lvl1pPr>
          </a:lstStyle>
          <a:p>
            <a:fld id="{4FE77F93-8531-4721-8F4C-089205856F68}" type="slidenum">
              <a:rPr lang="en-US" altLang="ja-JP"/>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4" name="Rectangle 5"/>
          <p:cNvSpPr>
            <a:spLocks noGrp="1" noChangeArrowheads="1"/>
          </p:cNvSpPr>
          <p:nvPr>
            <p:ph type="sldNum" sz="quarter" idx="11"/>
          </p:nvPr>
        </p:nvSpPr>
        <p:spPr/>
        <p:txBody>
          <a:bodyPr/>
          <a:lstStyle>
            <a:lvl1pPr>
              <a:defRPr/>
            </a:lvl1pPr>
          </a:lstStyle>
          <a:p>
            <a:fld id="{B45054BA-D35F-41A1-BF7F-E5A8CBAC511D}" type="slidenum">
              <a:rPr lang="en-US" altLang="ja-JP"/>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3" name="Rectangle 5"/>
          <p:cNvSpPr>
            <a:spLocks noGrp="1" noChangeArrowheads="1"/>
          </p:cNvSpPr>
          <p:nvPr>
            <p:ph type="sldNum" sz="quarter" idx="11"/>
          </p:nvPr>
        </p:nvSpPr>
        <p:spPr/>
        <p:txBody>
          <a:bodyPr/>
          <a:lstStyle>
            <a:lvl1pPr>
              <a:defRPr/>
            </a:lvl1pPr>
          </a:lstStyle>
          <a:p>
            <a:fld id="{AA1341C2-0736-4CA7-B636-D92951097A16}" type="slidenum">
              <a:rPr lang="en-US" altLang="ja-JP"/>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p:txBody>
          <a:bodyPr/>
          <a:lstStyle>
            <a:lvl1pPr>
              <a:defRPr/>
            </a:lvl1pPr>
          </a:lstStyle>
          <a:p>
            <a:fld id="{DF484F8D-F61D-477E-A5C2-4403D71E9D9B}" type="slidenum">
              <a:rPr lang="en-US" altLang="ja-JP"/>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r>
              <a:rPr lang="en-US"/>
              <a:t>21-11-0198-00-srho</a:t>
            </a:r>
          </a:p>
        </p:txBody>
      </p:sp>
      <p:sp>
        <p:nvSpPr>
          <p:cNvPr id="6" name="Rectangle 5"/>
          <p:cNvSpPr>
            <a:spLocks noGrp="1" noChangeArrowheads="1"/>
          </p:cNvSpPr>
          <p:nvPr>
            <p:ph type="sldNum" sz="quarter" idx="11"/>
          </p:nvPr>
        </p:nvSpPr>
        <p:spPr/>
        <p:txBody>
          <a:bodyPr/>
          <a:lstStyle>
            <a:lvl1pPr>
              <a:defRPr/>
            </a:lvl1pPr>
          </a:lstStyle>
          <a:p>
            <a:fld id="{E73DEEF9-9508-4070-87FA-BB8DF89D37A0}" type="slidenum">
              <a:rPr lang="en-US" altLang="ja-JP"/>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90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a:t>21-12-0XXX-00-srho</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C34E7AA4-9E4E-468A-BBF4-8B536DE70AB2}" type="slidenum">
              <a:rPr lang="en-US" altLang="ja-JP"/>
              <a:pPr/>
              <a: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6"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21-12-0127</a:t>
            </a:r>
            <a:r>
              <a:rPr lang="en-US" altLang="ko-KR" b="1" dirty="0" smtClean="0"/>
              <a:t>-00-srho</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More Discussion </a:t>
            </a:r>
            <a:r>
              <a:rPr lang="en-US" altLang="ja-JP" b="1" dirty="0" smtClean="0">
                <a:latin typeface="Times New Roman" pitchFamily="18" charset="0"/>
                <a:cs typeface="Times New Roman" pitchFamily="18" charset="0"/>
              </a:rPr>
              <a:t>on “MGW vs. MIH-PoS” in IEEE 802.21c</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 </a:t>
            </a:r>
            <a:r>
              <a:rPr lang="en-US" altLang="ja-JP" dirty="0" smtClean="0">
                <a:latin typeface="Times New Roman" pitchFamily="18" charset="0"/>
                <a:cs typeface="Times New Roman" pitchFamily="18" charset="0"/>
              </a:rPr>
              <a:t>19</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2012</a:t>
            </a:r>
          </a:p>
          <a:p>
            <a:pPr eaLnBrk="1" hangingPunct="1">
              <a:buClr>
                <a:srgbClr val="FAFD00"/>
              </a:buClr>
              <a:buFontTx/>
              <a:buNone/>
            </a:pPr>
            <a:r>
              <a:rPr lang="en-US" altLang="ja-JP" dirty="0" smtClean="0">
                <a:latin typeface="Times New Roman" pitchFamily="18" charset="0"/>
                <a:cs typeface="Times New Roman" pitchFamily="18" charset="0"/>
              </a:rPr>
              <a:t>Presented at IEEE 802.21c TG</a:t>
            </a:r>
          </a:p>
          <a:p>
            <a:pPr eaLnBrk="1" hangingPunct="1">
              <a:buClr>
                <a:srgbClr val="FAFD00"/>
              </a:buClr>
              <a:buFontTx/>
              <a:buNone/>
            </a:pPr>
            <a:r>
              <a:rPr lang="en-US" altLang="ja-JP" dirty="0" smtClean="0">
                <a:latin typeface="Times New Roman" pitchFamily="18" charset="0"/>
                <a:cs typeface="Times New Roman" pitchFamily="18" charset="0"/>
              </a:rPr>
              <a:t>Authors or Source(s</a:t>
            </a:r>
            <a:r>
              <a:rPr lang="en-US" altLang="ja-JP" dirty="0" smtClean="0">
                <a:latin typeface="Times New Roman" pitchFamily="18" charset="0"/>
                <a:cs typeface="Times New Roman" pitchFamily="18" charset="0"/>
              </a:rPr>
              <a:t>): Charlie Perkins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a:t>
            </a:r>
            <a:r>
              <a:rPr lang="en-US" altLang="ja-JP" dirty="0" smtClean="0">
                <a:latin typeface="Times New Roman" pitchFamily="18" charset="0"/>
                <a:cs typeface="Times New Roman" pitchFamily="18" charset="0"/>
              </a:rPr>
              <a:t>: This contribution shows the MGW </a:t>
            </a:r>
            <a:r>
              <a:rPr lang="en-US" altLang="ja-JP" dirty="0" smtClean="0">
                <a:latin typeface="Times New Roman" pitchFamily="18" charset="0"/>
                <a:cs typeface="Times New Roman" pitchFamily="18" charset="0"/>
              </a:rPr>
              <a:t>can </a:t>
            </a:r>
            <a:r>
              <a:rPr lang="en-US" altLang="ja-JP" dirty="0" smtClean="0">
                <a:latin typeface="Times New Roman" pitchFamily="18" charset="0"/>
                <a:cs typeface="Times New Roman" pitchFamily="18" charset="0"/>
              </a:rPr>
              <a:t>be replaced with the MIH-PoS because </a:t>
            </a:r>
            <a:r>
              <a:rPr lang="en-US" altLang="ja-JP" dirty="0" smtClean="0">
                <a:latin typeface="Times New Roman" pitchFamily="18" charset="0"/>
                <a:cs typeface="Times New Roman" pitchFamily="18" charset="0"/>
              </a:rPr>
              <a:t>the only distinction </a:t>
            </a:r>
            <a:r>
              <a:rPr lang="en-US" altLang="ja-JP" dirty="0" smtClean="0">
                <a:latin typeface="Times New Roman" pitchFamily="18" charset="0"/>
                <a:cs typeface="Times New Roman" pitchFamily="18" charset="0"/>
              </a:rPr>
              <a:t>between MGW and </a:t>
            </a:r>
            <a:r>
              <a:rPr lang="en-US" altLang="ja-JP" dirty="0" smtClean="0">
                <a:latin typeface="Times New Roman" pitchFamily="18" charset="0"/>
                <a:cs typeface="Times New Roman" pitchFamily="18" charset="0"/>
              </a:rPr>
              <a:t>MIH-PoS relies on non-essential matters of terminology.</a:t>
            </a:r>
            <a:endParaRPr lang="en-US" altLang="ja-JP" dirty="0" smtClean="0">
              <a:latin typeface="Times New Roman" pitchFamily="18" charset="0"/>
              <a:cs typeface="Times New Roman" pitchFamily="18" charset="0"/>
            </a:endParaRPr>
          </a:p>
        </p:txBody>
      </p:sp>
      <p:sp>
        <p:nvSpPr>
          <p:cNvPr id="12291" name="Slide Number Placeholder 4"/>
          <p:cNvSpPr>
            <a:spLocks noGrp="1"/>
          </p:cNvSpPr>
          <p:nvPr>
            <p:ph type="sldNum" sz="quarter" idx="11"/>
          </p:nvPr>
        </p:nvSpPr>
        <p:spPr>
          <a:noFill/>
        </p:spPr>
        <p:txBody>
          <a:bodyPr/>
          <a:lstStyle/>
          <a:p>
            <a:fld id="{DD364A7D-9362-4291-95BC-14B337DA2BB0}" type="slidenum">
              <a:rPr lang="en-US" altLang="ja-JP"/>
              <a:pPr/>
              <a:t>1</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AA899061-BF55-4362-ADCF-5A2D104FDC0C}" type="slidenum">
              <a:rPr lang="en-US" altLang="ja-JP"/>
              <a:pPr/>
              <a:t>2</a:t>
            </a:fld>
            <a:endParaRPr lang="en-US" altLang="ja-JP"/>
          </a:p>
        </p:txBody>
      </p:sp>
      <p:sp>
        <p:nvSpPr>
          <p:cNvPr id="13315"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mtClean="0"/>
              <a:t>Definition of the MIH PoS </a:t>
            </a:r>
            <a:br>
              <a:rPr lang="en-US" altLang="ko-KR" smtClean="0"/>
            </a:br>
            <a:r>
              <a:rPr lang="en-US" altLang="ko-KR" sz="2800" smtClean="0"/>
              <a:t>in IEEE 802.21-2008</a:t>
            </a:r>
            <a:endParaRPr lang="ko-KR" altLang="en-US" smtClean="0"/>
          </a:p>
        </p:txBody>
      </p:sp>
      <p:sp>
        <p:nvSpPr>
          <p:cNvPr id="3" name="내용 개체 틀 2"/>
          <p:cNvSpPr>
            <a:spLocks noGrp="1"/>
          </p:cNvSpPr>
          <p:nvPr>
            <p:ph idx="1"/>
          </p:nvPr>
        </p:nvSpPr>
        <p:spPr/>
        <p:txBody>
          <a:bodyPr/>
          <a:lstStyle/>
          <a:p>
            <a:r>
              <a:rPr lang="en-US" altLang="ko-KR" b="1" u="sng" smtClean="0">
                <a:solidFill>
                  <a:srgbClr val="FF0000"/>
                </a:solidFill>
                <a:latin typeface="Times New Roman" pitchFamily="18" charset="0"/>
              </a:rPr>
              <a:t>Network-side MIHF instance </a:t>
            </a:r>
            <a:r>
              <a:rPr lang="en-US" altLang="ko-KR" smtClean="0">
                <a:latin typeface="Times New Roman" pitchFamily="18" charset="0"/>
              </a:rPr>
              <a:t>that exchanges MIH messages with an MN-based MIHF.</a:t>
            </a:r>
          </a:p>
          <a:p>
            <a:r>
              <a:rPr lang="en-US" altLang="ko-KR" smtClean="0">
                <a:latin typeface="Times New Roman" pitchFamily="18" charset="0"/>
              </a:rPr>
              <a:t>The same MIH Network Entity includes an MIH PoS for each MIH-enabled mobile node with which it exchanges MIH messages.</a:t>
            </a:r>
          </a:p>
          <a:p>
            <a:r>
              <a:rPr lang="en-US" altLang="ko-KR" smtClean="0">
                <a:latin typeface="Times New Roman" pitchFamily="18" charset="0"/>
              </a:rPr>
              <a:t>A single MIH PoS can host more than one MIH service.</a:t>
            </a:r>
          </a:p>
          <a:p>
            <a:r>
              <a:rPr lang="en-US" altLang="ko-KR" smtClean="0">
                <a:latin typeface="Times New Roman" pitchFamily="18" charset="0"/>
              </a:rPr>
              <a:t>The same MIH Network Entity can include multiple MIH Points of Service that can provide different combinations of MIH services to the respective mobile nodes based on subscription or roaming conditions.</a:t>
            </a:r>
          </a:p>
          <a:p>
            <a:r>
              <a:rPr lang="en-US" altLang="ko-KR" smtClean="0">
                <a:latin typeface="Times New Roman" pitchFamily="18" charset="0"/>
              </a:rPr>
              <a:t>Note that for a network entity comprising multiple interfaces, the notion of MIH PoS is associated with the network entity itself and not with just one of its interfaces.</a:t>
            </a:r>
            <a:endParaRPr lang="ko-KR" altLang="en-US" sz="1600" smtClean="0"/>
          </a:p>
        </p:txBody>
      </p:sp>
      <p:sp>
        <p:nvSpPr>
          <p:cNvPr id="15364" name="슬라이드 번호 개체 틀 4"/>
          <p:cNvSpPr>
            <a:spLocks noGrp="1"/>
          </p:cNvSpPr>
          <p:nvPr>
            <p:ph type="sldNum" sz="quarter" idx="11"/>
          </p:nvPr>
        </p:nvSpPr>
        <p:spPr>
          <a:noFill/>
        </p:spPr>
        <p:txBody>
          <a:bodyPr/>
          <a:lstStyle/>
          <a:p>
            <a:fld id="{A46BD1B4-86E7-4664-85FE-C6CF9FAC9F6D}" type="slidenum">
              <a:rPr lang="en-US" altLang="ja-JP"/>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p:txBody>
          <a:bodyPr/>
          <a:lstStyle/>
          <a:p>
            <a:r>
              <a:rPr lang="en-US" altLang="ko-KR" smtClean="0"/>
              <a:t>Definition of the MGW </a:t>
            </a:r>
            <a:br>
              <a:rPr lang="en-US" altLang="ko-KR" smtClean="0"/>
            </a:br>
            <a:r>
              <a:rPr lang="en-US" altLang="ko-KR" sz="2800" smtClean="0"/>
              <a:t>in IEEE 802.21c Draft (DCN# 21-12-0067-06-srho)</a:t>
            </a:r>
            <a:endParaRPr lang="en-US" altLang="ko-KR" smtClean="0"/>
          </a:p>
        </p:txBody>
      </p:sp>
      <p:sp>
        <p:nvSpPr>
          <p:cNvPr id="16387" name="내용 개체 틀 2"/>
          <p:cNvSpPr>
            <a:spLocks noGrp="1"/>
          </p:cNvSpPr>
          <p:nvPr>
            <p:ph idx="1"/>
          </p:nvPr>
        </p:nvSpPr>
        <p:spPr>
          <a:xfrm>
            <a:off x="422275" y="1143000"/>
            <a:ext cx="8299450" cy="5165725"/>
          </a:xfrm>
        </p:spPr>
        <p:txBody>
          <a:bodyPr/>
          <a:lstStyle/>
          <a:p>
            <a:r>
              <a:rPr lang="en-US" altLang="ko-KR" sz="2800" b="1" u="sng" smtClean="0">
                <a:solidFill>
                  <a:srgbClr val="FF0000"/>
                </a:solidFill>
              </a:rPr>
              <a:t>A gateway to bridge the mobility signaling </a:t>
            </a:r>
            <a:r>
              <a:rPr lang="en-US" altLang="ko-KR" sz="2800" smtClean="0"/>
              <a:t>between a mobile node (MN) and a target network via the source network.</a:t>
            </a:r>
          </a:p>
          <a:p>
            <a:r>
              <a:rPr lang="en-US" altLang="ko-KR" sz="2800" smtClean="0"/>
              <a:t>To the MN, the MGW acts like a virtual point of attachment (POA) to the target network. </a:t>
            </a:r>
          </a:p>
          <a:p>
            <a:r>
              <a:rPr lang="en-US" altLang="ko-KR" sz="2800" smtClean="0"/>
              <a:t>It enables such functions as pre-registration and proactive authentication of the MN.</a:t>
            </a:r>
          </a:p>
          <a:p>
            <a:pPr lvl="1"/>
            <a:endParaRPr lang="en-US" altLang="ko-KR" sz="2800" smtClean="0"/>
          </a:p>
        </p:txBody>
      </p:sp>
      <p:sp>
        <p:nvSpPr>
          <p:cNvPr id="16388" name="Slide Number Placeholder 4"/>
          <p:cNvSpPr>
            <a:spLocks noGrp="1"/>
          </p:cNvSpPr>
          <p:nvPr>
            <p:ph type="sldNum" sz="quarter" idx="11"/>
          </p:nvPr>
        </p:nvSpPr>
        <p:spPr>
          <a:noFill/>
        </p:spPr>
        <p:txBody>
          <a:bodyPr/>
          <a:lstStyle/>
          <a:p>
            <a:fld id="{B7A994CF-0DAB-4F24-ABE9-3A7981B5847C}" type="slidenum">
              <a:rPr lang="en-US" altLang="ja-JP"/>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p:txBody>
          <a:bodyPr/>
          <a:lstStyle/>
          <a:p>
            <a:r>
              <a:rPr lang="en-US" altLang="ko-KR" sz="3200" smtClean="0"/>
              <a:t>Relationship </a:t>
            </a:r>
            <a:br>
              <a:rPr lang="en-US" altLang="ko-KR" sz="3200" smtClean="0"/>
            </a:br>
            <a:r>
              <a:rPr lang="en-US" altLang="ko-KR" sz="3200" smtClean="0"/>
              <a:t>between MGW and MIH-PoS</a:t>
            </a:r>
            <a:endParaRPr lang="ko-KR" altLang="en-US" sz="3200" smtClean="0"/>
          </a:p>
        </p:txBody>
      </p:sp>
      <p:sp>
        <p:nvSpPr>
          <p:cNvPr id="17411" name="내용 개체 틀 2"/>
          <p:cNvSpPr>
            <a:spLocks noGrp="1"/>
          </p:cNvSpPr>
          <p:nvPr>
            <p:ph idx="1"/>
          </p:nvPr>
        </p:nvSpPr>
        <p:spPr>
          <a:xfrm>
            <a:off x="179388" y="4789488"/>
            <a:ext cx="8299450" cy="942975"/>
          </a:xfrm>
        </p:spPr>
        <p:txBody>
          <a:bodyPr/>
          <a:lstStyle/>
          <a:p>
            <a:r>
              <a:rPr lang="en-US" altLang="ko-KR" sz="2000" smtClean="0"/>
              <a:t>MGW as an MIH-PoS</a:t>
            </a:r>
          </a:p>
          <a:p>
            <a:pPr lvl="1"/>
            <a:r>
              <a:rPr lang="en-US" altLang="ko-KR" sz="2000" smtClean="0"/>
              <a:t>The MGW also can receive the MIH messages, and thus operate based on the MIH messages.</a:t>
            </a:r>
          </a:p>
        </p:txBody>
      </p:sp>
      <p:sp>
        <p:nvSpPr>
          <p:cNvPr id="17412" name="슬라이드 번호 개체 틀 4"/>
          <p:cNvSpPr>
            <a:spLocks noGrp="1"/>
          </p:cNvSpPr>
          <p:nvPr>
            <p:ph type="sldNum" sz="quarter" idx="11"/>
          </p:nvPr>
        </p:nvSpPr>
        <p:spPr>
          <a:noFill/>
        </p:spPr>
        <p:txBody>
          <a:bodyPr/>
          <a:lstStyle/>
          <a:p>
            <a:fld id="{002B86D0-CBF5-40F8-BAAE-AECD14CFC1BA}" type="slidenum">
              <a:rPr lang="en-US" altLang="ja-JP"/>
              <a:pPr/>
              <a:t>5</a:t>
            </a:fld>
            <a:endParaRPr lang="en-US" altLang="ja-JP"/>
          </a:p>
        </p:txBody>
      </p:sp>
      <p:pic>
        <p:nvPicPr>
          <p:cNvPr id="17413" name="Picture 10"/>
          <p:cNvPicPr>
            <a:picLocks noChangeAspect="1" noChangeArrowheads="1"/>
          </p:cNvPicPr>
          <p:nvPr/>
        </p:nvPicPr>
        <p:blipFill>
          <a:blip r:embed="rId2" cstate="print"/>
          <a:srcRect/>
          <a:stretch>
            <a:fillRect/>
          </a:stretch>
        </p:blipFill>
        <p:spPr bwMode="auto">
          <a:xfrm>
            <a:off x="425450" y="1608138"/>
            <a:ext cx="4248150" cy="1460500"/>
          </a:xfrm>
          <a:prstGeom prst="rect">
            <a:avLst/>
          </a:prstGeom>
          <a:noFill/>
          <a:ln w="9525">
            <a:noFill/>
            <a:miter lim="800000"/>
            <a:headEnd/>
            <a:tailEnd/>
          </a:ln>
        </p:spPr>
      </p:pic>
      <p:sp>
        <p:nvSpPr>
          <p:cNvPr id="17415" name="TextBox 9"/>
          <p:cNvSpPr txBox="1">
            <a:spLocks noChangeArrowheads="1"/>
          </p:cNvSpPr>
          <p:nvPr/>
        </p:nvSpPr>
        <p:spPr bwMode="auto">
          <a:xfrm>
            <a:off x="4673600" y="1625600"/>
            <a:ext cx="4408488"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ko-KR" sz="1600"/>
              <a:t>Figure 11.5  The target PoA supports MICF.</a:t>
            </a:r>
          </a:p>
          <a:p>
            <a:pPr>
              <a:buFont typeface="Arial" charset="0"/>
              <a:buChar char="•"/>
            </a:pPr>
            <a:r>
              <a:rPr lang="en-US" altLang="ko-KR" sz="1600"/>
              <a:t>If MN does not know the IP address of the target PoA, the MGW functions like a proxy for the MN to send the target radio L2 network entry packets to the target PoA.</a:t>
            </a:r>
            <a:endParaRPr lang="ko-KR" altLang="en-US" sz="1600"/>
          </a:p>
        </p:txBody>
      </p:sp>
      <p:pic>
        <p:nvPicPr>
          <p:cNvPr id="2" name="Picture 13"/>
          <p:cNvPicPr>
            <a:picLocks noChangeAspect="1" noChangeArrowheads="1"/>
          </p:cNvPicPr>
          <p:nvPr/>
        </p:nvPicPr>
        <p:blipFill>
          <a:blip r:embed="rId3" cstate="print"/>
          <a:srcRect/>
          <a:stretch>
            <a:fillRect/>
          </a:stretch>
        </p:blipFill>
        <p:spPr bwMode="auto">
          <a:xfrm>
            <a:off x="425450" y="3141663"/>
            <a:ext cx="4291013" cy="1655762"/>
          </a:xfrm>
          <a:prstGeom prst="rect">
            <a:avLst/>
          </a:prstGeom>
          <a:noFill/>
          <a:ln w="9525">
            <a:noFill/>
            <a:miter lim="800000"/>
            <a:headEnd/>
            <a:tailEnd/>
          </a:ln>
        </p:spPr>
      </p:pic>
      <p:sp>
        <p:nvSpPr>
          <p:cNvPr id="10" name="TextBox 9"/>
          <p:cNvSpPr txBox="1">
            <a:spLocks noChangeArrowheads="1"/>
          </p:cNvSpPr>
          <p:nvPr/>
        </p:nvSpPr>
        <p:spPr bwMode="auto">
          <a:xfrm>
            <a:off x="4716463" y="3282950"/>
            <a:ext cx="4427537" cy="1076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ko-KR" sz="1600" dirty="0" smtClean="0"/>
              <a:t>Figure 11.6  The target </a:t>
            </a:r>
            <a:r>
              <a:rPr lang="en-US" altLang="ko-KR" sz="1600" dirty="0" err="1" smtClean="0"/>
              <a:t>PoA</a:t>
            </a:r>
            <a:r>
              <a:rPr lang="en-US" altLang="ko-KR" sz="1600" dirty="0" smtClean="0"/>
              <a:t> does not support MICF.</a:t>
            </a:r>
          </a:p>
          <a:p>
            <a:pPr marL="285750" indent="-285750" eaLnBrk="1" hangingPunct="1">
              <a:buFont typeface="Arial" pitchFamily="34" charset="0"/>
              <a:buChar char="•"/>
              <a:defRPr/>
            </a:pPr>
            <a:r>
              <a:rPr lang="en-US" altLang="ko-KR" sz="1600" dirty="0" smtClean="0"/>
              <a:t>The M-GW communicates with the target POA using other control messages in order to proxy between the MN and the target POA.</a:t>
            </a:r>
          </a:p>
        </p:txBody>
      </p:sp>
      <p:sp>
        <p:nvSpPr>
          <p:cNvPr id="17417" name="내용 개체 틀 2"/>
          <p:cNvSpPr txBox="1">
            <a:spLocks/>
          </p:cNvSpPr>
          <p:nvPr/>
        </p:nvSpPr>
        <p:spPr bwMode="auto">
          <a:xfrm>
            <a:off x="327025" y="1052513"/>
            <a:ext cx="8299450" cy="555625"/>
          </a:xfrm>
          <a:prstGeom prst="rect">
            <a:avLst/>
          </a:prstGeom>
          <a:noFill/>
          <a:ln w="12700">
            <a:noFill/>
            <a:miter lim="800000"/>
            <a:headEnd/>
            <a:tailEnd/>
          </a:ln>
        </p:spPr>
        <p:txBody>
          <a:bodyPr lIns="90488" tIns="44450" rIns="90488" bIns="44450"/>
          <a:lstStyle/>
          <a:p>
            <a:pPr marL="280988" indent="-280988" defTabSz="762000" eaLnBrk="0" hangingPunct="0">
              <a:lnSpc>
                <a:spcPct val="90000"/>
              </a:lnSpc>
              <a:spcBef>
                <a:spcPct val="40000"/>
              </a:spcBef>
              <a:buClr>
                <a:schemeClr val="accent1"/>
              </a:buClr>
              <a:buFontTx/>
              <a:buChar char="•"/>
            </a:pPr>
            <a:r>
              <a:rPr lang="en-US" altLang="ko-KR" sz="2000">
                <a:latin typeface="Times" charset="0"/>
              </a:rPr>
              <a:t>MGW as a Proxy between the MN and the target PoA</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dirty="0" smtClean="0"/>
              <a:t>Updated definition for PoS</a:t>
            </a:r>
            <a:endParaRPr lang="ko-KR" altLang="en-US" dirty="0" smtClean="0"/>
          </a:p>
        </p:txBody>
      </p:sp>
      <p:sp>
        <p:nvSpPr>
          <p:cNvPr id="3" name="내용 개체 틀 2"/>
          <p:cNvSpPr>
            <a:spLocks noGrp="1"/>
          </p:cNvSpPr>
          <p:nvPr>
            <p:ph idx="1"/>
          </p:nvPr>
        </p:nvSpPr>
        <p:spPr/>
        <p:txBody>
          <a:bodyPr/>
          <a:lstStyle/>
          <a:p>
            <a:r>
              <a:rPr lang="en-US" altLang="ko-KR" b="1" u="sng" dirty="0" smtClean="0">
                <a:solidFill>
                  <a:srgbClr val="FF0000"/>
                </a:solidFill>
                <a:latin typeface="Times New Roman" pitchFamily="18" charset="0"/>
              </a:rPr>
              <a:t>Network-side MIHF instance </a:t>
            </a:r>
            <a:r>
              <a:rPr lang="en-US" altLang="ko-KR" dirty="0" smtClean="0">
                <a:latin typeface="Times New Roman" pitchFamily="18" charset="0"/>
              </a:rPr>
              <a:t>that exchanges MIH messages with an MN-based MIHF.</a:t>
            </a:r>
          </a:p>
          <a:p>
            <a:r>
              <a:rPr lang="en-US" altLang="ko-KR" dirty="0" smtClean="0">
                <a:latin typeface="Times New Roman" pitchFamily="18" charset="0"/>
              </a:rPr>
              <a:t>The same MIH Network Entity includes an MIH PoS for each MIH-enabled mobile node with which it exchanges MIH messages.</a:t>
            </a:r>
          </a:p>
          <a:p>
            <a:r>
              <a:rPr lang="en-US" altLang="ko-KR" dirty="0" smtClean="0">
                <a:latin typeface="Times New Roman" pitchFamily="18" charset="0"/>
              </a:rPr>
              <a:t>A single MIH PoS can host more than one MIH service.</a:t>
            </a:r>
          </a:p>
          <a:p>
            <a:r>
              <a:rPr lang="en-US" altLang="ko-KR" dirty="0" smtClean="0">
                <a:latin typeface="Times New Roman" pitchFamily="18" charset="0"/>
              </a:rPr>
              <a:t>For handover services, PoS entities may communicate to expedite MN protocol requests</a:t>
            </a:r>
            <a:endParaRPr lang="en-US" altLang="ko-KR" dirty="0" smtClean="0">
              <a:latin typeface="Times New Roman" pitchFamily="18" charset="0"/>
            </a:endParaRPr>
          </a:p>
          <a:p>
            <a:r>
              <a:rPr lang="en-US" altLang="ko-KR" dirty="0" smtClean="0">
                <a:latin typeface="Times New Roman" pitchFamily="18" charset="0"/>
              </a:rPr>
              <a:t>Note that for a network entity comprising multiple interfaces, the notion of MIH PoS is associated with the network entity itself and not with just one of its interfaces</a:t>
            </a:r>
            <a:r>
              <a:rPr lang="en-US" altLang="ko-KR" dirty="0" smtClean="0">
                <a:latin typeface="Times New Roman" pitchFamily="18" charset="0"/>
              </a:rPr>
              <a:t>.</a:t>
            </a:r>
          </a:p>
          <a:p>
            <a:r>
              <a:rPr lang="en-US" altLang="ko-KR" dirty="0" smtClean="0">
                <a:latin typeface="Times New Roman" pitchFamily="18" charset="0"/>
              </a:rPr>
              <a:t>For handover services, PoS entities may communicate with candidate PoAs to expedite MN protocol requests</a:t>
            </a:r>
          </a:p>
          <a:p>
            <a:endParaRPr lang="ko-KR" altLang="en-US" sz="1600" dirty="0" smtClean="0"/>
          </a:p>
        </p:txBody>
      </p:sp>
      <p:sp>
        <p:nvSpPr>
          <p:cNvPr id="15364" name="슬라이드 번호 개체 틀 4"/>
          <p:cNvSpPr>
            <a:spLocks noGrp="1"/>
          </p:cNvSpPr>
          <p:nvPr>
            <p:ph type="sldNum" sz="quarter" idx="11"/>
          </p:nvPr>
        </p:nvSpPr>
        <p:spPr>
          <a:noFill/>
        </p:spPr>
        <p:txBody>
          <a:bodyPr/>
          <a:lstStyle/>
          <a:p>
            <a:fld id="{A46BD1B4-86E7-4664-85FE-C6CF9FAC9F6D}" type="slidenum">
              <a:rPr lang="en-US" altLang="ja-JP"/>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SPoS</a:t>
            </a:r>
            <a:r>
              <a:rPr lang="en-US" dirty="0" smtClean="0"/>
              <a:t> </a:t>
            </a:r>
            <a:r>
              <a:rPr lang="en-US" dirty="0" smtClean="0">
                <a:sym typeface="Wingdings" pitchFamily="2" charset="2"/>
              </a:rPr>
              <a:t></a:t>
            </a:r>
            <a:r>
              <a:rPr lang="en-US" dirty="0" err="1" smtClean="0">
                <a:sym typeface="Wingdings" pitchFamily="2" charset="2"/>
              </a:rPr>
              <a:t>TPoS</a:t>
            </a:r>
            <a:r>
              <a:rPr lang="en-US" dirty="0" smtClean="0">
                <a:sym typeface="Wingdings" pitchFamily="2" charset="2"/>
              </a:rPr>
              <a:t> example</a:t>
            </a:r>
            <a:endParaRPr lang="en-US" dirty="0"/>
          </a:p>
        </p:txBody>
      </p:sp>
      <p:sp>
        <p:nvSpPr>
          <p:cNvPr id="3" name="Footer Placeholder 2"/>
          <p:cNvSpPr>
            <a:spLocks noGrp="1"/>
          </p:cNvSpPr>
          <p:nvPr>
            <p:ph type="ftr" sz="quarter" idx="10"/>
          </p:nvPr>
        </p:nvSpPr>
        <p:spPr/>
        <p:txBody>
          <a:bodyPr/>
          <a:lstStyle/>
          <a:p>
            <a:pPr>
              <a:defRPr/>
            </a:pPr>
            <a:r>
              <a:rPr lang="en-US" smtClean="0"/>
              <a:t>21-11-0198-00-srho</a:t>
            </a:r>
            <a:endParaRPr lang="en-US"/>
          </a:p>
        </p:txBody>
      </p:sp>
      <p:sp>
        <p:nvSpPr>
          <p:cNvPr id="4" name="Slide Number Placeholder 3"/>
          <p:cNvSpPr>
            <a:spLocks noGrp="1"/>
          </p:cNvSpPr>
          <p:nvPr>
            <p:ph type="sldNum" sz="quarter" idx="11"/>
          </p:nvPr>
        </p:nvSpPr>
        <p:spPr/>
        <p:txBody>
          <a:bodyPr/>
          <a:lstStyle/>
          <a:p>
            <a:fld id="{B45054BA-D35F-41A1-BF7F-E5A8CBAC511D}" type="slidenum">
              <a:rPr lang="en-US" altLang="ja-JP" smtClean="0"/>
              <a:pPr/>
              <a:t>7</a:t>
            </a:fld>
            <a:endParaRPr lang="en-US" altLang="ja-JP"/>
          </a:p>
        </p:txBody>
      </p:sp>
      <p:grpSp>
        <p:nvGrpSpPr>
          <p:cNvPr id="5" name="Group 4"/>
          <p:cNvGrpSpPr/>
          <p:nvPr/>
        </p:nvGrpSpPr>
        <p:grpSpPr>
          <a:xfrm>
            <a:off x="1111775" y="2397610"/>
            <a:ext cx="1362075" cy="904875"/>
            <a:chOff x="1002471" y="3523008"/>
            <a:chExt cx="1362075" cy="904875"/>
          </a:xfrm>
        </p:grpSpPr>
        <p:sp>
          <p:nvSpPr>
            <p:cNvPr id="69"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70" name="TextBox 6"/>
            <p:cNvSpPr txBox="1"/>
            <p:nvPr/>
          </p:nvSpPr>
          <p:spPr>
            <a:xfrm>
              <a:off x="1656521" y="3644348"/>
              <a:ext cx="684803"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err="1" smtClean="0"/>
                <a:t>SPoS</a:t>
              </a:r>
              <a:endParaRPr lang="en-US" dirty="0"/>
            </a:p>
          </p:txBody>
        </p:sp>
      </p:grpSp>
      <p:grpSp>
        <p:nvGrpSpPr>
          <p:cNvPr id="6" name="Group 5"/>
          <p:cNvGrpSpPr/>
          <p:nvPr/>
        </p:nvGrpSpPr>
        <p:grpSpPr>
          <a:xfrm>
            <a:off x="5451862" y="1118774"/>
            <a:ext cx="1595333" cy="904875"/>
            <a:chOff x="1002471" y="3523008"/>
            <a:chExt cx="1595333" cy="904875"/>
          </a:xfrm>
        </p:grpSpPr>
        <p:sp>
          <p:nvSpPr>
            <p:cNvPr id="67"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68" name="TextBox 10"/>
            <p:cNvSpPr txBox="1"/>
            <p:nvPr/>
          </p:nvSpPr>
          <p:spPr>
            <a:xfrm>
              <a:off x="1656521" y="3644348"/>
              <a:ext cx="941283"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smtClean="0"/>
                <a:t>HMGW</a:t>
              </a:r>
              <a:endParaRPr lang="en-US" dirty="0"/>
            </a:p>
          </p:txBody>
        </p:sp>
      </p:grpSp>
      <p:grpSp>
        <p:nvGrpSpPr>
          <p:cNvPr id="7" name="Group 6"/>
          <p:cNvGrpSpPr/>
          <p:nvPr/>
        </p:nvGrpSpPr>
        <p:grpSpPr>
          <a:xfrm>
            <a:off x="4464575" y="3685480"/>
            <a:ext cx="1362075" cy="904875"/>
            <a:chOff x="1002471" y="3523008"/>
            <a:chExt cx="1362075" cy="904875"/>
          </a:xfrm>
        </p:grpSpPr>
        <p:sp>
          <p:nvSpPr>
            <p:cNvPr id="65"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66" name="TextBox 13"/>
            <p:cNvSpPr txBox="1"/>
            <p:nvPr/>
          </p:nvSpPr>
          <p:spPr>
            <a:xfrm>
              <a:off x="1656521" y="3644348"/>
              <a:ext cx="697627"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err="1" smtClean="0"/>
                <a:t>TPoS</a:t>
              </a:r>
              <a:endParaRPr lang="en-US" dirty="0"/>
            </a:p>
          </p:txBody>
        </p:sp>
      </p:grpSp>
      <p:grpSp>
        <p:nvGrpSpPr>
          <p:cNvPr id="8" name="Group 7"/>
          <p:cNvGrpSpPr>
            <a:grpSpLocks/>
          </p:cNvGrpSpPr>
          <p:nvPr/>
        </p:nvGrpSpPr>
        <p:grpSpPr bwMode="auto">
          <a:xfrm>
            <a:off x="5405764" y="2034806"/>
            <a:ext cx="329635" cy="480841"/>
            <a:chOff x="5726" y="10976"/>
            <a:chExt cx="247" cy="629"/>
          </a:xfrm>
        </p:grpSpPr>
        <p:sp>
          <p:nvSpPr>
            <p:cNvPr id="54" name="Freeform 53"/>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5" name="Freeform 54"/>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6" name="Freeform 55"/>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7" name="Freeform 56"/>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8" name="Freeform 57"/>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9" name="Freeform 58"/>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60" name="Freeform 59"/>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61" name="Freeform 60"/>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62" name="Freeform 61"/>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63" name="Freeform 62"/>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64" name="Freeform 63"/>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grpSp>
      <p:grpSp>
        <p:nvGrpSpPr>
          <p:cNvPr id="9" name="Group 8"/>
          <p:cNvGrpSpPr>
            <a:grpSpLocks/>
          </p:cNvGrpSpPr>
          <p:nvPr/>
        </p:nvGrpSpPr>
        <p:grpSpPr bwMode="auto">
          <a:xfrm>
            <a:off x="4696773" y="4652111"/>
            <a:ext cx="329635" cy="480841"/>
            <a:chOff x="5726" y="10976"/>
            <a:chExt cx="247" cy="629"/>
          </a:xfrm>
        </p:grpSpPr>
        <p:sp>
          <p:nvSpPr>
            <p:cNvPr id="43" name="Freeform 42"/>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4" name="Freeform 43"/>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5" name="Freeform 44"/>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6" name="Freeform 45"/>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7" name="Freeform 46"/>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8" name="Freeform 47"/>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9" name="Freeform 48"/>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0" name="Freeform 49"/>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1" name="Freeform 50"/>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2" name="Freeform 51"/>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53" name="Freeform 52"/>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grpSp>
      <p:grpSp>
        <p:nvGrpSpPr>
          <p:cNvPr id="10" name="Group 9"/>
          <p:cNvGrpSpPr>
            <a:grpSpLocks/>
          </p:cNvGrpSpPr>
          <p:nvPr/>
        </p:nvGrpSpPr>
        <p:grpSpPr bwMode="auto">
          <a:xfrm>
            <a:off x="1072304" y="3320267"/>
            <a:ext cx="329635" cy="480841"/>
            <a:chOff x="5726" y="10976"/>
            <a:chExt cx="247" cy="629"/>
          </a:xfrm>
        </p:grpSpPr>
        <p:sp>
          <p:nvSpPr>
            <p:cNvPr id="32" name="Freeform 31"/>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3" name="Freeform 32"/>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4" name="Freeform 33"/>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5" name="Freeform 34"/>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6" name="Freeform 35"/>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7" name="Freeform 36"/>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8" name="Freeform 37"/>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39" name="Freeform 38"/>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0" name="Freeform 39"/>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1" name="Freeform 40"/>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sp>
          <p:nvSpPr>
            <p:cNvPr id="42" name="Freeform 41"/>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endParaRPr lang="en-US"/>
            </a:p>
          </p:txBody>
        </p:sp>
      </p:grpSp>
      <p:pic>
        <p:nvPicPr>
          <p:cNvPr id="11" name="Picture 10" descr="uc_phone"/>
          <p:cNvPicPr>
            <a:picLocks noChangeAspect="1" noChangeArrowheads="1"/>
          </p:cNvPicPr>
          <p:nvPr/>
        </p:nvPicPr>
        <p:blipFill>
          <a:blip r:embed="rId2" cstate="print"/>
          <a:srcRect/>
          <a:stretch>
            <a:fillRect/>
          </a:stretch>
        </p:blipFill>
        <p:spPr bwMode="auto">
          <a:xfrm>
            <a:off x="574444" y="4164220"/>
            <a:ext cx="326893" cy="673859"/>
          </a:xfrm>
          <a:prstGeom prst="rect">
            <a:avLst/>
          </a:prstGeom>
          <a:noFill/>
          <a:ln w="9525">
            <a:noFill/>
            <a:miter lim="800000"/>
            <a:headEnd/>
            <a:tailEnd/>
          </a:ln>
          <a:effectLst/>
        </p:spPr>
      </p:pic>
      <p:cxnSp>
        <p:nvCxnSpPr>
          <p:cNvPr id="12" name="Straight Arrow Connector 11"/>
          <p:cNvCxnSpPr>
            <a:endCxn id="68" idx="1"/>
          </p:cNvCxnSpPr>
          <p:nvPr/>
        </p:nvCxnSpPr>
        <p:spPr bwMode="auto">
          <a:xfrm flipV="1">
            <a:off x="2362174" y="1424780"/>
            <a:ext cx="3743738" cy="1147178"/>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3" name="Straight Arrow Connector 12"/>
          <p:cNvCxnSpPr/>
          <p:nvPr/>
        </p:nvCxnSpPr>
        <p:spPr bwMode="auto">
          <a:xfrm rot="5400000" flipH="1" flipV="1">
            <a:off x="4753759" y="2366118"/>
            <a:ext cx="2293490" cy="715616"/>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4" name="Straight Arrow Connector 13"/>
          <p:cNvCxnSpPr>
            <a:stCxn id="66" idx="1"/>
          </p:cNvCxnSpPr>
          <p:nvPr/>
        </p:nvCxnSpPr>
        <p:spPr bwMode="auto">
          <a:xfrm flipH="1" flipV="1">
            <a:off x="2236277" y="2856016"/>
            <a:ext cx="2882348" cy="1135470"/>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15" name="Straight Arrow Connector 14"/>
          <p:cNvCxnSpPr/>
          <p:nvPr/>
        </p:nvCxnSpPr>
        <p:spPr bwMode="auto">
          <a:xfrm rot="10800000">
            <a:off x="1103217" y="4492659"/>
            <a:ext cx="3180523" cy="1246568"/>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cxnSp>
        <p:nvCxnSpPr>
          <p:cNvPr id="16" name="Straight Arrow Connector 15"/>
          <p:cNvCxnSpPr/>
          <p:nvPr/>
        </p:nvCxnSpPr>
        <p:spPr bwMode="auto">
          <a:xfrm>
            <a:off x="6961705" y="4301366"/>
            <a:ext cx="1530625" cy="6627"/>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17" name="TextBox 67"/>
          <p:cNvSpPr txBox="1"/>
          <p:nvPr/>
        </p:nvSpPr>
        <p:spPr>
          <a:xfrm>
            <a:off x="6942187" y="3897175"/>
            <a:ext cx="1402948"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smtClean="0"/>
              <a:t>Inter PoS SA</a:t>
            </a:r>
            <a:endParaRPr lang="en-US" dirty="0"/>
          </a:p>
        </p:txBody>
      </p:sp>
      <p:cxnSp>
        <p:nvCxnSpPr>
          <p:cNvPr id="18" name="Straight Arrow Connector 17"/>
          <p:cNvCxnSpPr/>
          <p:nvPr/>
        </p:nvCxnSpPr>
        <p:spPr bwMode="auto">
          <a:xfrm>
            <a:off x="7024652" y="5023610"/>
            <a:ext cx="1404731"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9" name="TextBox 71"/>
          <p:cNvSpPr txBox="1"/>
          <p:nvPr/>
        </p:nvSpPr>
        <p:spPr>
          <a:xfrm>
            <a:off x="6884479" y="4652549"/>
            <a:ext cx="1685077"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b="0" dirty="0" smtClean="0"/>
              <a:t>Preregistration</a:t>
            </a:r>
            <a:endParaRPr lang="en-US" b="0" dirty="0"/>
          </a:p>
        </p:txBody>
      </p:sp>
      <p:cxnSp>
        <p:nvCxnSpPr>
          <p:cNvPr id="20" name="Straight Arrow Connector 19"/>
          <p:cNvCxnSpPr/>
          <p:nvPr/>
        </p:nvCxnSpPr>
        <p:spPr bwMode="auto">
          <a:xfrm rot="10800000">
            <a:off x="7014712" y="3499611"/>
            <a:ext cx="1424610" cy="19877"/>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sp>
        <p:nvSpPr>
          <p:cNvPr id="21" name="TextBox 74"/>
          <p:cNvSpPr txBox="1"/>
          <p:nvPr/>
        </p:nvSpPr>
        <p:spPr>
          <a:xfrm>
            <a:off x="6884479" y="3102045"/>
            <a:ext cx="1685077"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b="0" dirty="0" smtClean="0"/>
              <a:t>MN movement</a:t>
            </a:r>
            <a:endParaRPr lang="en-US" b="0" dirty="0"/>
          </a:p>
        </p:txBody>
      </p:sp>
      <p:grpSp>
        <p:nvGrpSpPr>
          <p:cNvPr id="22" name="Group 21"/>
          <p:cNvGrpSpPr/>
          <p:nvPr/>
        </p:nvGrpSpPr>
        <p:grpSpPr>
          <a:xfrm>
            <a:off x="5489687" y="1624428"/>
            <a:ext cx="518091" cy="371061"/>
            <a:chOff x="1172817" y="1789044"/>
            <a:chExt cx="518091" cy="371061"/>
          </a:xfrm>
        </p:grpSpPr>
        <p:sp>
          <p:nvSpPr>
            <p:cNvPr id="30" name="Rectangle 29"/>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31" name="TextBox 80"/>
            <p:cNvSpPr txBox="1"/>
            <p:nvPr/>
          </p:nvSpPr>
          <p:spPr>
            <a:xfrm>
              <a:off x="1172817" y="1789908"/>
              <a:ext cx="518091"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smtClean="0"/>
                <a:t>AN</a:t>
              </a:r>
              <a:endParaRPr lang="en-US" dirty="0"/>
            </a:p>
          </p:txBody>
        </p:sp>
      </p:grpSp>
      <p:grpSp>
        <p:nvGrpSpPr>
          <p:cNvPr id="23" name="Group 22"/>
          <p:cNvGrpSpPr/>
          <p:nvPr/>
        </p:nvGrpSpPr>
        <p:grpSpPr>
          <a:xfrm>
            <a:off x="4793948" y="4294741"/>
            <a:ext cx="595035" cy="371061"/>
            <a:chOff x="1172817" y="1789044"/>
            <a:chExt cx="595035" cy="371061"/>
          </a:xfrm>
        </p:grpSpPr>
        <p:sp>
          <p:nvSpPr>
            <p:cNvPr id="28" name="Rectangle 27"/>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9" name="TextBox 83"/>
            <p:cNvSpPr txBox="1"/>
            <p:nvPr/>
          </p:nvSpPr>
          <p:spPr>
            <a:xfrm>
              <a:off x="1172817" y="1789908"/>
              <a:ext cx="595035"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err="1" smtClean="0"/>
                <a:t>tAN</a:t>
              </a:r>
              <a:endParaRPr lang="en-US" dirty="0"/>
            </a:p>
          </p:txBody>
        </p:sp>
      </p:grpSp>
      <p:sp>
        <p:nvSpPr>
          <p:cNvPr id="24" name="Freeform 23"/>
          <p:cNvSpPr/>
          <p:nvPr/>
        </p:nvSpPr>
        <p:spPr bwMode="auto">
          <a:xfrm>
            <a:off x="970696" y="2766323"/>
            <a:ext cx="4293704" cy="1621183"/>
          </a:xfrm>
          <a:custGeom>
            <a:avLst/>
            <a:gdLst>
              <a:gd name="connsiteX0" fmla="*/ 0 w 4293704"/>
              <a:gd name="connsiteY0" fmla="*/ 1515165 h 1621183"/>
              <a:gd name="connsiteX1" fmla="*/ 265043 w 4293704"/>
              <a:gd name="connsiteY1" fmla="*/ 958574 h 1621183"/>
              <a:gd name="connsiteX2" fmla="*/ 649356 w 4293704"/>
              <a:gd name="connsiteY2" fmla="*/ 269461 h 1621183"/>
              <a:gd name="connsiteX3" fmla="*/ 1351722 w 4293704"/>
              <a:gd name="connsiteY3" fmla="*/ 44174 h 1621183"/>
              <a:gd name="connsiteX4" fmla="*/ 1921565 w 4293704"/>
              <a:gd name="connsiteY4" fmla="*/ 44174 h 1621183"/>
              <a:gd name="connsiteX5" fmla="*/ 2849217 w 4293704"/>
              <a:gd name="connsiteY5" fmla="*/ 309217 h 1621183"/>
              <a:gd name="connsiteX6" fmla="*/ 3896139 w 4293704"/>
              <a:gd name="connsiteY6" fmla="*/ 706783 h 1621183"/>
              <a:gd name="connsiteX7" fmla="*/ 4227443 w 4293704"/>
              <a:gd name="connsiteY7" fmla="*/ 1183861 h 1621183"/>
              <a:gd name="connsiteX8" fmla="*/ 4293704 w 4293704"/>
              <a:gd name="connsiteY8" fmla="*/ 1621183 h 162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25" name="Group 24"/>
          <p:cNvGrpSpPr/>
          <p:nvPr/>
        </p:nvGrpSpPr>
        <p:grpSpPr>
          <a:xfrm>
            <a:off x="1321878" y="2956271"/>
            <a:ext cx="518091" cy="371061"/>
            <a:chOff x="1172817" y="1789044"/>
            <a:chExt cx="518091" cy="371061"/>
          </a:xfrm>
        </p:grpSpPr>
        <p:sp>
          <p:nvSpPr>
            <p:cNvPr id="26" name="Rectangle 25"/>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27" name="TextBox 75"/>
            <p:cNvSpPr txBox="1"/>
            <p:nvPr/>
          </p:nvSpPr>
          <p:spPr>
            <a:xfrm>
              <a:off x="1172817" y="1789908"/>
              <a:ext cx="518091" cy="369332"/>
            </a:xfrm>
            <a:prstGeom prst="rect">
              <a:avLst/>
            </a:prstGeom>
            <a:noFill/>
          </p:spPr>
          <p:txBody>
            <a:bodyPr wrap="none" rtlCol="0">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a:lstStyle>
            <a:p>
              <a:r>
                <a:rPr lang="en-US" dirty="0" smtClean="0"/>
                <a:t>AN</a:t>
              </a:r>
              <a:endParaRPr lang="en-US" dirty="0"/>
            </a:p>
          </p:txBody>
        </p:sp>
      </p:gr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22834</TotalTime>
  <Words>693</Words>
  <Application>Microsoft Office PowerPoint</Application>
  <PresentationFormat>On-screen Show (4:3)</PresentationFormat>
  <Paragraphs>58</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Times New Roman</vt:lpstr>
      <vt:lpstr>ＭＳ Ｐゴシック</vt:lpstr>
      <vt:lpstr>Arial</vt:lpstr>
      <vt:lpstr>Times</vt:lpstr>
      <vt:lpstr>Rotis Sans Serif for Nokia</vt:lpstr>
      <vt:lpstr>Wingdings</vt:lpstr>
      <vt:lpstr>blank presentation</vt:lpstr>
      <vt:lpstr>Slide 1</vt:lpstr>
      <vt:lpstr>Slide 2</vt:lpstr>
      <vt:lpstr>Definition of the MIH PoS  in IEEE 802.21-2008</vt:lpstr>
      <vt:lpstr>Definition of the MGW  in IEEE 802.21c Draft (DCN# 21-12-0067-06-srho)</vt:lpstr>
      <vt:lpstr>Relationship  between MGW and MIH-PoS</vt:lpstr>
      <vt:lpstr>Updated definition for PoS</vt:lpstr>
      <vt:lpstr>SPoS TPoS example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hyunho</dc:creator>
  <cp:lastModifiedBy>c00904532</cp:lastModifiedBy>
  <cp:revision>1515</cp:revision>
  <cp:lastPrinted>2012-06-25T07:51:33Z</cp:lastPrinted>
  <dcterms:created xsi:type="dcterms:W3CDTF">1601-01-01T00:00:00Z</dcterms:created>
  <dcterms:modified xsi:type="dcterms:W3CDTF">2012-09-19T22:56:31Z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1348013280</vt:lpwstr>
  </property>
</Properties>
</file>