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04"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7CD1E1-5391-FA4C-9961-3130EE2E8F89}" type="datetimeFigureOut">
              <a:rPr lang="en-US" smtClean="0"/>
              <a:t>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7DA41F-7F5A-FB4E-B1CE-44D9E80FA503}" type="slidenum">
              <a:rPr lang="en-US" smtClean="0"/>
              <a:t>‹#›</a:t>
            </a:fld>
            <a:endParaRPr lang="en-US"/>
          </a:p>
        </p:txBody>
      </p:sp>
    </p:spTree>
    <p:extLst>
      <p:ext uri="{BB962C8B-B14F-4D97-AF65-F5344CB8AC3E}">
        <p14:creationId xmlns:p14="http://schemas.microsoft.com/office/powerpoint/2010/main" val="23294322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1B2E19-AA78-1742-A713-1ED6238EDAF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604956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B2E19-AA78-1742-A713-1ED6238EDAF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49232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B2E19-AA78-1742-A713-1ED6238EDAF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252938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B2E19-AA78-1742-A713-1ED6238EDAF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74516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1B2E19-AA78-1742-A713-1ED6238EDAF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87306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1B2E19-AA78-1742-A713-1ED6238EDAF0}"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935761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1B2E19-AA78-1742-A713-1ED6238EDAF0}" type="datetimeFigureOut">
              <a:rPr lang="en-US" smtClean="0"/>
              <a:t>11/2/12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063307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1B2E19-AA78-1742-A713-1ED6238EDAF0}" type="datetimeFigureOut">
              <a:rPr lang="en-US" smtClean="0"/>
              <a:t>11/2/12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100095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B2E19-AA78-1742-A713-1ED6238EDAF0}" type="datetimeFigureOut">
              <a:rPr lang="en-US" smtClean="0"/>
              <a:t>11/2/12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977907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1B2E19-AA78-1742-A713-1ED6238EDAF0}"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16312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1B2E19-AA78-1742-A713-1ED6238EDAF0}"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3344303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B2E19-AA78-1742-A713-1ED6238EDAF0}" type="datetimeFigureOut">
              <a:rPr lang="en-US" smtClean="0"/>
              <a:t>11/2/12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C8DEA1-8B1D-624B-99DD-FDC9B130C5A3}" type="slidenum">
              <a:rPr lang="en-US" smtClean="0"/>
              <a:t>‹#›</a:t>
            </a:fld>
            <a:endParaRPr lang="en-US"/>
          </a:p>
        </p:txBody>
      </p:sp>
    </p:spTree>
    <p:extLst>
      <p:ext uri="{BB962C8B-B14F-4D97-AF65-F5344CB8AC3E}">
        <p14:creationId xmlns:p14="http://schemas.microsoft.com/office/powerpoint/2010/main" val="1674906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 3"/>
          <p:cNvSpPr>
            <a:spLocks noGrp="1"/>
          </p:cNvSpPr>
          <p:nvPr>
            <p:ph type="ftr" sz="quarter" idx="10"/>
          </p:nvPr>
        </p:nvSpPr>
        <p:spPr/>
        <p:txBody>
          <a:bodyPr/>
          <a:lstStyle/>
          <a:p>
            <a:pPr>
              <a:defRPr/>
            </a:pPr>
            <a:r>
              <a:rPr lang="en-US" altLang="ja-JP"/>
              <a:t>21-12-0058- MuGM</a:t>
            </a:r>
          </a:p>
        </p:txBody>
      </p:sp>
      <p:sp>
        <p:nvSpPr>
          <p:cNvPr id="15362" name="Rectangle 36"/>
          <p:cNvSpPr>
            <a:spLocks noGrp="1" noChangeArrowheads="1"/>
          </p:cNvSpPr>
          <p:nvPr>
            <p:ph type="body" idx="1"/>
          </p:nvPr>
        </p:nvSpPr>
        <p:spPr>
          <a:xfrm>
            <a:off x="439738" y="990600"/>
            <a:ext cx="8399462" cy="5334000"/>
          </a:xfrm>
          <a:solidFill>
            <a:srgbClr val="66CCFF"/>
          </a:solidFill>
        </p:spPr>
        <p:txBody>
          <a:bodyPr>
            <a:normAutofit fontScale="85000" lnSpcReduction="10000"/>
          </a:bodyPr>
          <a:lstStyle/>
          <a:p>
            <a:pPr>
              <a:buClr>
                <a:srgbClr val="FAFD00"/>
              </a:buClr>
              <a:buFontTx/>
              <a:buNone/>
            </a:pPr>
            <a:r>
              <a:rPr lang="en-US" altLang="ja-JP" b="1" dirty="0">
                <a:latin typeface="Times" charset="0"/>
                <a:cs typeface="Times New Roman" charset="0"/>
              </a:rPr>
              <a:t>IEEE 802.21 MEDIA INDEPENDENT HANDOVER </a:t>
            </a:r>
          </a:p>
          <a:p>
            <a:pPr>
              <a:buClr>
                <a:srgbClr val="FAFD00"/>
              </a:buClr>
              <a:buFontTx/>
              <a:buNone/>
            </a:pPr>
            <a:r>
              <a:rPr lang="en-US" altLang="ja-JP" dirty="0">
                <a:latin typeface="Times" charset="0"/>
                <a:cs typeface="Times New Roman" charset="0"/>
              </a:rPr>
              <a:t>DCN</a:t>
            </a:r>
            <a:r>
              <a:rPr lang="en-US" altLang="ja-JP">
                <a:latin typeface="Times" charset="0"/>
                <a:cs typeface="Times New Roman" charset="0"/>
              </a:rPr>
              <a:t>: </a:t>
            </a:r>
            <a:r>
              <a:rPr lang="en-US" altLang="ja-JP" smtClean="0">
                <a:latin typeface="Times" charset="0"/>
                <a:cs typeface="Times New Roman" charset="0"/>
              </a:rPr>
              <a:t>140</a:t>
            </a:r>
            <a:endParaRPr lang="en-US" altLang="ja-JP" dirty="0">
              <a:latin typeface="Times" charset="0"/>
              <a:cs typeface="Times New Roman" charset="0"/>
            </a:endParaRPr>
          </a:p>
          <a:p>
            <a:pPr>
              <a:buClr>
                <a:srgbClr val="FAFD00"/>
              </a:buClr>
              <a:buFontTx/>
              <a:buNone/>
            </a:pPr>
            <a:endParaRPr lang="en-US" altLang="ja-JP" dirty="0" smtClean="0">
              <a:latin typeface="Times" charset="0"/>
              <a:cs typeface="Times New Roman" charset="0"/>
            </a:endParaRPr>
          </a:p>
          <a:p>
            <a:pPr>
              <a:buClr>
                <a:srgbClr val="FAFD00"/>
              </a:buClr>
              <a:buFontTx/>
              <a:buNone/>
            </a:pPr>
            <a:r>
              <a:rPr lang="en-US" altLang="ja-JP" dirty="0" smtClean="0">
                <a:latin typeface="Times" charset="0"/>
                <a:cs typeface="Times New Roman" charset="0"/>
              </a:rPr>
              <a:t>Title</a:t>
            </a:r>
            <a:r>
              <a:rPr lang="en-US" altLang="ja-JP" dirty="0">
                <a:latin typeface="Times" charset="0"/>
                <a:cs typeface="Times New Roman" charset="0"/>
              </a:rPr>
              <a:t>: </a:t>
            </a:r>
            <a:r>
              <a:rPr lang="en-US" altLang="ja-JP" dirty="0" smtClean="0">
                <a:latin typeface="Times" charset="0"/>
                <a:cs typeface="Times New Roman" charset="0"/>
              </a:rPr>
              <a:t>General explanation of the proposal made by </a:t>
            </a:r>
            <a:r>
              <a:rPr lang="en-US" altLang="ja-JP" dirty="0" err="1" smtClean="0">
                <a:latin typeface="Times" charset="0"/>
                <a:cs typeface="Times New Roman" charset="0"/>
              </a:rPr>
              <a:t>ITAv</a:t>
            </a:r>
            <a:r>
              <a:rPr lang="en-US" altLang="ja-JP" dirty="0" smtClean="0">
                <a:latin typeface="Times" charset="0"/>
                <a:cs typeface="Times New Roman" charset="0"/>
              </a:rPr>
              <a:t> and UC3M to IEEE 802.21</a:t>
            </a:r>
          </a:p>
          <a:p>
            <a:pPr>
              <a:buClr>
                <a:srgbClr val="FAFD00"/>
              </a:buClr>
              <a:buFontTx/>
              <a:buNone/>
            </a:pPr>
            <a:endParaRPr lang="en-US" altLang="ja-JP" b="1" dirty="0">
              <a:latin typeface="Times" charset="0"/>
              <a:cs typeface="Times New Roman" charset="0"/>
            </a:endParaRPr>
          </a:p>
          <a:p>
            <a:pPr>
              <a:buClr>
                <a:srgbClr val="FAFD00"/>
              </a:buClr>
              <a:buFontTx/>
              <a:buNone/>
            </a:pPr>
            <a:r>
              <a:rPr lang="en-US" altLang="ja-JP" dirty="0">
                <a:latin typeface="Times" charset="0"/>
                <a:cs typeface="Times New Roman" charset="0"/>
              </a:rPr>
              <a:t>Date Submitted: </a:t>
            </a:r>
            <a:r>
              <a:rPr lang="en-US" altLang="ja-JP" dirty="0" smtClean="0">
                <a:latin typeface="Times" charset="0"/>
                <a:cs typeface="Times New Roman" charset="0"/>
              </a:rPr>
              <a:t>November, </a:t>
            </a:r>
            <a:r>
              <a:rPr lang="en-US" altLang="ja-JP" dirty="0">
                <a:latin typeface="Times" charset="0"/>
                <a:cs typeface="Times New Roman" charset="0"/>
              </a:rPr>
              <a:t>2012</a:t>
            </a:r>
          </a:p>
          <a:p>
            <a:pPr>
              <a:buClr>
                <a:srgbClr val="FAFD00"/>
              </a:buClr>
              <a:buFontTx/>
              <a:buNone/>
            </a:pPr>
            <a:r>
              <a:rPr lang="en-US" altLang="ja-JP" dirty="0" smtClean="0">
                <a:latin typeface="Times" charset="0"/>
                <a:cs typeface="Times New Roman" charset="0"/>
              </a:rPr>
              <a:t>Authors </a:t>
            </a:r>
            <a:r>
              <a:rPr lang="en-US" altLang="ja-JP" dirty="0">
                <a:latin typeface="Times" charset="0"/>
                <a:cs typeface="Times New Roman" charset="0"/>
              </a:rPr>
              <a:t>or Source(s):</a:t>
            </a:r>
          </a:p>
          <a:p>
            <a:pPr>
              <a:buClr>
                <a:srgbClr val="FAFD00"/>
              </a:buClr>
              <a:buFontTx/>
              <a:buNone/>
            </a:pPr>
            <a:r>
              <a:rPr lang="en-US" altLang="ja-JP" dirty="0">
                <a:latin typeface="Times" charset="0"/>
                <a:cs typeface="Times New Roman" charset="0"/>
              </a:rPr>
              <a:t> </a:t>
            </a:r>
            <a:r>
              <a:rPr lang="en-US" altLang="ja-JP" b="1" dirty="0" smtClean="0">
                <a:latin typeface="Times" charset="0"/>
                <a:cs typeface="Times New Roman" charset="0"/>
              </a:rPr>
              <a:t>Daniel </a:t>
            </a:r>
            <a:r>
              <a:rPr lang="en-US" altLang="ja-JP" b="1" dirty="0" err="1" smtClean="0">
                <a:latin typeface="Times" charset="0"/>
                <a:cs typeface="Times New Roman" charset="0"/>
              </a:rPr>
              <a:t>Corujo</a:t>
            </a:r>
            <a:r>
              <a:rPr lang="en-US" altLang="ja-JP" b="1" dirty="0" smtClean="0">
                <a:latin typeface="Times" charset="0"/>
                <a:cs typeface="Times New Roman" charset="0"/>
              </a:rPr>
              <a:t> (</a:t>
            </a:r>
            <a:r>
              <a:rPr lang="en-US" altLang="ja-JP" b="1" dirty="0" err="1" smtClean="0">
                <a:latin typeface="Times" charset="0"/>
                <a:cs typeface="Times New Roman" charset="0"/>
              </a:rPr>
              <a:t>ITAv</a:t>
            </a:r>
            <a:r>
              <a:rPr lang="en-US" altLang="ja-JP" b="1" dirty="0" smtClean="0">
                <a:latin typeface="Times" charset="0"/>
                <a:cs typeface="Times New Roman" charset="0"/>
              </a:rPr>
              <a:t>), Antonio de la Oliva (UC3M)</a:t>
            </a:r>
            <a:endParaRPr lang="en-US" altLang="ja-JP" b="1" dirty="0">
              <a:latin typeface="Times" charset="0"/>
              <a:cs typeface="Times New Roman" charset="0"/>
            </a:endParaRPr>
          </a:p>
          <a:p>
            <a:pPr algn="just">
              <a:buClr>
                <a:srgbClr val="FAFD00"/>
              </a:buClr>
              <a:buFontTx/>
              <a:buNone/>
            </a:pPr>
            <a:r>
              <a:rPr lang="en-US" altLang="ja-JP" dirty="0">
                <a:latin typeface="Times" charset="0"/>
                <a:cs typeface="Times New Roman" charset="0"/>
              </a:rPr>
              <a:t>Abstract: This document describes </a:t>
            </a:r>
            <a:r>
              <a:rPr lang="en-US" altLang="ja-JP" dirty="0" smtClean="0">
                <a:latin typeface="Times" charset="0"/>
                <a:cs typeface="Times New Roman" charset="0"/>
              </a:rPr>
              <a:t>the components of the solution proposed by </a:t>
            </a:r>
            <a:r>
              <a:rPr lang="en-US" altLang="ja-JP" dirty="0" err="1" smtClean="0">
                <a:latin typeface="Times" charset="0"/>
                <a:cs typeface="Times New Roman" charset="0"/>
              </a:rPr>
              <a:t>ITAv</a:t>
            </a:r>
            <a:r>
              <a:rPr lang="en-US" altLang="ja-JP" dirty="0" smtClean="0">
                <a:latin typeface="Times" charset="0"/>
                <a:cs typeface="Times New Roman" charset="0"/>
              </a:rPr>
              <a:t> and UC3M to IEEE 802.21d</a:t>
            </a:r>
            <a:endParaRPr lang="en-US" altLang="ja-JP" dirty="0">
              <a:latin typeface="Times" charset="0"/>
              <a:cs typeface="Times New Roman" charset="0"/>
            </a:endParaRPr>
          </a:p>
        </p:txBody>
      </p:sp>
    </p:spTree>
    <p:extLst>
      <p:ext uri="{BB962C8B-B14F-4D97-AF65-F5344CB8AC3E}">
        <p14:creationId xmlns:p14="http://schemas.microsoft.com/office/powerpoint/2010/main" val="1362684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 3"/>
          <p:cNvSpPr>
            <a:spLocks noGrp="1"/>
          </p:cNvSpPr>
          <p:nvPr>
            <p:ph type="ftr" sz="quarter" idx="10"/>
          </p:nvPr>
        </p:nvSpPr>
        <p:spPr/>
        <p:txBody>
          <a:bodyPr/>
          <a:lstStyle/>
          <a:p>
            <a:pPr>
              <a:defRPr/>
            </a:pPr>
            <a:r>
              <a:rPr lang="en-US" altLang="ja-JP"/>
              <a:t>21-12-0058- MuGM</a:t>
            </a:r>
          </a:p>
        </p:txBody>
      </p:sp>
      <p:sp>
        <p:nvSpPr>
          <p:cNvPr id="17410"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a:latin typeface="Times" charset="0"/>
                <a:cs typeface="Times New Roman" charset="0"/>
              </a:rPr>
              <a:t>IEEE 802.21 presentation release statements</a:t>
            </a:r>
            <a:endParaRPr lang="en-US" altLang="ja-JP">
              <a:latin typeface="Times" charset="0"/>
              <a:cs typeface="Times New Roman" charset="0"/>
            </a:endParaRPr>
          </a:p>
          <a:p>
            <a:pPr algn="just">
              <a:lnSpc>
                <a:spcPct val="80000"/>
              </a:lnSpc>
              <a:buClr>
                <a:srgbClr val="FAFD00"/>
              </a:buClr>
              <a:buSzPct val="200000"/>
              <a:buFontTx/>
              <a:buNone/>
            </a:pPr>
            <a:r>
              <a:rPr lang="en-US" altLang="ja-JP"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2000">
                <a:latin typeface="Times New Roman" charset="0"/>
                <a:cs typeface="Times New Roman" charset="0"/>
              </a:rPr>
              <a:t>’</a:t>
            </a:r>
            <a:r>
              <a:rPr lang="en-US" altLang="ja-JP" sz="2000">
                <a:latin typeface="Times" charset="0"/>
                <a:cs typeface="Times New Roman" charset="0"/>
              </a:rPr>
              <a:t>s name any IEEE Standards publication even though it may include portions of this contribution; and at the IEEE</a:t>
            </a:r>
            <a:r>
              <a:rPr lang="en-US" altLang="ja-JP" sz="2000">
                <a:latin typeface="Times New Roman" charset="0"/>
                <a:cs typeface="Times New Roman" charset="0"/>
              </a:rPr>
              <a:t>’</a:t>
            </a:r>
            <a:r>
              <a:rPr lang="en-US" altLang="ja-JP"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a:latin typeface="Times" charset="0"/>
                <a:cs typeface="Times New Roman" charset="0"/>
              </a:rPr>
              <a:t>The contributor is familiar with IEEE patent policy, as outlined in </a:t>
            </a:r>
            <a:r>
              <a:rPr lang="en-US" altLang="ja-JP" sz="2000">
                <a:latin typeface="Times" charset="0"/>
                <a:cs typeface="Times New Roman" charset="0"/>
                <a:hlinkClick r:id="rId3"/>
              </a:rPr>
              <a:t>Section 6.3 of the IEEE-SA Standards Board Operations Manual</a:t>
            </a:r>
            <a:r>
              <a:rPr lang="en-US" altLang="ja-JP" sz="2000">
                <a:solidFill>
                  <a:srgbClr val="000099"/>
                </a:solidFill>
                <a:latin typeface="Times" charset="0"/>
                <a:cs typeface="Times New Roman" charset="0"/>
              </a:rPr>
              <a:t> </a:t>
            </a:r>
            <a:r>
              <a:rPr lang="en-US" altLang="ja-JP" sz="2000">
                <a:latin typeface="Times" charset="0"/>
                <a:cs typeface="Times New Roman" charset="0"/>
              </a:rPr>
              <a:t>&lt;</a:t>
            </a:r>
            <a:r>
              <a:rPr lang="en-US" altLang="ja-JP" sz="2000">
                <a:latin typeface="Times" charset="0"/>
                <a:cs typeface="Times New Roman" charset="0"/>
                <a:hlinkClick r:id="rId3"/>
              </a:rPr>
              <a:t>http://standards.ieee.org/guides/opman/sect6.html#6.3</a:t>
            </a:r>
            <a:r>
              <a:rPr lang="en-US" altLang="ja-JP" sz="2000">
                <a:latin typeface="Times" charset="0"/>
                <a:cs typeface="Times New Roman" charset="0"/>
              </a:rPr>
              <a:t>&gt; and in </a:t>
            </a:r>
            <a:r>
              <a:rPr lang="en-US" altLang="ja-JP" sz="2000" i="1">
                <a:latin typeface="Times" charset="0"/>
                <a:cs typeface="Times New Roman" charset="0"/>
              </a:rPr>
              <a:t>Understanding Patent Issues During IEEE Standards Development</a:t>
            </a:r>
            <a:r>
              <a:rPr lang="en-US" altLang="ja-JP" sz="2000">
                <a:latin typeface="Times" charset="0"/>
                <a:cs typeface="Times New Roman" charset="0"/>
              </a:rPr>
              <a:t> </a:t>
            </a:r>
            <a:r>
              <a:rPr lang="en-US" altLang="ja-JP" sz="2000">
                <a:latin typeface="Times" charset="0"/>
                <a:cs typeface="Times New Roman" charset="0"/>
                <a:hlinkClick r:id="rId4"/>
              </a:rPr>
              <a:t>http://standards.ieee.org/board/pat/guide.html</a:t>
            </a:r>
            <a:r>
              <a:rPr lang="en-US" altLang="ja-JP" sz="2000">
                <a:latin typeface="Times" charset="0"/>
                <a:cs typeface="Times New Roman" charset="0"/>
              </a:rPr>
              <a:t>&gt;</a:t>
            </a:r>
            <a:r>
              <a:rPr lang="en-US" altLang="ja-JP" sz="2000">
                <a:latin typeface="Times New Roman" charset="0"/>
                <a:cs typeface="Times New Roman" charset="0"/>
              </a:rPr>
              <a:t> </a:t>
            </a:r>
            <a:endParaRPr lang="en-US" altLang="ja-JP" sz="2000">
              <a:latin typeface="Times" charset="0"/>
            </a:endParaRPr>
          </a:p>
        </p:txBody>
      </p:sp>
      <p:sp>
        <p:nvSpPr>
          <p:cNvPr id="17411"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charset="0"/>
                <a:cs typeface="Times New Roman" charset="0"/>
              </a:rPr>
              <a:t>IEEE 802.21 presentation release statements</a:t>
            </a:r>
            <a:endParaRPr lang="en-US" altLang="ja-JP"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a:cs typeface="Times New Roman" charset="0"/>
              </a:rPr>
              <a:t>’</a:t>
            </a:r>
            <a:r>
              <a:rPr lang="en-US" altLang="ja-JP">
                <a:latin typeface="Times" charset="0"/>
                <a:cs typeface="Times New Roman" charset="0"/>
              </a:rPr>
              <a:t>s name any IEEE Standards publication even though it may include portions of this contribution; and at the IEEE</a:t>
            </a:r>
            <a:r>
              <a:rPr lang="en-US" altLang="ja-JP">
                <a:cs typeface="Times New Roman" charset="0"/>
              </a:rPr>
              <a:t>’</a:t>
            </a:r>
            <a:r>
              <a:rPr lang="en-US" altLang="ja-JP">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charset="0"/>
                <a:cs typeface="Times New Roman" charset="0"/>
              </a:rPr>
              <a:t>The contributor is familiar with IEEE patent policy, as stated in </a:t>
            </a:r>
            <a:r>
              <a:rPr lang="en-US" altLang="ja-JP">
                <a:latin typeface="Times" charset="0"/>
                <a:cs typeface="Times New Roman" charset="0"/>
                <a:hlinkClick r:id="rId3"/>
              </a:rPr>
              <a:t>Section 6 of the IEEE-SA Standards Board bylaws</a:t>
            </a:r>
            <a:r>
              <a:rPr lang="en-US" altLang="ja-JP">
                <a:solidFill>
                  <a:srgbClr val="000099"/>
                </a:solidFill>
                <a:latin typeface="Times" charset="0"/>
                <a:cs typeface="Times New Roman" charset="0"/>
              </a:rPr>
              <a:t> </a:t>
            </a:r>
            <a:r>
              <a:rPr lang="en-US" altLang="ja-JP">
                <a:latin typeface="Times" charset="0"/>
                <a:cs typeface="Times New Roman" charset="0"/>
              </a:rPr>
              <a:t>&lt;</a:t>
            </a:r>
            <a:r>
              <a:rPr lang="en-US" altLang="ja-JP">
                <a:latin typeface="Times" charset="0"/>
                <a:cs typeface="Times New Roman" charset="0"/>
                <a:hlinkClick r:id="rId5"/>
              </a:rPr>
              <a:t>http://standards.ieee.org/guides/bylaws/sect6-7.html#6</a:t>
            </a:r>
            <a:r>
              <a:rPr lang="en-US" altLang="ja-JP">
                <a:latin typeface="Times" charset="0"/>
                <a:cs typeface="Times New Roman" charset="0"/>
              </a:rPr>
              <a:t>&gt; and in </a:t>
            </a:r>
            <a:r>
              <a:rPr lang="en-US" altLang="ja-JP" i="1">
                <a:latin typeface="Times" charset="0"/>
                <a:cs typeface="Times New Roman" charset="0"/>
              </a:rPr>
              <a:t>Understanding Patent Issues During IEEE Standards Development</a:t>
            </a:r>
            <a:r>
              <a:rPr lang="en-US" altLang="ja-JP">
                <a:latin typeface="Times" charset="0"/>
                <a:cs typeface="Times New Roman" charset="0"/>
              </a:rPr>
              <a:t> </a:t>
            </a:r>
            <a:r>
              <a:rPr lang="en-US" altLang="ja-JP">
                <a:latin typeface="Times" charset="0"/>
                <a:cs typeface="Times New Roman" charset="0"/>
                <a:hlinkClick r:id="rId6"/>
              </a:rPr>
              <a:t>http://standards.ieee.org/board/pat/faq.pdf</a:t>
            </a:r>
            <a:r>
              <a:rPr lang="en-US" altLang="ja-JP">
                <a:latin typeface="Times" charset="0"/>
                <a:cs typeface="Times New Roman" charset="0"/>
              </a:rPr>
              <a:t>&gt;</a:t>
            </a:r>
            <a:r>
              <a:rPr lang="en-US" altLang="ja-JP">
                <a:cs typeface="Times New Roman" charset="0"/>
              </a:rPr>
              <a:t> </a:t>
            </a:r>
            <a:endParaRPr lang="en-US" altLang="ja-JP">
              <a:latin typeface="Times" charset="0"/>
            </a:endParaRPr>
          </a:p>
        </p:txBody>
      </p:sp>
    </p:spTree>
    <p:extLst>
      <p:ext uri="{BB962C8B-B14F-4D97-AF65-F5344CB8AC3E}">
        <p14:creationId xmlns:p14="http://schemas.microsoft.com/office/powerpoint/2010/main" val="307242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schema</a:t>
            </a:r>
            <a:endParaRPr lang="en-US" dirty="0"/>
          </a:p>
        </p:txBody>
      </p:sp>
      <p:sp>
        <p:nvSpPr>
          <p:cNvPr id="3" name="Content Placeholder 2"/>
          <p:cNvSpPr>
            <a:spLocks noGrp="1"/>
          </p:cNvSpPr>
          <p:nvPr>
            <p:ph idx="1"/>
          </p:nvPr>
        </p:nvSpPr>
        <p:spPr/>
        <p:txBody>
          <a:bodyPr>
            <a:normAutofit lnSpcReduction="10000"/>
          </a:bodyPr>
          <a:lstStyle/>
          <a:p>
            <a:r>
              <a:rPr lang="en-US" dirty="0" smtClean="0"/>
              <a:t>The proposed solution is divided in several parts:</a:t>
            </a:r>
          </a:p>
          <a:p>
            <a:pPr lvl="1"/>
            <a:r>
              <a:rPr lang="en-US" dirty="0" smtClean="0"/>
              <a:t>Definition of MIHF group identifiers, DCN</a:t>
            </a:r>
            <a:r>
              <a:rPr lang="en-US" dirty="0" smtClean="0"/>
              <a:t>:141</a:t>
            </a:r>
            <a:endParaRPr lang="en-US" dirty="0" smtClean="0"/>
          </a:p>
          <a:p>
            <a:pPr lvl="1"/>
            <a:r>
              <a:rPr lang="en-US" dirty="0" smtClean="0"/>
              <a:t>Definition of new management operations, DCN</a:t>
            </a:r>
            <a:r>
              <a:rPr lang="en-US" dirty="0" smtClean="0"/>
              <a:t>: 142</a:t>
            </a:r>
            <a:endParaRPr lang="en-US" dirty="0" smtClean="0"/>
          </a:p>
          <a:p>
            <a:pPr lvl="1"/>
            <a:r>
              <a:rPr lang="en-US" dirty="0" smtClean="0"/>
              <a:t>Use of the registration procedure for group joining and management, DCN</a:t>
            </a:r>
            <a:r>
              <a:rPr lang="en-US" dirty="0" smtClean="0"/>
              <a:t>:143</a:t>
            </a:r>
            <a:endParaRPr lang="en-US" dirty="0" smtClean="0"/>
          </a:p>
          <a:p>
            <a:pPr lvl="1"/>
            <a:r>
              <a:rPr lang="en-US" dirty="0" smtClean="0"/>
              <a:t>A security proposal based on certificates, DCN</a:t>
            </a:r>
            <a:r>
              <a:rPr lang="en-US" dirty="0" smtClean="0"/>
              <a:t>:144</a:t>
            </a:r>
            <a:endParaRPr lang="en-US" dirty="0" smtClean="0"/>
          </a:p>
          <a:p>
            <a:pPr lvl="1"/>
            <a:r>
              <a:rPr lang="en-US" dirty="0" smtClean="0"/>
              <a:t>Required changes to standard primitives to be used with multicast transport, DCN: </a:t>
            </a:r>
            <a:r>
              <a:rPr lang="en-US" dirty="0" smtClean="0"/>
              <a:t>145</a:t>
            </a:r>
            <a:endParaRPr lang="en-US" dirty="0" smtClean="0"/>
          </a:p>
        </p:txBody>
      </p:sp>
    </p:spTree>
    <p:extLst>
      <p:ext uri="{BB962C8B-B14F-4D97-AF65-F5344CB8AC3E}">
        <p14:creationId xmlns:p14="http://schemas.microsoft.com/office/powerpoint/2010/main" val="2941281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TotalTime>
  <Words>587</Words>
  <Application>Microsoft Macintosh PowerPoint</Application>
  <PresentationFormat>On-screen Show (4:3)</PresentationFormat>
  <Paragraphs>26</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Proposal schema</vt:lpstr>
    </vt:vector>
  </TitlesOfParts>
  <Company>University Carlos III of Madrid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3</cp:revision>
  <dcterms:created xsi:type="dcterms:W3CDTF">2012-11-02T16:26:34Z</dcterms:created>
  <dcterms:modified xsi:type="dcterms:W3CDTF">2012-11-02T16:49:09Z</dcterms:modified>
</cp:coreProperties>
</file>