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0" r:id="rId2"/>
    <p:sldId id="261"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04"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824A-AFDD-384D-BE1B-33FB4CE19CE6}" type="datetimeFigureOut">
              <a:rPr lang="en-US" smtClean="0"/>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3CE490-F498-5C40-83A6-2A49652C77F3}" type="slidenum">
              <a:rPr lang="en-US" smtClean="0"/>
              <a:t>‹#›</a:t>
            </a:fld>
            <a:endParaRPr lang="en-US"/>
          </a:p>
        </p:txBody>
      </p:sp>
    </p:spTree>
    <p:extLst>
      <p:ext uri="{BB962C8B-B14F-4D97-AF65-F5344CB8AC3E}">
        <p14:creationId xmlns:p14="http://schemas.microsoft.com/office/powerpoint/2010/main" val="14871300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833AB-CE60-9F49-9B87-B55C3161F54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287743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833AB-CE60-9F49-9B87-B55C3161F54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119153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833AB-CE60-9F49-9B87-B55C3161F54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3107561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833AB-CE60-9F49-9B87-B55C3161F54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594342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833AB-CE60-9F49-9B87-B55C3161F54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3212012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833AB-CE60-9F49-9B87-B55C3161F54B}"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149940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833AB-CE60-9F49-9B87-B55C3161F54B}" type="datetimeFigureOut">
              <a:rPr lang="en-US" smtClean="0"/>
              <a:t>11/2/12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383832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833AB-CE60-9F49-9B87-B55C3161F54B}" type="datetimeFigureOut">
              <a:rPr lang="en-US" smtClean="0"/>
              <a:t>11/2/12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326181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833AB-CE60-9F49-9B87-B55C3161F54B}" type="datetimeFigureOut">
              <a:rPr lang="en-US" smtClean="0"/>
              <a:t>11/2/12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218390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833AB-CE60-9F49-9B87-B55C3161F54B}"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125192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833AB-CE60-9F49-9B87-B55C3161F54B}"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2BFC7-2590-5947-82B8-24B5DE095855}" type="slidenum">
              <a:rPr lang="en-US" smtClean="0"/>
              <a:t>‹#›</a:t>
            </a:fld>
            <a:endParaRPr lang="en-US"/>
          </a:p>
        </p:txBody>
      </p:sp>
    </p:spTree>
    <p:extLst>
      <p:ext uri="{BB962C8B-B14F-4D97-AF65-F5344CB8AC3E}">
        <p14:creationId xmlns:p14="http://schemas.microsoft.com/office/powerpoint/2010/main" val="24981841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833AB-CE60-9F49-9B87-B55C3161F54B}" type="datetimeFigureOut">
              <a:rPr lang="en-US" smtClean="0"/>
              <a:t>11/2/12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2BFC7-2590-5947-82B8-24B5DE095855}" type="slidenum">
              <a:rPr lang="en-US" smtClean="0"/>
              <a:t>‹#›</a:t>
            </a:fld>
            <a:endParaRPr lang="en-US"/>
          </a:p>
        </p:txBody>
      </p:sp>
    </p:spTree>
    <p:extLst>
      <p:ext uri="{BB962C8B-B14F-4D97-AF65-F5344CB8AC3E}">
        <p14:creationId xmlns:p14="http://schemas.microsoft.com/office/powerpoint/2010/main" val="2398361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 3"/>
          <p:cNvSpPr>
            <a:spLocks noGrp="1"/>
          </p:cNvSpPr>
          <p:nvPr>
            <p:ph type="ftr" sz="quarter" idx="10"/>
          </p:nvPr>
        </p:nvSpPr>
        <p:spPr/>
        <p:txBody>
          <a:bodyPr/>
          <a:lstStyle/>
          <a:p>
            <a:pPr>
              <a:defRPr/>
            </a:pPr>
            <a:r>
              <a:rPr lang="en-US" altLang="ja-JP"/>
              <a:t>21-12-0058- MuGM</a:t>
            </a:r>
          </a:p>
        </p:txBody>
      </p:sp>
      <p:sp>
        <p:nvSpPr>
          <p:cNvPr id="15362" name="Rectangle 36"/>
          <p:cNvSpPr>
            <a:spLocks noGrp="1" noChangeArrowheads="1"/>
          </p:cNvSpPr>
          <p:nvPr>
            <p:ph type="body" idx="1"/>
          </p:nvPr>
        </p:nvSpPr>
        <p:spPr>
          <a:xfrm>
            <a:off x="439738" y="990600"/>
            <a:ext cx="8399462" cy="5334000"/>
          </a:xfrm>
          <a:solidFill>
            <a:srgbClr val="66CCFF"/>
          </a:solidFill>
        </p:spPr>
        <p:txBody>
          <a:bodyPr>
            <a:normAutofit fontScale="85000" lnSpcReduction="10000"/>
          </a:bodyPr>
          <a:lstStyle/>
          <a:p>
            <a:pPr>
              <a:buClr>
                <a:srgbClr val="FAFD00"/>
              </a:buClr>
              <a:buFontTx/>
              <a:buNone/>
            </a:pPr>
            <a:r>
              <a:rPr lang="en-US" altLang="ja-JP" b="1" dirty="0">
                <a:latin typeface="Times" charset="0"/>
                <a:cs typeface="Times New Roman" charset="0"/>
              </a:rPr>
              <a:t>IEEE 802.21 MEDIA INDEPENDENT HANDOVER </a:t>
            </a:r>
          </a:p>
          <a:p>
            <a:pPr>
              <a:buClr>
                <a:srgbClr val="FAFD00"/>
              </a:buClr>
              <a:buFontTx/>
              <a:buNone/>
            </a:pPr>
            <a:r>
              <a:rPr lang="en-US" altLang="ja-JP" dirty="0">
                <a:latin typeface="Times" charset="0"/>
                <a:cs typeface="Times New Roman" charset="0"/>
              </a:rPr>
              <a:t>DCN</a:t>
            </a:r>
            <a:r>
              <a:rPr lang="en-US" altLang="ja-JP">
                <a:latin typeface="Times" charset="0"/>
                <a:cs typeface="Times New Roman" charset="0"/>
              </a:rPr>
              <a:t>: </a:t>
            </a:r>
            <a:r>
              <a:rPr lang="en-US" altLang="ja-JP" smtClean="0">
                <a:latin typeface="Times" charset="0"/>
                <a:cs typeface="Times New Roman" charset="0"/>
              </a:rPr>
              <a:t>21-12-0141-00-MuGM</a:t>
            </a:r>
            <a:endParaRPr lang="en-US" altLang="ja-JP" dirty="0">
              <a:latin typeface="Times" charset="0"/>
              <a:cs typeface="Times New Roman" charset="0"/>
            </a:endParaRPr>
          </a:p>
          <a:p>
            <a:pPr>
              <a:buClr>
                <a:srgbClr val="FAFD00"/>
              </a:buClr>
              <a:buFontTx/>
              <a:buNone/>
            </a:pPr>
            <a:endParaRPr lang="en-US" altLang="ja-JP" dirty="0" smtClean="0">
              <a:latin typeface="Times" charset="0"/>
              <a:cs typeface="Times New Roman" charset="0"/>
            </a:endParaRPr>
          </a:p>
          <a:p>
            <a:pPr>
              <a:buClr>
                <a:srgbClr val="FAFD00"/>
              </a:buClr>
              <a:buFontTx/>
              <a:buNone/>
            </a:pPr>
            <a:r>
              <a:rPr lang="en-US" altLang="ja-JP" dirty="0" smtClean="0">
                <a:latin typeface="Times" charset="0"/>
                <a:cs typeface="Times New Roman" charset="0"/>
              </a:rPr>
              <a:t>Title</a:t>
            </a:r>
            <a:r>
              <a:rPr lang="en-US" altLang="ja-JP" dirty="0">
                <a:latin typeface="Times" charset="0"/>
                <a:cs typeface="Times New Roman" charset="0"/>
              </a:rPr>
              <a:t>: </a:t>
            </a:r>
            <a:r>
              <a:rPr lang="en-US" altLang="ja-JP" dirty="0" smtClean="0">
                <a:latin typeface="Times" charset="0"/>
                <a:cs typeface="Times New Roman" charset="0"/>
              </a:rPr>
              <a:t>Definition of IEEE 802.21d multicast identifiers</a:t>
            </a:r>
          </a:p>
          <a:p>
            <a:pPr>
              <a:buClr>
                <a:srgbClr val="FAFD00"/>
              </a:buClr>
              <a:buFontTx/>
              <a:buNone/>
            </a:pPr>
            <a:endParaRPr lang="en-US" altLang="ja-JP" b="1" dirty="0">
              <a:latin typeface="Times" charset="0"/>
              <a:cs typeface="Times New Roman" charset="0"/>
            </a:endParaRPr>
          </a:p>
          <a:p>
            <a:pPr>
              <a:buClr>
                <a:srgbClr val="FAFD00"/>
              </a:buClr>
              <a:buFontTx/>
              <a:buNone/>
            </a:pPr>
            <a:r>
              <a:rPr lang="en-US" altLang="ja-JP" dirty="0">
                <a:latin typeface="Times" charset="0"/>
                <a:cs typeface="Times New Roman" charset="0"/>
              </a:rPr>
              <a:t>Date Submitted: </a:t>
            </a:r>
            <a:r>
              <a:rPr lang="en-US" altLang="ja-JP" dirty="0" smtClean="0">
                <a:latin typeface="Times" charset="0"/>
                <a:cs typeface="Times New Roman" charset="0"/>
              </a:rPr>
              <a:t>November, </a:t>
            </a:r>
            <a:r>
              <a:rPr lang="en-US" altLang="ja-JP" dirty="0">
                <a:latin typeface="Times" charset="0"/>
                <a:cs typeface="Times New Roman" charset="0"/>
              </a:rPr>
              <a:t>2012</a:t>
            </a:r>
          </a:p>
          <a:p>
            <a:pPr>
              <a:buClr>
                <a:srgbClr val="FAFD00"/>
              </a:buClr>
              <a:buFontTx/>
              <a:buNone/>
            </a:pPr>
            <a:r>
              <a:rPr lang="en-US" altLang="ja-JP" dirty="0" smtClean="0">
                <a:latin typeface="Times" charset="0"/>
                <a:cs typeface="Times New Roman" charset="0"/>
              </a:rPr>
              <a:t>Authors </a:t>
            </a:r>
            <a:r>
              <a:rPr lang="en-US" altLang="ja-JP" dirty="0">
                <a:latin typeface="Times" charset="0"/>
                <a:cs typeface="Times New Roman" charset="0"/>
              </a:rPr>
              <a:t>or Source(s):</a:t>
            </a:r>
          </a:p>
          <a:p>
            <a:pPr>
              <a:buClr>
                <a:srgbClr val="FAFD00"/>
              </a:buClr>
              <a:buFontTx/>
              <a:buNone/>
            </a:pPr>
            <a:r>
              <a:rPr lang="en-US" altLang="ja-JP" dirty="0">
                <a:latin typeface="Times" charset="0"/>
                <a:cs typeface="Times New Roman" charset="0"/>
              </a:rPr>
              <a:t> </a:t>
            </a:r>
            <a:r>
              <a:rPr lang="en-US" altLang="ja-JP" b="1" dirty="0" smtClean="0">
                <a:latin typeface="Times" charset="0"/>
                <a:cs typeface="Times New Roman" charset="0"/>
              </a:rPr>
              <a:t>Daniel </a:t>
            </a:r>
            <a:r>
              <a:rPr lang="en-US" altLang="ja-JP" b="1" dirty="0" err="1" smtClean="0">
                <a:latin typeface="Times" charset="0"/>
                <a:cs typeface="Times New Roman" charset="0"/>
              </a:rPr>
              <a:t>Corujo</a:t>
            </a:r>
            <a:r>
              <a:rPr lang="en-US" altLang="ja-JP" b="1" dirty="0" smtClean="0">
                <a:latin typeface="Times" charset="0"/>
                <a:cs typeface="Times New Roman" charset="0"/>
              </a:rPr>
              <a:t> (</a:t>
            </a:r>
            <a:r>
              <a:rPr lang="en-US" altLang="ja-JP" b="1" dirty="0" err="1" smtClean="0">
                <a:latin typeface="Times" charset="0"/>
                <a:cs typeface="Times New Roman" charset="0"/>
              </a:rPr>
              <a:t>ITAv</a:t>
            </a:r>
            <a:r>
              <a:rPr lang="en-US" altLang="ja-JP" b="1" dirty="0" smtClean="0">
                <a:latin typeface="Times" charset="0"/>
                <a:cs typeface="Times New Roman" charset="0"/>
              </a:rPr>
              <a:t>), Antonio de la Oliva (UC3M)</a:t>
            </a:r>
            <a:endParaRPr lang="en-US" altLang="ja-JP" b="1" dirty="0">
              <a:latin typeface="Times" charset="0"/>
              <a:cs typeface="Times New Roman" charset="0"/>
            </a:endParaRPr>
          </a:p>
          <a:p>
            <a:pPr algn="just">
              <a:buClr>
                <a:srgbClr val="FAFD00"/>
              </a:buClr>
              <a:buFontTx/>
              <a:buNone/>
            </a:pPr>
            <a:r>
              <a:rPr lang="en-US" altLang="ja-JP" dirty="0">
                <a:latin typeface="Times" charset="0"/>
                <a:cs typeface="Times New Roman" charset="0"/>
              </a:rPr>
              <a:t>Abstract: This document describes </a:t>
            </a:r>
            <a:r>
              <a:rPr lang="en-US" altLang="ja-JP" dirty="0" smtClean="0">
                <a:latin typeface="Times" charset="0"/>
                <a:cs typeface="Times New Roman" charset="0"/>
              </a:rPr>
              <a:t>the use of a subset of the MIHF_ID space to describe multicast identifiers.</a:t>
            </a:r>
            <a:endParaRPr lang="en-US" altLang="ja-JP" dirty="0">
              <a:latin typeface="Times" charset="0"/>
              <a:cs typeface="Times New Roman" charset="0"/>
            </a:endParaRPr>
          </a:p>
        </p:txBody>
      </p:sp>
    </p:spTree>
    <p:extLst>
      <p:ext uri="{BB962C8B-B14F-4D97-AF65-F5344CB8AC3E}">
        <p14:creationId xmlns:p14="http://schemas.microsoft.com/office/powerpoint/2010/main" val="168387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3"/>
          <p:cNvSpPr>
            <a:spLocks noGrp="1"/>
          </p:cNvSpPr>
          <p:nvPr>
            <p:ph type="ftr" sz="quarter" idx="10"/>
          </p:nvPr>
        </p:nvSpPr>
        <p:spPr/>
        <p:txBody>
          <a:bodyPr/>
          <a:lstStyle/>
          <a:p>
            <a:pPr>
              <a:defRPr/>
            </a:pPr>
            <a:r>
              <a:rPr lang="en-US" altLang="ja-JP"/>
              <a:t>21-12-0058- MuGM</a:t>
            </a:r>
          </a:p>
        </p:txBody>
      </p:sp>
      <p:sp>
        <p:nvSpPr>
          <p:cNvPr id="17410"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a:latin typeface="Times" charset="0"/>
                <a:cs typeface="Times New Roman" charset="0"/>
              </a:rPr>
              <a:t>IEEE 802.21 presentation release statements</a:t>
            </a:r>
            <a:endParaRPr lang="en-US" altLang="ja-JP">
              <a:latin typeface="Times" charset="0"/>
              <a:cs typeface="Times New Roman" charset="0"/>
            </a:endParaRPr>
          </a:p>
          <a:p>
            <a:pPr algn="just">
              <a:lnSpc>
                <a:spcPct val="80000"/>
              </a:lnSpc>
              <a:buClr>
                <a:srgbClr val="FAFD00"/>
              </a:buClr>
              <a:buSzPct val="200000"/>
              <a:buFontTx/>
              <a:buNone/>
            </a:pPr>
            <a:r>
              <a:rPr lang="en-US" altLang="ja-JP"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2000">
                <a:latin typeface="Times New Roman" charset="0"/>
                <a:cs typeface="Times New Roman" charset="0"/>
              </a:rPr>
              <a:t>’</a:t>
            </a:r>
            <a:r>
              <a:rPr lang="en-US" altLang="ja-JP" sz="2000">
                <a:latin typeface="Times" charset="0"/>
                <a:cs typeface="Times New Roman" charset="0"/>
              </a:rPr>
              <a:t>s name any IEEE Standards publication even though it may include portions of this contribution; and at the IEEE</a:t>
            </a:r>
            <a:r>
              <a:rPr lang="en-US" altLang="ja-JP" sz="2000">
                <a:latin typeface="Times New Roman" charset="0"/>
                <a:cs typeface="Times New Roman" charset="0"/>
              </a:rPr>
              <a:t>’</a:t>
            </a:r>
            <a:r>
              <a:rPr lang="en-US" altLang="ja-JP"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a:latin typeface="Times" charset="0"/>
                <a:cs typeface="Times New Roman" charset="0"/>
              </a:rPr>
              <a:t>The contributor is familiar with IEEE patent policy, as outlined in </a:t>
            </a:r>
            <a:r>
              <a:rPr lang="en-US" altLang="ja-JP" sz="2000">
                <a:latin typeface="Times" charset="0"/>
                <a:cs typeface="Times New Roman" charset="0"/>
                <a:hlinkClick r:id="rId3"/>
              </a:rPr>
              <a:t>Section 6.3 of the IEEE-SA Standards Board Operations Manual</a:t>
            </a:r>
            <a:r>
              <a:rPr lang="en-US" altLang="ja-JP" sz="2000">
                <a:solidFill>
                  <a:srgbClr val="000099"/>
                </a:solidFill>
                <a:latin typeface="Times" charset="0"/>
                <a:cs typeface="Times New Roman" charset="0"/>
              </a:rPr>
              <a:t> </a:t>
            </a:r>
            <a:r>
              <a:rPr lang="en-US" altLang="ja-JP" sz="2000">
                <a:latin typeface="Times" charset="0"/>
                <a:cs typeface="Times New Roman" charset="0"/>
              </a:rPr>
              <a:t>&lt;</a:t>
            </a:r>
            <a:r>
              <a:rPr lang="en-US" altLang="ja-JP" sz="2000">
                <a:latin typeface="Times" charset="0"/>
                <a:cs typeface="Times New Roman" charset="0"/>
                <a:hlinkClick r:id="rId3"/>
              </a:rPr>
              <a:t>http://standards.ieee.org/guides/opman/sect6.html#6.3</a:t>
            </a:r>
            <a:r>
              <a:rPr lang="en-US" altLang="ja-JP" sz="2000">
                <a:latin typeface="Times" charset="0"/>
                <a:cs typeface="Times New Roman" charset="0"/>
              </a:rPr>
              <a:t>&gt; and in </a:t>
            </a:r>
            <a:r>
              <a:rPr lang="en-US" altLang="ja-JP" sz="2000" i="1">
                <a:latin typeface="Times" charset="0"/>
                <a:cs typeface="Times New Roman" charset="0"/>
              </a:rPr>
              <a:t>Understanding Patent Issues During IEEE Standards Development</a:t>
            </a:r>
            <a:r>
              <a:rPr lang="en-US" altLang="ja-JP" sz="2000">
                <a:latin typeface="Times" charset="0"/>
                <a:cs typeface="Times New Roman" charset="0"/>
              </a:rPr>
              <a:t> </a:t>
            </a:r>
            <a:r>
              <a:rPr lang="en-US" altLang="ja-JP" sz="2000">
                <a:latin typeface="Times" charset="0"/>
                <a:cs typeface="Times New Roman" charset="0"/>
                <a:hlinkClick r:id="rId4"/>
              </a:rPr>
              <a:t>http://standards.ieee.org/board/pat/guide.html</a:t>
            </a:r>
            <a:r>
              <a:rPr lang="en-US" altLang="ja-JP" sz="2000">
                <a:latin typeface="Times" charset="0"/>
                <a:cs typeface="Times New Roman" charset="0"/>
              </a:rPr>
              <a:t>&gt;</a:t>
            </a:r>
            <a:r>
              <a:rPr lang="en-US" altLang="ja-JP" sz="2000">
                <a:latin typeface="Times New Roman" charset="0"/>
                <a:cs typeface="Times New Roman" charset="0"/>
              </a:rPr>
              <a:t> </a:t>
            </a:r>
            <a:endParaRPr lang="en-US" altLang="ja-JP" sz="2000">
              <a:latin typeface="Times" charset="0"/>
            </a:endParaRPr>
          </a:p>
        </p:txBody>
      </p:sp>
      <p:sp>
        <p:nvSpPr>
          <p:cNvPr id="17411"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charset="0"/>
                <a:cs typeface="Times New Roman" charset="0"/>
              </a:rPr>
              <a:t>IEEE 802.21 presentation release statements</a:t>
            </a:r>
            <a:endParaRPr lang="en-US" altLang="ja-JP"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a:cs typeface="Times New Roman" charset="0"/>
              </a:rPr>
              <a:t>’</a:t>
            </a:r>
            <a:r>
              <a:rPr lang="en-US" altLang="ja-JP">
                <a:latin typeface="Times" charset="0"/>
                <a:cs typeface="Times New Roman" charset="0"/>
              </a:rPr>
              <a:t>s name any IEEE Standards publication even though it may include portions of this contribution; and at the IEEE</a:t>
            </a:r>
            <a:r>
              <a:rPr lang="en-US" altLang="ja-JP">
                <a:cs typeface="Times New Roman" charset="0"/>
              </a:rPr>
              <a:t>’</a:t>
            </a:r>
            <a:r>
              <a:rPr lang="en-US" altLang="ja-JP">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charset="0"/>
                <a:cs typeface="Times New Roman" charset="0"/>
              </a:rPr>
              <a:t>The contributor is familiar with IEEE patent policy, as stated in </a:t>
            </a:r>
            <a:r>
              <a:rPr lang="en-US" altLang="ja-JP">
                <a:latin typeface="Times" charset="0"/>
                <a:cs typeface="Times New Roman" charset="0"/>
                <a:hlinkClick r:id="rId3"/>
              </a:rPr>
              <a:t>Section 6 of the IEEE-SA Standards Board bylaws</a:t>
            </a:r>
            <a:r>
              <a:rPr lang="en-US" altLang="ja-JP">
                <a:solidFill>
                  <a:srgbClr val="000099"/>
                </a:solidFill>
                <a:latin typeface="Times" charset="0"/>
                <a:cs typeface="Times New Roman" charset="0"/>
              </a:rPr>
              <a:t> </a:t>
            </a:r>
            <a:r>
              <a:rPr lang="en-US" altLang="ja-JP">
                <a:latin typeface="Times" charset="0"/>
                <a:cs typeface="Times New Roman" charset="0"/>
              </a:rPr>
              <a:t>&lt;</a:t>
            </a:r>
            <a:r>
              <a:rPr lang="en-US" altLang="ja-JP">
                <a:latin typeface="Times" charset="0"/>
                <a:cs typeface="Times New Roman" charset="0"/>
                <a:hlinkClick r:id="rId5"/>
              </a:rPr>
              <a:t>http://standards.ieee.org/guides/bylaws/sect6-7.html#6</a:t>
            </a:r>
            <a:r>
              <a:rPr lang="en-US" altLang="ja-JP">
                <a:latin typeface="Times" charset="0"/>
                <a:cs typeface="Times New Roman" charset="0"/>
              </a:rPr>
              <a:t>&gt; and in </a:t>
            </a:r>
            <a:r>
              <a:rPr lang="en-US" altLang="ja-JP" i="1">
                <a:latin typeface="Times" charset="0"/>
                <a:cs typeface="Times New Roman" charset="0"/>
              </a:rPr>
              <a:t>Understanding Patent Issues During IEEE Standards Development</a:t>
            </a:r>
            <a:r>
              <a:rPr lang="en-US" altLang="ja-JP">
                <a:latin typeface="Times" charset="0"/>
                <a:cs typeface="Times New Roman" charset="0"/>
              </a:rPr>
              <a:t> </a:t>
            </a:r>
            <a:r>
              <a:rPr lang="en-US" altLang="ja-JP">
                <a:latin typeface="Times" charset="0"/>
                <a:cs typeface="Times New Roman" charset="0"/>
                <a:hlinkClick r:id="rId6"/>
              </a:rPr>
              <a:t>http://standards.ieee.org/board/pat/faq.pdf</a:t>
            </a:r>
            <a:r>
              <a:rPr lang="en-US" altLang="ja-JP">
                <a:latin typeface="Times" charset="0"/>
                <a:cs typeface="Times New Roman" charset="0"/>
              </a:rPr>
              <a:t>&gt;</a:t>
            </a:r>
            <a:r>
              <a:rPr lang="en-US" altLang="ja-JP">
                <a:cs typeface="Times New Roman" charset="0"/>
              </a:rPr>
              <a:t> </a:t>
            </a:r>
            <a:endParaRPr lang="en-US" altLang="ja-JP">
              <a:latin typeface="Times" charset="0"/>
            </a:endParaRPr>
          </a:p>
        </p:txBody>
      </p:sp>
    </p:spTree>
    <p:extLst>
      <p:ext uri="{BB962C8B-B14F-4D97-AF65-F5344CB8AC3E}">
        <p14:creationId xmlns:p14="http://schemas.microsoft.com/office/powerpoint/2010/main" val="1178788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Multicast MIHF Identifiers</a:t>
            </a:r>
            <a:endParaRPr lang="en-US" dirty="0"/>
          </a:p>
        </p:txBody>
      </p:sp>
      <p:sp>
        <p:nvSpPr>
          <p:cNvPr id="7" name="Content Placeholder 6"/>
          <p:cNvSpPr>
            <a:spLocks noGrp="1"/>
          </p:cNvSpPr>
          <p:nvPr>
            <p:ph idx="1"/>
          </p:nvPr>
        </p:nvSpPr>
        <p:spPr/>
        <p:txBody>
          <a:bodyPr>
            <a:normAutofit lnSpcReduction="10000"/>
          </a:bodyPr>
          <a:lstStyle/>
          <a:p>
            <a:r>
              <a:rPr lang="en-US" dirty="0" smtClean="0"/>
              <a:t>Each MIHF has a unique MIHF_ID, which is also used in transactions to indicate the source/destination of a MIH Protocol message</a:t>
            </a:r>
          </a:p>
          <a:p>
            <a:r>
              <a:rPr lang="en-US" dirty="0" smtClean="0"/>
              <a:t>Currently, a zero-length MIHF_ID is able to be used as a broadcast identifier</a:t>
            </a:r>
          </a:p>
          <a:p>
            <a:r>
              <a:rPr lang="en-US" dirty="0" smtClean="0"/>
              <a:t>However, this is now enough to individually address different multicast groups</a:t>
            </a:r>
          </a:p>
          <a:p>
            <a:r>
              <a:rPr lang="en-US" dirty="0" smtClean="0"/>
              <a:t>Moreover, any change to the MIHF_IDs needs to be backwards compatible</a:t>
            </a:r>
            <a:endParaRPr lang="en-US" dirty="0"/>
          </a:p>
        </p:txBody>
      </p:sp>
    </p:spTree>
    <p:extLst>
      <p:ext uri="{BB962C8B-B14F-4D97-AF65-F5344CB8AC3E}">
        <p14:creationId xmlns:p14="http://schemas.microsoft.com/office/powerpoint/2010/main" val="2530270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Multicast MIHF Identifiers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Proposal: to use MIHF identifiers as the means for identifying MIH-enabled multicast groups</a:t>
            </a:r>
          </a:p>
          <a:p>
            <a:pPr lvl="1"/>
            <a:r>
              <a:rPr lang="en-US" dirty="0" smtClean="0"/>
              <a:t>We can create multicast MIHF_IDs by using the NAI representation of a L2 or L3 multicast address</a:t>
            </a:r>
          </a:p>
          <a:p>
            <a:r>
              <a:rPr lang="en-US" dirty="0" smtClean="0"/>
              <a:t>Features:</a:t>
            </a:r>
          </a:p>
          <a:p>
            <a:pPr lvl="1"/>
            <a:r>
              <a:rPr lang="en-US" dirty="0" smtClean="0"/>
              <a:t>Allows a node to have several multicast-enabled MIHF_IDs, in addition to it’s own unique unicast MIHF_ID</a:t>
            </a:r>
          </a:p>
          <a:p>
            <a:pPr lvl="1"/>
            <a:r>
              <a:rPr lang="en-US" dirty="0" smtClean="0"/>
              <a:t>Relies on already-existing multicast procedures at both L2 and L3 level</a:t>
            </a:r>
          </a:p>
          <a:p>
            <a:pPr lvl="2"/>
            <a:r>
              <a:rPr lang="en-US" dirty="0" smtClean="0"/>
              <a:t>Thus maintains the already existing MIHF_ID determination capability</a:t>
            </a:r>
          </a:p>
          <a:p>
            <a:pPr lvl="1"/>
            <a:r>
              <a:rPr lang="en-US" dirty="0" smtClean="0"/>
              <a:t>This MIHF_ID is still a NAI-encoded IP address (for L3) or a NAI-encoded link-layer address (for L2)</a:t>
            </a:r>
          </a:p>
          <a:p>
            <a:pPr lvl="1"/>
            <a:r>
              <a:rPr lang="en-US" dirty="0" smtClean="0"/>
              <a:t>Enables the use of .21 messages without further modification</a:t>
            </a:r>
            <a:endParaRPr lang="en-US" dirty="0"/>
          </a:p>
        </p:txBody>
      </p:sp>
    </p:spTree>
    <p:extLst>
      <p:ext uri="{BB962C8B-B14F-4D97-AF65-F5344CB8AC3E}">
        <p14:creationId xmlns:p14="http://schemas.microsoft.com/office/powerpoint/2010/main" val="2389420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702</Words>
  <Application>Microsoft Macintosh PowerPoint</Application>
  <PresentationFormat>On-screen Show (4:3)</PresentationFormat>
  <Paragraphs>33</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Multicast MIHF Identifiers</vt:lpstr>
      <vt:lpstr>Multicast MIHF Identifiers</vt:lpstr>
    </vt:vector>
  </TitlesOfParts>
  <Company>University Carlos III of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2</cp:revision>
  <dcterms:created xsi:type="dcterms:W3CDTF">2012-11-02T16:06:59Z</dcterms:created>
  <dcterms:modified xsi:type="dcterms:W3CDTF">2012-11-02T16:43:36Z</dcterms:modified>
</cp:coreProperties>
</file>