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2" r:id="rId2"/>
    <p:sldId id="263"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46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0C8622-1BFF-CF46-9CA2-4F9557E4A701}" type="datetimeFigureOut">
              <a:rPr lang="en-US" smtClean="0"/>
              <a:t>11/2/12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170639-AC78-574F-900E-D9B14389879B}" type="slidenum">
              <a:rPr lang="en-US" smtClean="0"/>
              <a:t>‹#›</a:t>
            </a:fld>
            <a:endParaRPr lang="en-US"/>
          </a:p>
        </p:txBody>
      </p:sp>
    </p:spTree>
    <p:extLst>
      <p:ext uri="{BB962C8B-B14F-4D97-AF65-F5344CB8AC3E}">
        <p14:creationId xmlns:p14="http://schemas.microsoft.com/office/powerpoint/2010/main" val="29012653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noTextEdit="1"/>
          </p:cNvSpPr>
          <p:nvPr>
            <p:ph type="sldImg"/>
          </p:nvPr>
        </p:nvSpPr>
        <p:spPr>
          <a:ln/>
        </p:spPr>
      </p:sp>
      <p:sp>
        <p:nvSpPr>
          <p:cNvPr id="1638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ChangeArrowheads="1" noTextEdit="1"/>
          </p:cNvSpPr>
          <p:nvPr>
            <p:ph type="sldImg"/>
          </p:nvPr>
        </p:nvSpPr>
        <p:spPr>
          <a:ln/>
        </p:spPr>
      </p:sp>
      <p:sp>
        <p:nvSpPr>
          <p:cNvPr id="1843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Rotis Sans Serif for Noki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B4D38A-34E8-D44A-87EC-4A165E90E49C}"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5FB65-3BC7-9A41-B204-0FBCEFAF03D0}" type="slidenum">
              <a:rPr lang="en-US" smtClean="0"/>
              <a:t>‹#›</a:t>
            </a:fld>
            <a:endParaRPr lang="en-US"/>
          </a:p>
        </p:txBody>
      </p:sp>
    </p:spTree>
    <p:extLst>
      <p:ext uri="{BB962C8B-B14F-4D97-AF65-F5344CB8AC3E}">
        <p14:creationId xmlns:p14="http://schemas.microsoft.com/office/powerpoint/2010/main" val="707079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B4D38A-34E8-D44A-87EC-4A165E90E49C}"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5FB65-3BC7-9A41-B204-0FBCEFAF03D0}" type="slidenum">
              <a:rPr lang="en-US" smtClean="0"/>
              <a:t>‹#›</a:t>
            </a:fld>
            <a:endParaRPr lang="en-US"/>
          </a:p>
        </p:txBody>
      </p:sp>
    </p:spTree>
    <p:extLst>
      <p:ext uri="{BB962C8B-B14F-4D97-AF65-F5344CB8AC3E}">
        <p14:creationId xmlns:p14="http://schemas.microsoft.com/office/powerpoint/2010/main" val="440430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B4D38A-34E8-D44A-87EC-4A165E90E49C}"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5FB65-3BC7-9A41-B204-0FBCEFAF03D0}" type="slidenum">
              <a:rPr lang="en-US" smtClean="0"/>
              <a:t>‹#›</a:t>
            </a:fld>
            <a:endParaRPr lang="en-US"/>
          </a:p>
        </p:txBody>
      </p:sp>
    </p:spTree>
    <p:extLst>
      <p:ext uri="{BB962C8B-B14F-4D97-AF65-F5344CB8AC3E}">
        <p14:creationId xmlns:p14="http://schemas.microsoft.com/office/powerpoint/2010/main" val="153917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B4D38A-34E8-D44A-87EC-4A165E90E49C}"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5FB65-3BC7-9A41-B204-0FBCEFAF03D0}" type="slidenum">
              <a:rPr lang="en-US" smtClean="0"/>
              <a:t>‹#›</a:t>
            </a:fld>
            <a:endParaRPr lang="en-US"/>
          </a:p>
        </p:txBody>
      </p:sp>
    </p:spTree>
    <p:extLst>
      <p:ext uri="{BB962C8B-B14F-4D97-AF65-F5344CB8AC3E}">
        <p14:creationId xmlns:p14="http://schemas.microsoft.com/office/powerpoint/2010/main" val="296118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B4D38A-34E8-D44A-87EC-4A165E90E49C}" type="datetimeFigureOut">
              <a:rPr lang="en-US" smtClean="0"/>
              <a:t>11/2/12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5FB65-3BC7-9A41-B204-0FBCEFAF03D0}" type="slidenum">
              <a:rPr lang="en-US" smtClean="0"/>
              <a:t>‹#›</a:t>
            </a:fld>
            <a:endParaRPr lang="en-US"/>
          </a:p>
        </p:txBody>
      </p:sp>
    </p:spTree>
    <p:extLst>
      <p:ext uri="{BB962C8B-B14F-4D97-AF65-F5344CB8AC3E}">
        <p14:creationId xmlns:p14="http://schemas.microsoft.com/office/powerpoint/2010/main" val="940863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B4D38A-34E8-D44A-87EC-4A165E90E49C}"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5FB65-3BC7-9A41-B204-0FBCEFAF03D0}" type="slidenum">
              <a:rPr lang="en-US" smtClean="0"/>
              <a:t>‹#›</a:t>
            </a:fld>
            <a:endParaRPr lang="en-US"/>
          </a:p>
        </p:txBody>
      </p:sp>
    </p:spTree>
    <p:extLst>
      <p:ext uri="{BB962C8B-B14F-4D97-AF65-F5344CB8AC3E}">
        <p14:creationId xmlns:p14="http://schemas.microsoft.com/office/powerpoint/2010/main" val="81060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B4D38A-34E8-D44A-87EC-4A165E90E49C}" type="datetimeFigureOut">
              <a:rPr lang="en-US" smtClean="0"/>
              <a:t>11/2/12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65FB65-3BC7-9A41-B204-0FBCEFAF03D0}" type="slidenum">
              <a:rPr lang="en-US" smtClean="0"/>
              <a:t>‹#›</a:t>
            </a:fld>
            <a:endParaRPr lang="en-US"/>
          </a:p>
        </p:txBody>
      </p:sp>
    </p:spTree>
    <p:extLst>
      <p:ext uri="{BB962C8B-B14F-4D97-AF65-F5344CB8AC3E}">
        <p14:creationId xmlns:p14="http://schemas.microsoft.com/office/powerpoint/2010/main" val="615296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B4D38A-34E8-D44A-87EC-4A165E90E49C}" type="datetimeFigureOut">
              <a:rPr lang="en-US" smtClean="0"/>
              <a:t>11/2/12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65FB65-3BC7-9A41-B204-0FBCEFAF03D0}" type="slidenum">
              <a:rPr lang="en-US" smtClean="0"/>
              <a:t>‹#›</a:t>
            </a:fld>
            <a:endParaRPr lang="en-US"/>
          </a:p>
        </p:txBody>
      </p:sp>
    </p:spTree>
    <p:extLst>
      <p:ext uri="{BB962C8B-B14F-4D97-AF65-F5344CB8AC3E}">
        <p14:creationId xmlns:p14="http://schemas.microsoft.com/office/powerpoint/2010/main" val="2002559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B4D38A-34E8-D44A-87EC-4A165E90E49C}" type="datetimeFigureOut">
              <a:rPr lang="en-US" smtClean="0"/>
              <a:t>11/2/12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65FB65-3BC7-9A41-B204-0FBCEFAF03D0}" type="slidenum">
              <a:rPr lang="en-US" smtClean="0"/>
              <a:t>‹#›</a:t>
            </a:fld>
            <a:endParaRPr lang="en-US"/>
          </a:p>
        </p:txBody>
      </p:sp>
    </p:spTree>
    <p:extLst>
      <p:ext uri="{BB962C8B-B14F-4D97-AF65-F5344CB8AC3E}">
        <p14:creationId xmlns:p14="http://schemas.microsoft.com/office/powerpoint/2010/main" val="4130891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B4D38A-34E8-D44A-87EC-4A165E90E49C}"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5FB65-3BC7-9A41-B204-0FBCEFAF03D0}" type="slidenum">
              <a:rPr lang="en-US" smtClean="0"/>
              <a:t>‹#›</a:t>
            </a:fld>
            <a:endParaRPr lang="en-US"/>
          </a:p>
        </p:txBody>
      </p:sp>
    </p:spTree>
    <p:extLst>
      <p:ext uri="{BB962C8B-B14F-4D97-AF65-F5344CB8AC3E}">
        <p14:creationId xmlns:p14="http://schemas.microsoft.com/office/powerpoint/2010/main" val="1915583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B4D38A-34E8-D44A-87EC-4A165E90E49C}" type="datetimeFigureOut">
              <a:rPr lang="en-US" smtClean="0"/>
              <a:t>11/2/12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5FB65-3BC7-9A41-B204-0FBCEFAF03D0}" type="slidenum">
              <a:rPr lang="en-US" smtClean="0"/>
              <a:t>‹#›</a:t>
            </a:fld>
            <a:endParaRPr lang="en-US"/>
          </a:p>
        </p:txBody>
      </p:sp>
    </p:spTree>
    <p:extLst>
      <p:ext uri="{BB962C8B-B14F-4D97-AF65-F5344CB8AC3E}">
        <p14:creationId xmlns:p14="http://schemas.microsoft.com/office/powerpoint/2010/main" val="27281489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B4D38A-34E8-D44A-87EC-4A165E90E49C}" type="datetimeFigureOut">
              <a:rPr lang="en-US" smtClean="0"/>
              <a:t>11/2/12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5FB65-3BC7-9A41-B204-0FBCEFAF03D0}" type="slidenum">
              <a:rPr lang="en-US" smtClean="0"/>
              <a:t>‹#›</a:t>
            </a:fld>
            <a:endParaRPr lang="en-US"/>
          </a:p>
        </p:txBody>
      </p:sp>
    </p:spTree>
    <p:extLst>
      <p:ext uri="{BB962C8B-B14F-4D97-AF65-F5344CB8AC3E}">
        <p14:creationId xmlns:p14="http://schemas.microsoft.com/office/powerpoint/2010/main" val="3884671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guide.html" TargetMode="External"/><Relationship Id="rId5" Type="http://schemas.openxmlformats.org/officeDocument/2006/relationships/hyperlink" Target="http://127.0.0.1:4664/cache?event_id=757737&amp;schema_id=1&amp;s=5X0vID10lu_E6yrIkWkNd4Wz2H8&amp;q=hancock" TargetMode="External"/><Relationship Id="rId6"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 3"/>
          <p:cNvSpPr>
            <a:spLocks noGrp="1"/>
          </p:cNvSpPr>
          <p:nvPr>
            <p:ph type="ftr" sz="quarter" idx="10"/>
          </p:nvPr>
        </p:nvSpPr>
        <p:spPr/>
        <p:txBody>
          <a:bodyPr/>
          <a:lstStyle/>
          <a:p>
            <a:pPr>
              <a:defRPr/>
            </a:pPr>
            <a:r>
              <a:rPr lang="en-US" altLang="ja-JP"/>
              <a:t>21-12-0058- MuGM</a:t>
            </a:r>
          </a:p>
        </p:txBody>
      </p:sp>
      <p:sp>
        <p:nvSpPr>
          <p:cNvPr id="15362" name="Rectangle 36"/>
          <p:cNvSpPr>
            <a:spLocks noGrp="1" noChangeArrowheads="1"/>
          </p:cNvSpPr>
          <p:nvPr>
            <p:ph type="body" idx="1"/>
          </p:nvPr>
        </p:nvSpPr>
        <p:spPr>
          <a:xfrm>
            <a:off x="439738" y="990600"/>
            <a:ext cx="8399462" cy="5334000"/>
          </a:xfrm>
          <a:solidFill>
            <a:srgbClr val="66CCFF"/>
          </a:solidFill>
        </p:spPr>
        <p:txBody>
          <a:bodyPr>
            <a:normAutofit fontScale="85000" lnSpcReduction="10000"/>
          </a:bodyPr>
          <a:lstStyle/>
          <a:p>
            <a:pPr>
              <a:buClr>
                <a:srgbClr val="FAFD00"/>
              </a:buClr>
              <a:buFontTx/>
              <a:buNone/>
            </a:pPr>
            <a:r>
              <a:rPr lang="en-US" altLang="ja-JP" b="1" dirty="0">
                <a:latin typeface="Times" charset="0"/>
                <a:cs typeface="Times New Roman" charset="0"/>
              </a:rPr>
              <a:t>IEEE 802.21 MEDIA INDEPENDENT HANDOVER </a:t>
            </a:r>
          </a:p>
          <a:p>
            <a:pPr>
              <a:buClr>
                <a:srgbClr val="FAFD00"/>
              </a:buClr>
              <a:buFontTx/>
              <a:buNone/>
            </a:pPr>
            <a:r>
              <a:rPr lang="en-US" altLang="ja-JP" dirty="0">
                <a:latin typeface="Times" charset="0"/>
                <a:cs typeface="Times New Roman" charset="0"/>
              </a:rPr>
              <a:t>DCN: </a:t>
            </a:r>
          </a:p>
          <a:p>
            <a:pPr>
              <a:buClr>
                <a:srgbClr val="FAFD00"/>
              </a:buClr>
              <a:buFontTx/>
              <a:buNone/>
            </a:pPr>
            <a:endParaRPr lang="en-US" altLang="ja-JP" dirty="0" smtClean="0">
              <a:latin typeface="Times" charset="0"/>
              <a:cs typeface="Times New Roman" charset="0"/>
            </a:endParaRPr>
          </a:p>
          <a:p>
            <a:pPr>
              <a:buClr>
                <a:srgbClr val="FAFD00"/>
              </a:buClr>
              <a:buFontTx/>
              <a:buNone/>
            </a:pPr>
            <a:r>
              <a:rPr lang="en-US" altLang="ja-JP" dirty="0" smtClean="0">
                <a:latin typeface="Times" charset="0"/>
                <a:cs typeface="Times New Roman" charset="0"/>
              </a:rPr>
              <a:t>Title</a:t>
            </a:r>
            <a:r>
              <a:rPr lang="en-US" altLang="ja-JP" dirty="0">
                <a:latin typeface="Times" charset="0"/>
                <a:cs typeface="Times New Roman" charset="0"/>
              </a:rPr>
              <a:t>: </a:t>
            </a:r>
            <a:r>
              <a:rPr lang="en-US" altLang="ja-JP" dirty="0" smtClean="0">
                <a:latin typeface="Times" charset="0"/>
                <a:cs typeface="Times New Roman" charset="0"/>
              </a:rPr>
              <a:t>Use of certificates as a base security level for securing </a:t>
            </a:r>
            <a:r>
              <a:rPr lang="en-US" altLang="ja-JP" dirty="0" err="1" smtClean="0">
                <a:latin typeface="Times" charset="0"/>
                <a:cs typeface="Times New Roman" charset="0"/>
              </a:rPr>
              <a:t>PoS</a:t>
            </a:r>
            <a:r>
              <a:rPr lang="en-US" altLang="ja-JP" dirty="0" smtClean="0">
                <a:latin typeface="Times" charset="0"/>
                <a:cs typeface="Times New Roman" charset="0"/>
              </a:rPr>
              <a:t>/MN multicast communication</a:t>
            </a:r>
          </a:p>
          <a:p>
            <a:pPr>
              <a:buClr>
                <a:srgbClr val="FAFD00"/>
              </a:buClr>
              <a:buFontTx/>
              <a:buNone/>
            </a:pPr>
            <a:endParaRPr lang="en-US" altLang="ja-JP" b="1" dirty="0">
              <a:latin typeface="Times" charset="0"/>
              <a:cs typeface="Times New Roman" charset="0"/>
            </a:endParaRPr>
          </a:p>
          <a:p>
            <a:pPr>
              <a:buClr>
                <a:srgbClr val="FAFD00"/>
              </a:buClr>
              <a:buFontTx/>
              <a:buNone/>
            </a:pPr>
            <a:r>
              <a:rPr lang="en-US" altLang="ja-JP" dirty="0">
                <a:latin typeface="Times" charset="0"/>
                <a:cs typeface="Times New Roman" charset="0"/>
              </a:rPr>
              <a:t>Date Submitted: </a:t>
            </a:r>
            <a:r>
              <a:rPr lang="en-US" altLang="ja-JP" dirty="0" smtClean="0">
                <a:latin typeface="Times" charset="0"/>
                <a:cs typeface="Times New Roman" charset="0"/>
              </a:rPr>
              <a:t>November, </a:t>
            </a:r>
            <a:r>
              <a:rPr lang="en-US" altLang="ja-JP" dirty="0">
                <a:latin typeface="Times" charset="0"/>
                <a:cs typeface="Times New Roman" charset="0"/>
              </a:rPr>
              <a:t>2012</a:t>
            </a:r>
          </a:p>
          <a:p>
            <a:pPr>
              <a:buClr>
                <a:srgbClr val="FAFD00"/>
              </a:buClr>
              <a:buFontTx/>
              <a:buNone/>
            </a:pPr>
            <a:r>
              <a:rPr lang="en-US" altLang="ja-JP" dirty="0" smtClean="0">
                <a:latin typeface="Times" charset="0"/>
                <a:cs typeface="Times New Roman" charset="0"/>
              </a:rPr>
              <a:t>Authors </a:t>
            </a:r>
            <a:r>
              <a:rPr lang="en-US" altLang="ja-JP" dirty="0">
                <a:latin typeface="Times" charset="0"/>
                <a:cs typeface="Times New Roman" charset="0"/>
              </a:rPr>
              <a:t>or Source(s):</a:t>
            </a:r>
          </a:p>
          <a:p>
            <a:pPr>
              <a:buClr>
                <a:srgbClr val="FAFD00"/>
              </a:buClr>
              <a:buFontTx/>
              <a:buNone/>
            </a:pPr>
            <a:r>
              <a:rPr lang="en-US" altLang="ja-JP" dirty="0">
                <a:latin typeface="Times" charset="0"/>
                <a:cs typeface="Times New Roman" charset="0"/>
              </a:rPr>
              <a:t> </a:t>
            </a:r>
            <a:r>
              <a:rPr lang="en-US" altLang="ja-JP" b="1" dirty="0" smtClean="0">
                <a:latin typeface="Times" charset="0"/>
                <a:cs typeface="Times New Roman" charset="0"/>
              </a:rPr>
              <a:t>Daniel </a:t>
            </a:r>
            <a:r>
              <a:rPr lang="en-US" altLang="ja-JP" b="1" dirty="0" err="1" smtClean="0">
                <a:latin typeface="Times" charset="0"/>
                <a:cs typeface="Times New Roman" charset="0"/>
              </a:rPr>
              <a:t>Corujo</a:t>
            </a:r>
            <a:r>
              <a:rPr lang="en-US" altLang="ja-JP" b="1" dirty="0" smtClean="0">
                <a:latin typeface="Times" charset="0"/>
                <a:cs typeface="Times New Roman" charset="0"/>
              </a:rPr>
              <a:t> (</a:t>
            </a:r>
            <a:r>
              <a:rPr lang="en-US" altLang="ja-JP" b="1" dirty="0" err="1" smtClean="0">
                <a:latin typeface="Times" charset="0"/>
                <a:cs typeface="Times New Roman" charset="0"/>
              </a:rPr>
              <a:t>ITAv</a:t>
            </a:r>
            <a:r>
              <a:rPr lang="en-US" altLang="ja-JP" b="1" dirty="0" smtClean="0">
                <a:latin typeface="Times" charset="0"/>
                <a:cs typeface="Times New Roman" charset="0"/>
              </a:rPr>
              <a:t>), Antonio de la Oliva (UC3M)</a:t>
            </a:r>
            <a:endParaRPr lang="en-US" altLang="ja-JP" b="1" dirty="0">
              <a:latin typeface="Times" charset="0"/>
              <a:cs typeface="Times New Roman" charset="0"/>
            </a:endParaRPr>
          </a:p>
          <a:p>
            <a:pPr algn="just">
              <a:buClr>
                <a:srgbClr val="FAFD00"/>
              </a:buClr>
              <a:buFontTx/>
              <a:buNone/>
            </a:pPr>
            <a:r>
              <a:rPr lang="en-US" altLang="ja-JP" dirty="0">
                <a:latin typeface="Times" charset="0"/>
                <a:cs typeface="Times New Roman" charset="0"/>
              </a:rPr>
              <a:t>Abstract: This document describes </a:t>
            </a:r>
            <a:r>
              <a:rPr lang="en-US" altLang="ja-JP" dirty="0" smtClean="0">
                <a:latin typeface="Times" charset="0"/>
                <a:cs typeface="Times New Roman" charset="0"/>
              </a:rPr>
              <a:t>the use of certificates as the base security layer for the IEEE 802.21d solution.</a:t>
            </a:r>
            <a:endParaRPr lang="en-US" altLang="ja-JP" dirty="0">
              <a:latin typeface="Times" charset="0"/>
              <a:cs typeface="Times New Roman" charset="0"/>
            </a:endParaRPr>
          </a:p>
        </p:txBody>
      </p:sp>
    </p:spTree>
    <p:extLst>
      <p:ext uri="{BB962C8B-B14F-4D97-AF65-F5344CB8AC3E}">
        <p14:creationId xmlns:p14="http://schemas.microsoft.com/office/powerpoint/2010/main" val="2486782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 3"/>
          <p:cNvSpPr>
            <a:spLocks noGrp="1"/>
          </p:cNvSpPr>
          <p:nvPr>
            <p:ph type="ftr" sz="quarter" idx="10"/>
          </p:nvPr>
        </p:nvSpPr>
        <p:spPr/>
        <p:txBody>
          <a:bodyPr/>
          <a:lstStyle/>
          <a:p>
            <a:pPr>
              <a:defRPr/>
            </a:pPr>
            <a:r>
              <a:rPr lang="en-US" altLang="ja-JP"/>
              <a:t>21-12-0058- MuGM</a:t>
            </a:r>
          </a:p>
        </p:txBody>
      </p:sp>
      <p:sp>
        <p:nvSpPr>
          <p:cNvPr id="17410"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altLang="ja-JP" b="1">
                <a:latin typeface="Times" charset="0"/>
                <a:cs typeface="Times New Roman" charset="0"/>
              </a:rPr>
              <a:t>IEEE 802.21 presentation release statements</a:t>
            </a:r>
            <a:endParaRPr lang="en-US" altLang="ja-JP">
              <a:latin typeface="Times" charset="0"/>
              <a:cs typeface="Times New Roman" charset="0"/>
            </a:endParaRPr>
          </a:p>
          <a:p>
            <a:pPr algn="just">
              <a:lnSpc>
                <a:spcPct val="80000"/>
              </a:lnSpc>
              <a:buClr>
                <a:srgbClr val="FAFD00"/>
              </a:buClr>
              <a:buSzPct val="200000"/>
              <a:buFontTx/>
              <a:buNone/>
            </a:pPr>
            <a:r>
              <a:rPr lang="en-US" altLang="ja-JP" sz="20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ja-JP" sz="20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sz="2000">
                <a:latin typeface="Times New Roman" charset="0"/>
                <a:cs typeface="Times New Roman" charset="0"/>
              </a:rPr>
              <a:t>’</a:t>
            </a:r>
            <a:r>
              <a:rPr lang="en-US" altLang="ja-JP" sz="2000">
                <a:latin typeface="Times" charset="0"/>
                <a:cs typeface="Times New Roman" charset="0"/>
              </a:rPr>
              <a:t>s name any IEEE Standards publication even though it may include portions of this contribution; and at the IEEE</a:t>
            </a:r>
            <a:r>
              <a:rPr lang="en-US" altLang="ja-JP" sz="2000">
                <a:latin typeface="Times New Roman" charset="0"/>
                <a:cs typeface="Times New Roman" charset="0"/>
              </a:rPr>
              <a:t>’</a:t>
            </a:r>
            <a:r>
              <a:rPr lang="en-US" altLang="ja-JP" sz="20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ja-JP" sz="2000">
                <a:latin typeface="Times" charset="0"/>
                <a:cs typeface="Times New Roman" charset="0"/>
              </a:rPr>
              <a:t>The contributor is familiar with IEEE patent policy, as outlined in </a:t>
            </a:r>
            <a:r>
              <a:rPr lang="en-US" altLang="ja-JP" sz="2000">
                <a:latin typeface="Times" charset="0"/>
                <a:cs typeface="Times New Roman" charset="0"/>
                <a:hlinkClick r:id="rId3"/>
              </a:rPr>
              <a:t>Section 6.3 of the IEEE-SA Standards Board Operations Manual</a:t>
            </a:r>
            <a:r>
              <a:rPr lang="en-US" altLang="ja-JP" sz="2000">
                <a:solidFill>
                  <a:srgbClr val="000099"/>
                </a:solidFill>
                <a:latin typeface="Times" charset="0"/>
                <a:cs typeface="Times New Roman" charset="0"/>
              </a:rPr>
              <a:t> </a:t>
            </a:r>
            <a:r>
              <a:rPr lang="en-US" altLang="ja-JP" sz="2000">
                <a:latin typeface="Times" charset="0"/>
                <a:cs typeface="Times New Roman" charset="0"/>
              </a:rPr>
              <a:t>&lt;</a:t>
            </a:r>
            <a:r>
              <a:rPr lang="en-US" altLang="ja-JP" sz="2000">
                <a:latin typeface="Times" charset="0"/>
                <a:cs typeface="Times New Roman" charset="0"/>
                <a:hlinkClick r:id="rId3"/>
              </a:rPr>
              <a:t>http://standards.ieee.org/guides/opman/sect6.html#6.3</a:t>
            </a:r>
            <a:r>
              <a:rPr lang="en-US" altLang="ja-JP" sz="2000">
                <a:latin typeface="Times" charset="0"/>
                <a:cs typeface="Times New Roman" charset="0"/>
              </a:rPr>
              <a:t>&gt; and in </a:t>
            </a:r>
            <a:r>
              <a:rPr lang="en-US" altLang="ja-JP" sz="2000" i="1">
                <a:latin typeface="Times" charset="0"/>
                <a:cs typeface="Times New Roman" charset="0"/>
              </a:rPr>
              <a:t>Understanding Patent Issues During IEEE Standards Development</a:t>
            </a:r>
            <a:r>
              <a:rPr lang="en-US" altLang="ja-JP" sz="2000">
                <a:latin typeface="Times" charset="0"/>
                <a:cs typeface="Times New Roman" charset="0"/>
              </a:rPr>
              <a:t> </a:t>
            </a:r>
            <a:r>
              <a:rPr lang="en-US" altLang="ja-JP" sz="2000">
                <a:latin typeface="Times" charset="0"/>
                <a:cs typeface="Times New Roman" charset="0"/>
                <a:hlinkClick r:id="rId4"/>
              </a:rPr>
              <a:t>http://standards.ieee.org/board/pat/guide.html</a:t>
            </a:r>
            <a:r>
              <a:rPr lang="en-US" altLang="ja-JP" sz="2000">
                <a:latin typeface="Times" charset="0"/>
                <a:cs typeface="Times New Roman" charset="0"/>
              </a:rPr>
              <a:t>&gt;</a:t>
            </a:r>
            <a:r>
              <a:rPr lang="en-US" altLang="ja-JP" sz="2000">
                <a:latin typeface="Times New Roman" charset="0"/>
                <a:cs typeface="Times New Roman" charset="0"/>
              </a:rPr>
              <a:t> </a:t>
            </a:r>
            <a:endParaRPr lang="en-US" altLang="ja-JP" sz="2000">
              <a:latin typeface="Times" charset="0"/>
            </a:endParaRPr>
          </a:p>
        </p:txBody>
      </p:sp>
      <p:sp>
        <p:nvSpPr>
          <p:cNvPr id="17411" name="Rectangle 7"/>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altLang="ja-JP" sz="2400" b="1">
                <a:latin typeface="Times" charset="0"/>
                <a:cs typeface="Times New Roman" charset="0"/>
              </a:rPr>
              <a:t>IEEE 802.21 presentation release statements</a:t>
            </a:r>
            <a:endParaRPr lang="en-US" altLang="ja-JP" sz="24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a:cs typeface="Times New Roman" charset="0"/>
              </a:rPr>
              <a:t>’</a:t>
            </a:r>
            <a:r>
              <a:rPr lang="en-US" altLang="ja-JP">
                <a:latin typeface="Times" charset="0"/>
                <a:cs typeface="Times New Roman" charset="0"/>
              </a:rPr>
              <a:t>s name any IEEE Standards publication even though it may include portions of this contribution; and at the IEEE</a:t>
            </a:r>
            <a:r>
              <a:rPr lang="en-US" altLang="ja-JP">
                <a:cs typeface="Times New Roman" charset="0"/>
              </a:rPr>
              <a:t>’</a:t>
            </a:r>
            <a:r>
              <a:rPr lang="en-US" altLang="ja-JP">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a:latin typeface="Times" charset="0"/>
                <a:cs typeface="Times New Roman" charset="0"/>
              </a:rPr>
              <a:t>The contributor is familiar with IEEE patent policy, as stated in </a:t>
            </a:r>
            <a:r>
              <a:rPr lang="en-US" altLang="ja-JP">
                <a:latin typeface="Times" charset="0"/>
                <a:cs typeface="Times New Roman" charset="0"/>
                <a:hlinkClick r:id="rId3"/>
              </a:rPr>
              <a:t>Section 6 of the IEEE-SA Standards Board bylaws</a:t>
            </a:r>
            <a:r>
              <a:rPr lang="en-US" altLang="ja-JP">
                <a:solidFill>
                  <a:srgbClr val="000099"/>
                </a:solidFill>
                <a:latin typeface="Times" charset="0"/>
                <a:cs typeface="Times New Roman" charset="0"/>
              </a:rPr>
              <a:t> </a:t>
            </a:r>
            <a:r>
              <a:rPr lang="en-US" altLang="ja-JP">
                <a:latin typeface="Times" charset="0"/>
                <a:cs typeface="Times New Roman" charset="0"/>
              </a:rPr>
              <a:t>&lt;</a:t>
            </a:r>
            <a:r>
              <a:rPr lang="en-US" altLang="ja-JP">
                <a:latin typeface="Times" charset="0"/>
                <a:cs typeface="Times New Roman" charset="0"/>
                <a:hlinkClick r:id="rId5"/>
              </a:rPr>
              <a:t>http://standards.ieee.org/guides/bylaws/sect6-7.html#6</a:t>
            </a:r>
            <a:r>
              <a:rPr lang="en-US" altLang="ja-JP">
                <a:latin typeface="Times" charset="0"/>
                <a:cs typeface="Times New Roman" charset="0"/>
              </a:rPr>
              <a:t>&gt; and in </a:t>
            </a:r>
            <a:r>
              <a:rPr lang="en-US" altLang="ja-JP" i="1">
                <a:latin typeface="Times" charset="0"/>
                <a:cs typeface="Times New Roman" charset="0"/>
              </a:rPr>
              <a:t>Understanding Patent Issues During IEEE Standards Development</a:t>
            </a:r>
            <a:r>
              <a:rPr lang="en-US" altLang="ja-JP">
                <a:latin typeface="Times" charset="0"/>
                <a:cs typeface="Times New Roman" charset="0"/>
              </a:rPr>
              <a:t> </a:t>
            </a:r>
            <a:r>
              <a:rPr lang="en-US" altLang="ja-JP">
                <a:latin typeface="Times" charset="0"/>
                <a:cs typeface="Times New Roman" charset="0"/>
                <a:hlinkClick r:id="rId6"/>
              </a:rPr>
              <a:t>http://standards.ieee.org/board/pat/faq.pdf</a:t>
            </a:r>
            <a:r>
              <a:rPr lang="en-US" altLang="ja-JP">
                <a:latin typeface="Times" charset="0"/>
                <a:cs typeface="Times New Roman" charset="0"/>
              </a:rPr>
              <a:t>&gt;</a:t>
            </a:r>
            <a:r>
              <a:rPr lang="en-US" altLang="ja-JP">
                <a:cs typeface="Times New Roman" charset="0"/>
              </a:rPr>
              <a:t> </a:t>
            </a:r>
            <a:endParaRPr lang="en-US" altLang="ja-JP">
              <a:latin typeface="Times" charset="0"/>
            </a:endParaRPr>
          </a:p>
        </p:txBody>
      </p:sp>
    </p:spTree>
    <p:extLst>
      <p:ext uri="{BB962C8B-B14F-4D97-AF65-F5344CB8AC3E}">
        <p14:creationId xmlns:p14="http://schemas.microsoft.com/office/powerpoint/2010/main" val="2518042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Security Schemes</a:t>
            </a:r>
            <a:endParaRPr lang="en-US" dirty="0"/>
          </a:p>
        </p:txBody>
      </p:sp>
      <p:sp>
        <p:nvSpPr>
          <p:cNvPr id="7" name="Content Placeholder 6"/>
          <p:cNvSpPr>
            <a:spLocks noGrp="1"/>
          </p:cNvSpPr>
          <p:nvPr>
            <p:ph idx="1"/>
          </p:nvPr>
        </p:nvSpPr>
        <p:spPr/>
        <p:txBody>
          <a:bodyPr>
            <a:normAutofit fontScale="92500"/>
          </a:bodyPr>
          <a:lstStyle/>
          <a:p>
            <a:r>
              <a:rPr lang="en-US" dirty="0" smtClean="0"/>
              <a:t>With large sensor networks as a typical </a:t>
            </a:r>
            <a:r>
              <a:rPr lang="en-US" dirty="0" err="1" smtClean="0"/>
              <a:t>groupcast</a:t>
            </a:r>
            <a:r>
              <a:rPr lang="en-US" dirty="0" smtClean="0"/>
              <a:t> control mechanism scenario, several considerations are posed:</a:t>
            </a:r>
          </a:p>
          <a:p>
            <a:pPr lvl="1"/>
            <a:r>
              <a:rPr lang="en-US" dirty="0" smtClean="0"/>
              <a:t>Resource Constraints</a:t>
            </a:r>
          </a:p>
          <a:p>
            <a:pPr lvl="1"/>
            <a:r>
              <a:rPr lang="en-US" dirty="0" smtClean="0"/>
              <a:t>Network Constraints</a:t>
            </a:r>
          </a:p>
          <a:p>
            <a:pPr lvl="1"/>
            <a:r>
              <a:rPr lang="en-US" dirty="0" smtClean="0"/>
              <a:t>Malicious attacks</a:t>
            </a:r>
          </a:p>
          <a:p>
            <a:r>
              <a:rPr lang="en-US" dirty="0" smtClean="0"/>
              <a:t>As </a:t>
            </a:r>
            <a:r>
              <a:rPr lang="en-US" dirty="0" smtClean="0"/>
              <a:t>such, </a:t>
            </a:r>
            <a:r>
              <a:rPr lang="en-US" dirty="0" smtClean="0"/>
              <a:t>a scheme for </a:t>
            </a:r>
            <a:r>
              <a:rPr lang="en-US" dirty="0" err="1" smtClean="0"/>
              <a:t>groupcast</a:t>
            </a:r>
            <a:r>
              <a:rPr lang="en-US" dirty="0" smtClean="0"/>
              <a:t> authentication </a:t>
            </a:r>
            <a:r>
              <a:rPr lang="en-US" dirty="0" smtClean="0"/>
              <a:t>of the source of the information, in </a:t>
            </a:r>
            <a:r>
              <a:rPr lang="en-US" dirty="0" smtClean="0"/>
              <a:t>large user environments is needed</a:t>
            </a:r>
          </a:p>
          <a:p>
            <a:pPr lvl="1"/>
            <a:endParaRPr lang="en-US" dirty="0"/>
          </a:p>
        </p:txBody>
      </p:sp>
    </p:spTree>
    <p:extLst>
      <p:ext uri="{BB962C8B-B14F-4D97-AF65-F5344CB8AC3E}">
        <p14:creationId xmlns:p14="http://schemas.microsoft.com/office/powerpoint/2010/main" val="2921168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Authentication Scheme using Certificates</a:t>
            </a:r>
            <a:endParaRPr lang="en-US" dirty="0"/>
          </a:p>
        </p:txBody>
      </p:sp>
      <p:sp>
        <p:nvSpPr>
          <p:cNvPr id="3" name="Content Placeholder 2"/>
          <p:cNvSpPr>
            <a:spLocks noGrp="1"/>
          </p:cNvSpPr>
          <p:nvPr>
            <p:ph idx="1"/>
          </p:nvPr>
        </p:nvSpPr>
        <p:spPr/>
        <p:txBody>
          <a:bodyPr>
            <a:normAutofit fontScale="92500"/>
          </a:bodyPr>
          <a:lstStyle/>
          <a:p>
            <a:r>
              <a:rPr lang="en-US" dirty="0" smtClean="0"/>
              <a:t>Each device contains a public/private key pair, which is digitally signed by a Certificate </a:t>
            </a:r>
            <a:r>
              <a:rPr lang="en-US" dirty="0" smtClean="0"/>
              <a:t>Authority</a:t>
            </a:r>
            <a:endParaRPr lang="en-US" dirty="0" smtClean="0"/>
          </a:p>
          <a:p>
            <a:r>
              <a:rPr lang="en-US" dirty="0" smtClean="0"/>
              <a:t>The </a:t>
            </a:r>
            <a:r>
              <a:rPr lang="en-US" dirty="0" err="1" smtClean="0"/>
              <a:t>PoS</a:t>
            </a:r>
            <a:r>
              <a:rPr lang="en-US" dirty="0" smtClean="0"/>
              <a:t> contains a public/private key pair, and establishes a relationship with a PKI infrastructure for validating the device </a:t>
            </a:r>
            <a:r>
              <a:rPr lang="en-US" dirty="0" smtClean="0"/>
              <a:t>certificates</a:t>
            </a:r>
          </a:p>
          <a:p>
            <a:r>
              <a:rPr lang="en-US" dirty="0" smtClean="0"/>
              <a:t>The </a:t>
            </a:r>
            <a:r>
              <a:rPr lang="en-US" dirty="0" err="1" smtClean="0"/>
              <a:t>PoS</a:t>
            </a:r>
            <a:r>
              <a:rPr lang="en-US" dirty="0" smtClean="0"/>
              <a:t> certificate can also be stored in the MIIS which access is secured by the use of certificates in a similar way</a:t>
            </a:r>
            <a:endParaRPr lang="en-US" dirty="0" smtClean="0"/>
          </a:p>
        </p:txBody>
      </p:sp>
    </p:spTree>
    <p:extLst>
      <p:ext uri="{BB962C8B-B14F-4D97-AF65-F5344CB8AC3E}">
        <p14:creationId xmlns:p14="http://schemas.microsoft.com/office/powerpoint/2010/main" val="1023671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Authentication Scheme using Certificates</a:t>
            </a:r>
            <a:endParaRPr lang="en-US" dirty="0"/>
          </a:p>
        </p:txBody>
      </p:sp>
      <p:sp>
        <p:nvSpPr>
          <p:cNvPr id="3" name="Content Placeholder 2"/>
          <p:cNvSpPr>
            <a:spLocks noGrp="1"/>
          </p:cNvSpPr>
          <p:nvPr>
            <p:ph idx="1"/>
          </p:nvPr>
        </p:nvSpPr>
        <p:spPr/>
        <p:txBody>
          <a:bodyPr>
            <a:normAutofit/>
          </a:bodyPr>
          <a:lstStyle/>
          <a:p>
            <a:r>
              <a:rPr lang="en-US" dirty="0" smtClean="0"/>
              <a:t>Once the </a:t>
            </a:r>
            <a:r>
              <a:rPr lang="en-US" dirty="0" err="1" smtClean="0"/>
              <a:t>PoS</a:t>
            </a:r>
            <a:r>
              <a:rPr lang="en-US" dirty="0" smtClean="0"/>
              <a:t> certificate has been obtained</a:t>
            </a:r>
          </a:p>
          <a:p>
            <a:r>
              <a:rPr lang="en-US" dirty="0" smtClean="0"/>
              <a:t>The </a:t>
            </a:r>
            <a:r>
              <a:rPr lang="en-US" dirty="0" err="1" smtClean="0"/>
              <a:t>PoS</a:t>
            </a:r>
            <a:r>
              <a:rPr lang="en-US" dirty="0" smtClean="0"/>
              <a:t> </a:t>
            </a:r>
            <a:r>
              <a:rPr lang="en-US" dirty="0" smtClean="0"/>
              <a:t>multicast </a:t>
            </a:r>
            <a:r>
              <a:rPr lang="en-US" dirty="0" smtClean="0"/>
              <a:t>messages</a:t>
            </a:r>
            <a:endParaRPr lang="en-US" dirty="0" smtClean="0"/>
          </a:p>
          <a:p>
            <a:pPr lvl="1"/>
            <a:r>
              <a:rPr lang="en-US" dirty="0" smtClean="0"/>
              <a:t>By signing them with its certificate and indicating the current time</a:t>
            </a:r>
          </a:p>
          <a:p>
            <a:r>
              <a:rPr lang="en-US" dirty="0" smtClean="0"/>
              <a:t>The 802.21d nodes verify the authenticity of the received message</a:t>
            </a:r>
          </a:p>
          <a:p>
            <a:pPr lvl="1"/>
            <a:r>
              <a:rPr lang="en-US" dirty="0" smtClean="0"/>
              <a:t>By verifying the certificate, signature and the current time</a:t>
            </a:r>
            <a:endParaRPr lang="en-US" dirty="0"/>
          </a:p>
        </p:txBody>
      </p:sp>
    </p:spTree>
    <p:extLst>
      <p:ext uri="{BB962C8B-B14F-4D97-AF65-F5344CB8AC3E}">
        <p14:creationId xmlns:p14="http://schemas.microsoft.com/office/powerpoint/2010/main" val="238522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Certificate Revocation List</a:t>
            </a:r>
          </a:p>
          <a:p>
            <a:pPr lvl="1"/>
            <a:r>
              <a:rPr lang="en-US" dirty="0" smtClean="0"/>
              <a:t>They can take up space in sensor nodes (which have memory restrictions)</a:t>
            </a:r>
          </a:p>
          <a:p>
            <a:r>
              <a:rPr lang="en-US" dirty="0" smtClean="0"/>
              <a:t>To authenticate each singular message, at least two signature verifications are needed</a:t>
            </a:r>
          </a:p>
          <a:p>
            <a:r>
              <a:rPr lang="en-US" dirty="0" smtClean="0"/>
              <a:t>Key updates are difficult</a:t>
            </a:r>
          </a:p>
          <a:p>
            <a:r>
              <a:rPr lang="en-US" dirty="0" smtClean="0"/>
              <a:t>PKC schemes are no longer impractical to WSNs due to Elliptic Curve </a:t>
            </a:r>
            <a:r>
              <a:rPr lang="en-US" dirty="0" smtClean="0"/>
              <a:t>Cryptography</a:t>
            </a:r>
          </a:p>
          <a:p>
            <a:r>
              <a:rPr lang="en-US" dirty="0" smtClean="0"/>
              <a:t>This can be simplified by securing MIIS communication and storing there the </a:t>
            </a:r>
            <a:r>
              <a:rPr lang="en-US" dirty="0" err="1" smtClean="0"/>
              <a:t>PoSs</a:t>
            </a:r>
            <a:r>
              <a:rPr lang="en-US" dirty="0" smtClean="0"/>
              <a:t> certificates</a:t>
            </a:r>
            <a:r>
              <a:rPr lang="en-US" dirty="0" smtClean="0"/>
              <a:t> </a:t>
            </a:r>
            <a:endParaRPr lang="en-US" dirty="0"/>
          </a:p>
        </p:txBody>
      </p:sp>
    </p:spTree>
    <p:extLst>
      <p:ext uri="{BB962C8B-B14F-4D97-AF65-F5344CB8AC3E}">
        <p14:creationId xmlns:p14="http://schemas.microsoft.com/office/powerpoint/2010/main" val="2289164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TotalTime>
  <Words>742</Words>
  <Application>Microsoft Macintosh PowerPoint</Application>
  <PresentationFormat>On-screen Show (4:3)</PresentationFormat>
  <Paragraphs>42</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Security Schemes</vt:lpstr>
      <vt:lpstr>Authentication Scheme using Certificates</vt:lpstr>
      <vt:lpstr>Authentication Scheme using Certificates</vt:lpstr>
      <vt:lpstr>Considerations</vt:lpstr>
    </vt:vector>
  </TitlesOfParts>
  <Company>University Carlos III of Madrid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Antonio de la Oliva</dc:creator>
  <cp:lastModifiedBy>Antonio de la Oliva</cp:lastModifiedBy>
  <cp:revision>1</cp:revision>
  <dcterms:created xsi:type="dcterms:W3CDTF">2012-11-02T15:59:48Z</dcterms:created>
  <dcterms:modified xsi:type="dcterms:W3CDTF">2012-11-02T16:06:32Z</dcterms:modified>
</cp:coreProperties>
</file>