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9"/>
  </p:notesMasterIdLst>
  <p:handoutMasterIdLst>
    <p:handoutMasterId r:id="rId30"/>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4" r:id="rId24"/>
    <p:sldId id="996" r:id="rId25"/>
    <p:sldId id="998" r:id="rId26"/>
    <p:sldId id="983" r:id="rId27"/>
    <p:sldId id="995" r:id="rId2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35" d="100"/>
          <a:sy n="35" d="100"/>
        </p:scale>
        <p:origin x="-77" y="-250"/>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5424"/>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23</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21-12-0120</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0120-0</a:t>
            </a:r>
            <a:r>
              <a:rPr lang="en-US" altLang="zh-CN" sz="2400" dirty="0" smtClean="0">
                <a:solidFill>
                  <a:srgbClr val="FF0000"/>
                </a:solidFill>
                <a:latin typeface="Times New Roman" pitchFamily="18" charset="0"/>
                <a:cs typeface="Times New Roman" pitchFamily="18" charset="0"/>
              </a:rPr>
              <a:t>1</a:t>
            </a:r>
            <a:r>
              <a:rPr lang="en-US" altLang="ko-KR" sz="2400" dirty="0" smtClean="0">
                <a:latin typeface="Times New Roman" pitchFamily="18" charset="0"/>
                <a:cs typeface="Times New Roman" pitchFamily="18" charset="0"/>
              </a:rPr>
              <a:t>-srho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solidFill>
                  <a:srgbClr val="FF0000"/>
                </a:solidFill>
                <a:latin typeface="Times New Roman" pitchFamily="18" charset="0"/>
                <a:cs typeface="Times New Roman" pitchFamily="18" charset="0"/>
              </a:rPr>
              <a:t>September </a:t>
            </a:r>
            <a:r>
              <a:rPr lang="en-US" altLang="ko-KR" sz="2400" dirty="0">
                <a:solidFill>
                  <a:srgbClr val="FF0000"/>
                </a:solidFill>
                <a:latin typeface="Times New Roman" pitchFamily="18" charset="0"/>
                <a:cs typeface="Times New Roman" pitchFamily="18" charset="0"/>
              </a:rPr>
              <a:t>2012</a:t>
            </a:r>
            <a:r>
              <a:rPr lang="en-US" altLang="ko-KR" sz="2400" dirty="0">
                <a:latin typeface="Times New Roman" pitchFamily="18" charset="0"/>
                <a:cs typeface="Times New Roman" pitchFamily="18" charset="0"/>
              </a:rPr>
              <a:t>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September</a:t>
            </a:r>
            <a:r>
              <a:rPr lang="en-US" altLang="ja-JP" sz="2400" b="0" dirty="0" smtClean="0">
                <a:solidFill>
                  <a:srgbClr val="FF0000"/>
                </a:solidFill>
                <a:latin typeface="Times New Roman" pitchFamily="18" charset="0"/>
                <a:cs typeface="Times New Roman" pitchFamily="18" charset="0"/>
              </a:rPr>
              <a:t> 17, </a:t>
            </a:r>
            <a:r>
              <a:rPr lang="en-US" altLang="ja-JP" sz="2400" b="0" dirty="0">
                <a:solidFill>
                  <a:srgbClr val="FF0000"/>
                </a:solidFill>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52 </a:t>
            </a:r>
            <a:r>
              <a:rPr lang="en-US" altLang="ja-JP" sz="2400" b="0" dirty="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Indian Wells, </a:t>
            </a:r>
            <a:r>
              <a:rPr lang="en-US" altLang="ja-JP" sz="2400" b="0" dirty="0">
                <a:solidFill>
                  <a:srgbClr val="FF0000"/>
                </a:solidFill>
                <a:latin typeface="Times New Roman" pitchFamily="18" charset="0"/>
                <a:cs typeface="Times New Roman" pitchFamily="18" charset="0"/>
              </a:rPr>
              <a:t>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en-US" altLang="zh-CN" dirty="0" smtClean="0"/>
              <a:t>(10)</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Current version of proposal: 21-12-0067-06</a:t>
            </a: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from Charles Perkins is accepted</a:t>
            </a:r>
          </a:p>
          <a:p>
            <a:pPr lvl="1">
              <a:defRPr/>
            </a:pPr>
            <a:r>
              <a:rPr lang="en-US" altLang="ko-KR" dirty="0" smtClean="0">
                <a:ea typeface="MS PGothic" pitchFamily="34" charset="-128"/>
              </a:rPr>
              <a:t>Gaps and proposal in draft spec</a:t>
            </a:r>
          </a:p>
          <a:p>
            <a:pPr lvl="2">
              <a:defRPr/>
            </a:pPr>
            <a:r>
              <a:rPr lang="en-US" altLang="ko-KR" dirty="0" smtClean="0">
                <a:ea typeface="MS PGothic" pitchFamily="34" charset="-128"/>
              </a:rPr>
              <a:t>21-12-0075-02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2">
              <a:defRPr/>
            </a:pPr>
            <a:r>
              <a:rPr lang="en-US" altLang="ko-KR" dirty="0" smtClean="0">
                <a:ea typeface="MS PGothic" pitchFamily="34" charset="-128"/>
              </a:rPr>
              <a:t>Updated presentation </a:t>
            </a:r>
            <a:r>
              <a:rPr lang="en-US" altLang="zh-CN" dirty="0" smtClean="0">
                <a:ea typeface="MS PGothic" pitchFamily="34" charset="-128"/>
              </a:rPr>
              <a:t>21-12-0075-04 and 21-12-0075-07</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p>
          <a:p>
            <a:pPr lvl="1">
              <a:defRPr/>
            </a:pPr>
            <a:r>
              <a:rPr lang="en-US" altLang="ko-KR" dirty="0" smtClean="0">
                <a:ea typeface="MS PGothic" pitchFamily="34" charset="-128"/>
              </a:rPr>
              <a:t>Mobility Gateway discovery</a:t>
            </a:r>
          </a:p>
          <a:p>
            <a:pPr lvl="2">
              <a:defRPr/>
            </a:pPr>
            <a:r>
              <a:rPr lang="en-US" altLang="ko-KR" dirty="0" smtClean="0">
                <a:ea typeface="MS PGothic" pitchFamily="34" charset="-128"/>
              </a:rPr>
              <a:t>21-12-0097-00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1">
              <a:defRPr/>
            </a:pPr>
            <a:r>
              <a:rPr lang="en-US" altLang="ko-KR" dirty="0" smtClean="0">
                <a:ea typeface="MS PGothic" pitchFamily="34" charset="-128"/>
              </a:rPr>
              <a:t>Interworking protocol type discussion</a:t>
            </a:r>
          </a:p>
          <a:p>
            <a:pPr lvl="1">
              <a:defRPr/>
            </a:pPr>
            <a:r>
              <a:rPr lang="en-US" altLang="ko-KR" dirty="0" smtClean="0">
                <a:ea typeface="MS PGothic" pitchFamily="34" charset="-128"/>
              </a:rPr>
              <a:t>Fix on Section 9</a:t>
            </a:r>
            <a:r>
              <a:rPr lang="en-US" altLang="zh-CN" dirty="0" smtClean="0">
                <a:ea typeface="MS PGothic" pitchFamily="34" charset="-128"/>
              </a:rPr>
              <a:t>.2.2 on Draft 802.21c </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-12-0067-06 </a:t>
            </a:r>
            <a:r>
              <a:rPr lang="en-US" altLang="ko-KR" dirty="0" smtClean="0">
                <a:ea typeface="MS PGothic" pitchFamily="34" charset="-128"/>
              </a:rPr>
              <a:t>from Charles Perkins is accepted</a:t>
            </a:r>
          </a:p>
          <a:p>
            <a:pPr>
              <a:defRPr/>
            </a:pPr>
            <a:r>
              <a:rPr lang="en-US" altLang="ko-KR" dirty="0" smtClean="0">
                <a:ea typeface="MS PGothic" pitchFamily="34" charset="-128"/>
              </a:rPr>
              <a:t>IEEE 802.21c TG sessions</a:t>
            </a:r>
          </a:p>
          <a:p>
            <a:pPr lvl="1">
              <a:defRPr/>
            </a:pPr>
            <a:r>
              <a:rPr lang="en-US" altLang="ko-KR" dirty="0" smtClean="0">
                <a:ea typeface="MS PGothic" pitchFamily="34" charset="-128"/>
              </a:rPr>
              <a:t>August 15 (Wed) 2012, 2012 21-23:00 ET</a:t>
            </a:r>
          </a:p>
          <a:p>
            <a:pPr lvl="1">
              <a:defRPr/>
            </a:pPr>
            <a:r>
              <a:rPr lang="en-US" altLang="ko-KR" dirty="0" smtClean="0">
                <a:ea typeface="MS PGothic" pitchFamily="34" charset="-128"/>
              </a:rPr>
              <a:t>August 29 (Wed) 2012, 2012 21-23:00 ET</a:t>
            </a:r>
          </a:p>
        </p:txBody>
      </p:sp>
      <p:sp>
        <p:nvSpPr>
          <p:cNvPr id="31747" name="Title 5"/>
          <p:cNvSpPr>
            <a:spLocks noGrp="1"/>
          </p:cNvSpPr>
          <p:nvPr>
            <p:ph type="title"/>
          </p:nvPr>
        </p:nvSpPr>
        <p:spPr/>
        <p:txBody>
          <a:bodyPr/>
          <a:lstStyle/>
          <a:p>
            <a:r>
              <a:rPr lang="en-US" altLang="ko-KR" dirty="0" smtClean="0"/>
              <a:t>Progress </a:t>
            </a:r>
            <a:r>
              <a:rPr lang="en-US" altLang="zh-CN" dirty="0" smtClean="0"/>
              <a:t>so far (11)</a:t>
            </a:r>
            <a:endParaRPr lang="en-US" altLang="ko-K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altLang="ko-KR" dirty="0" smtClean="0"/>
              <a:t>Update on draft proposal 21</a:t>
            </a:r>
            <a:r>
              <a:rPr lang="en-US" altLang="zh-CN" dirty="0" smtClean="0"/>
              <a:t>-12-0106-02 plus agreed changes</a:t>
            </a:r>
            <a:endParaRPr lang="en-US" altLang="ko-KR" dirty="0" smtClean="0"/>
          </a:p>
          <a:p>
            <a:r>
              <a:rPr lang="en-US" altLang="ko-KR" dirty="0" smtClean="0"/>
              <a:t>P</a:t>
            </a:r>
            <a:r>
              <a:rPr lang="en-US" altLang="zh-CN" dirty="0" smtClean="0"/>
              <a:t>roposal discussion</a:t>
            </a:r>
          </a:p>
          <a:p>
            <a:pPr lvl="1"/>
            <a:r>
              <a:rPr lang="en-US" altLang="zh-CN" dirty="0" smtClean="0"/>
              <a:t>21-12-0113-00 Discussion of MGW versus POS by </a:t>
            </a:r>
            <a:r>
              <a:rPr lang="en-US" altLang="zh-CN" dirty="0" err="1" smtClean="0"/>
              <a:t>Hyunho</a:t>
            </a:r>
            <a:endParaRPr lang="en-US" altLang="zh-CN" dirty="0" smtClean="0"/>
          </a:p>
          <a:p>
            <a:pPr lvl="1"/>
            <a:r>
              <a:rPr lang="en-US" altLang="zh-CN" dirty="0" smtClean="0"/>
              <a:t>21-12-0119-01 Proposal of gateway service ID by </a:t>
            </a:r>
            <a:r>
              <a:rPr lang="en-US" altLang="zh-CN" dirty="0" err="1" smtClean="0"/>
              <a:t>Hyunho</a:t>
            </a:r>
            <a:endParaRPr lang="en-US" altLang="zh-CN" dirty="0" smtClean="0"/>
          </a:p>
          <a:p>
            <a:pPr lvl="1"/>
            <a:r>
              <a:rPr lang="en-US" altLang="zh-CN" dirty="0" smtClean="0"/>
              <a:t>21-12-0109-00 Interim document by Charles Perkins</a:t>
            </a:r>
          </a:p>
          <a:p>
            <a:pPr lvl="1"/>
            <a:r>
              <a:rPr lang="en-US" altLang="zh-CN" dirty="0" smtClean="0"/>
              <a:t>21-12-0125-01 SHRO discussion by Charles Perkins</a:t>
            </a:r>
          </a:p>
          <a:p>
            <a:pPr lvl="1"/>
            <a:r>
              <a:rPr lang="en-US" altLang="zh-CN" dirty="0" smtClean="0"/>
              <a:t>21-12-0122-00 Messages for Symmetric Key Delivery by Charles Perkins</a:t>
            </a:r>
          </a:p>
          <a:p>
            <a:pPr lvl="1"/>
            <a:r>
              <a:rPr lang="en-US" altLang="zh-CN" dirty="0" smtClean="0"/>
              <a:t>21-12-0123-00 802.21c draft specification by Charles Perkins</a:t>
            </a:r>
          </a:p>
          <a:p>
            <a:pPr lvl="1"/>
            <a:r>
              <a:rPr lang="en-US" altLang="zh-CN" dirty="0" smtClean="0"/>
              <a:t>21-12-0076-01 3GPP to WLAN handover proposal by Dapeng Liu</a:t>
            </a:r>
          </a:p>
          <a:p>
            <a:pPr lvl="1"/>
            <a:r>
              <a:rPr lang="en-US" altLang="zh-CN" dirty="0" smtClean="0"/>
              <a:t>21-12-0106-02 802.21c draft spec by </a:t>
            </a:r>
            <a:r>
              <a:rPr lang="en-US" altLang="zh-CN" dirty="0" err="1" smtClean="0"/>
              <a:t>Hyunho</a:t>
            </a:r>
            <a:endParaRPr lang="en-US" altLang="zh-CN" dirty="0" smtClean="0"/>
          </a:p>
          <a:p>
            <a:pPr lvl="1"/>
            <a:r>
              <a:rPr lang="en-US" altLang="zh-CN" dirty="0" smtClean="0"/>
              <a:t>21-12-0127-00 MGW versus </a:t>
            </a:r>
            <a:r>
              <a:rPr lang="en-US" altLang="zh-CN" dirty="0" err="1" smtClean="0"/>
              <a:t>PoS</a:t>
            </a:r>
            <a:r>
              <a:rPr lang="en-US" altLang="zh-CN" dirty="0" smtClean="0"/>
              <a:t> discussion by Charles Perkins</a:t>
            </a:r>
          </a:p>
          <a:p>
            <a:r>
              <a:rPr lang="en-US" altLang="ko-KR" dirty="0" smtClean="0"/>
              <a:t>Teleconference minutes</a:t>
            </a:r>
          </a:p>
          <a:p>
            <a:pPr lvl="1"/>
            <a:r>
              <a:rPr lang="en-US" altLang="ko-KR" dirty="0" smtClean="0"/>
              <a:t>21</a:t>
            </a:r>
            <a:r>
              <a:rPr lang="en-US" altLang="zh-CN" dirty="0" smtClean="0"/>
              <a:t>-12-0107-00 Aug 15 teleconference minutes</a:t>
            </a:r>
          </a:p>
          <a:p>
            <a:pPr lvl="1"/>
            <a:r>
              <a:rPr lang="en-US" altLang="ko-KR" dirty="0" smtClean="0"/>
              <a:t>21</a:t>
            </a:r>
            <a:r>
              <a:rPr lang="en-US" altLang="zh-CN" dirty="0" smtClean="0"/>
              <a:t>-12-0115-00 Sept 29 teleconference minutes</a:t>
            </a:r>
          </a:p>
        </p:txBody>
      </p:sp>
      <p:sp>
        <p:nvSpPr>
          <p:cNvPr id="3" name="Title 2"/>
          <p:cNvSpPr>
            <a:spLocks noGrp="1"/>
          </p:cNvSpPr>
          <p:nvPr>
            <p:ph type="title"/>
          </p:nvPr>
        </p:nvSpPr>
        <p:spPr/>
        <p:txBody>
          <a:bodyPr/>
          <a:lstStyle/>
          <a:p>
            <a:r>
              <a:rPr lang="en-US" altLang="zh-CN" dirty="0" smtClean="0"/>
              <a:t>Progress so far (12)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Editor produced IEEE P802</a:t>
            </a:r>
            <a:r>
              <a:rPr lang="en-US" altLang="zh-CN" dirty="0" smtClean="0"/>
              <a:t>.21c/D01</a:t>
            </a:r>
            <a:endParaRPr lang="en-US" altLang="ko-KR" dirty="0" smtClean="0"/>
          </a:p>
          <a:p>
            <a:r>
              <a:rPr lang="en-US" altLang="ko-KR" dirty="0" smtClean="0"/>
              <a:t>WG ballot on</a:t>
            </a:r>
            <a:r>
              <a:rPr lang="en-US" altLang="zh-CN" dirty="0" smtClean="0"/>
              <a:t>: IEEE P802.21c/D01 from October 10 to November 9</a:t>
            </a:r>
          </a:p>
          <a:p>
            <a:pPr lvl="1"/>
            <a:r>
              <a:rPr lang="en-US" altLang="zh-CN" dirty="0" smtClean="0"/>
              <a:t>7 approve, 8 disapprove, 5 abstain. Result: not approved.</a:t>
            </a:r>
          </a:p>
          <a:p>
            <a:pPr lvl="1"/>
            <a:r>
              <a:rPr lang="en-US" altLang="zh-CN" dirty="0" smtClean="0"/>
              <a:t>187 comments: 71 editorial, 112 technical, 4 TBD</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altLang="zh-CN" dirty="0" smtClean="0"/>
              <a:t>Teleconference minutes</a:t>
            </a:r>
          </a:p>
          <a:p>
            <a:pPr lvl="1"/>
            <a:r>
              <a:rPr lang="en-US" altLang="ko-KR" dirty="0" smtClean="0"/>
              <a:t>21</a:t>
            </a:r>
            <a:r>
              <a:rPr lang="en-US" altLang="zh-CN" dirty="0" smtClean="0"/>
              <a:t>-12-0153-00 Sept 27 teleconference minutes</a:t>
            </a:r>
          </a:p>
          <a:p>
            <a:pPr lvl="1"/>
            <a:r>
              <a:rPr lang="en-US" altLang="ko-KR" dirty="0" smtClean="0"/>
              <a:t>21</a:t>
            </a:r>
            <a:r>
              <a:rPr lang="en-US" altLang="zh-CN" dirty="0" smtClean="0"/>
              <a:t>-12-0154-00 October 3 teleconference minutes</a:t>
            </a:r>
            <a:endParaRPr lang="en-US" altLang="ko-KR" dirty="0" smtClean="0"/>
          </a:p>
          <a:p>
            <a:r>
              <a:rPr lang="en-US" altLang="ko-KR" dirty="0" smtClean="0"/>
              <a:t>Comments </a:t>
            </a:r>
            <a:r>
              <a:rPr lang="en-US" altLang="ko-KR" dirty="0" smtClean="0"/>
              <a:t>resolution to LB6</a:t>
            </a:r>
          </a:p>
          <a:p>
            <a:pPr lvl="1"/>
            <a:r>
              <a:rPr lang="en-US" altLang="zh-CN" dirty="0" smtClean="0"/>
              <a:t>21-12-0165-00 </a:t>
            </a:r>
            <a:r>
              <a:rPr lang="en-US" altLang="zh-CN" dirty="0" smtClean="0"/>
              <a:t>Comments</a:t>
            </a:r>
          </a:p>
          <a:p>
            <a:pPr lvl="1"/>
            <a:r>
              <a:rPr lang="en-US" altLang="zh-CN" dirty="0" smtClean="0"/>
              <a:t>21-12-0165-01 Comments and resolution</a:t>
            </a:r>
            <a:endParaRPr lang="en-US" altLang="zh-CN" dirty="0" smtClean="0"/>
          </a:p>
          <a:p>
            <a:r>
              <a:rPr lang="en-US" altLang="ko-KR" dirty="0" smtClean="0"/>
              <a:t>IEEE </a:t>
            </a:r>
            <a:r>
              <a:rPr lang="en-US" altLang="ko-KR" dirty="0" smtClean="0"/>
              <a:t>802.21c TG sessions</a:t>
            </a:r>
          </a:p>
          <a:p>
            <a:pPr lvl="1"/>
            <a:r>
              <a:rPr lang="en-US" altLang="ko-KR" dirty="0" smtClean="0"/>
              <a:t>Monday</a:t>
            </a:r>
            <a:r>
              <a:rPr lang="en-US" altLang="zh-CN" dirty="0" smtClean="0"/>
              <a:t>: PM1</a:t>
            </a:r>
            <a:endParaRPr lang="en-US" altLang="ko-KR" dirty="0" smtClean="0"/>
          </a:p>
          <a:p>
            <a:pPr lvl="1"/>
            <a:r>
              <a:rPr lang="en-US" altLang="ko-KR" dirty="0" smtClean="0"/>
              <a:t>Tuesday: PM1</a:t>
            </a:r>
            <a:r>
              <a:rPr lang="en-US" altLang="zh-CN" dirty="0" smtClean="0"/>
              <a:t>, Eve1, Eve2</a:t>
            </a:r>
            <a:endParaRPr lang="en-US" altLang="ko-KR" dirty="0" smtClean="0"/>
          </a:p>
          <a:p>
            <a:pPr lvl="1"/>
            <a:r>
              <a:rPr lang="en-US" altLang="ko-KR" dirty="0" smtClean="0"/>
              <a:t>Wednesday </a:t>
            </a:r>
            <a:r>
              <a:rPr lang="en-US" altLang="ko-KR" dirty="0" smtClean="0"/>
              <a:t>PM2</a:t>
            </a:r>
            <a:endParaRPr lang="en-US" altLang="ko-KR" dirty="0" smtClean="0"/>
          </a:p>
          <a:p>
            <a:pPr lvl="1"/>
            <a:r>
              <a:rPr lang="en-US" altLang="ko-KR" dirty="0" smtClean="0"/>
              <a:t>Thursday AM1</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Nov 21 Wed 6PM ET </a:t>
            </a:r>
            <a:r>
              <a:rPr lang="en-US" altLang="zh-CN" dirty="0" smtClean="0"/>
              <a:t>(7AM in Asia)</a:t>
            </a:r>
            <a:endParaRPr lang="en-US" altLang="ko-KR" dirty="0" smtClean="0"/>
          </a:p>
          <a:p>
            <a:r>
              <a:rPr lang="en-US" altLang="ko-KR" dirty="0" smtClean="0"/>
              <a:t>Nov 28 Wed 6PM ET </a:t>
            </a:r>
            <a:r>
              <a:rPr lang="en-US" altLang="zh-CN" dirty="0" smtClean="0"/>
              <a:t>(7AM in Asia)</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zh-CN" dirty="0" smtClean="0"/>
              <a:t>Tentative </a:t>
            </a:r>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32497</TotalTime>
  <Words>2181</Words>
  <Application>Microsoft Office PowerPoint</Application>
  <PresentationFormat>On-screen Show (4:3)</PresentationFormat>
  <Paragraphs>344</Paragraphs>
  <Slides>27</Slides>
  <Notes>16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Progress so far (11)</vt:lpstr>
      <vt:lpstr>Progress so far (12)</vt:lpstr>
      <vt:lpstr>Progress so far </vt:lpstr>
      <vt:lpstr>Agenda Item for the week</vt:lpstr>
      <vt:lpstr>Tentative Teleconference</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1035</cp:revision>
  <cp:lastPrinted>2000-04-10T21:29:30Z</cp:lastPrinted>
  <dcterms:created xsi:type="dcterms:W3CDTF">2000-03-13T21:22:56Z</dcterms:created>
  <dcterms:modified xsi:type="dcterms:W3CDTF">2012-11-13T17:41:24Z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