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31"/>
  </p:notesMasterIdLst>
  <p:handoutMasterIdLst>
    <p:handoutMasterId r:id="rId32"/>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973" r:id="rId14"/>
    <p:sldId id="974" r:id="rId15"/>
    <p:sldId id="975" r:id="rId16"/>
    <p:sldId id="976" r:id="rId17"/>
    <p:sldId id="977" r:id="rId18"/>
    <p:sldId id="978" r:id="rId19"/>
    <p:sldId id="979" r:id="rId20"/>
    <p:sldId id="980" r:id="rId21"/>
    <p:sldId id="981" r:id="rId22"/>
    <p:sldId id="982" r:id="rId23"/>
    <p:sldId id="984" r:id="rId24"/>
    <p:sldId id="996" r:id="rId25"/>
    <p:sldId id="983" r:id="rId26"/>
    <p:sldId id="998" r:id="rId27"/>
    <p:sldId id="995" r:id="rId28"/>
    <p:sldId id="1000" r:id="rId29"/>
    <p:sldId id="999" r:id="rId30"/>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45" d="100"/>
          <a:sy n="45" d="100"/>
        </p:scale>
        <p:origin x="-1075"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6821"/>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120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1204" name="Rectangle 6"/>
          <p:cNvSpPr>
            <a:spLocks noGrp="1" noChangeArrowheads="1"/>
          </p:cNvSpPr>
          <p:nvPr>
            <p:ph type="ftr" sz="quarter" idx="4"/>
          </p:nvPr>
        </p:nvSpPr>
        <p:spPr>
          <a:noFill/>
        </p:spPr>
        <p:txBody>
          <a:bodyPr/>
          <a:lstStyle/>
          <a:p>
            <a:pPr lvl="4"/>
            <a:endParaRPr lang="en-US" altLang="ko-KR"/>
          </a:p>
        </p:txBody>
      </p:sp>
      <p:sp>
        <p:nvSpPr>
          <p:cNvPr id="51205" name="Rectangle 7"/>
          <p:cNvSpPr>
            <a:spLocks noGrp="1" noChangeArrowheads="1"/>
          </p:cNvSpPr>
          <p:nvPr>
            <p:ph type="sldNum" sz="quarter" idx="5"/>
          </p:nvPr>
        </p:nvSpPr>
        <p:spPr>
          <a:xfrm>
            <a:off x="3411597" y="9295567"/>
            <a:ext cx="529592" cy="179058"/>
          </a:xfrm>
          <a:noFill/>
        </p:spPr>
        <p:txBody>
          <a:bodyPr/>
          <a:lstStyle/>
          <a:p>
            <a:r>
              <a:rPr lang="en-US" altLang="ko-KR"/>
              <a:t>Page </a:t>
            </a:r>
            <a:fld id="{00896729-16B8-495A-B998-063E0A2CCE24}" type="slidenum">
              <a:rPr lang="en-US" altLang="ko-KR"/>
              <a:pPr/>
              <a:t>13</a:t>
            </a:fld>
            <a:endParaRPr lang="en-US" altLang="ko-KR"/>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222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2228" name="Rectangle 6"/>
          <p:cNvSpPr>
            <a:spLocks noGrp="1" noChangeArrowheads="1"/>
          </p:cNvSpPr>
          <p:nvPr>
            <p:ph type="ftr" sz="quarter" idx="4"/>
          </p:nvPr>
        </p:nvSpPr>
        <p:spPr>
          <a:noFill/>
        </p:spPr>
        <p:txBody>
          <a:bodyPr/>
          <a:lstStyle/>
          <a:p>
            <a:pPr lvl="4"/>
            <a:endParaRPr lang="en-US" altLang="ko-KR"/>
          </a:p>
        </p:txBody>
      </p:sp>
      <p:sp>
        <p:nvSpPr>
          <p:cNvPr id="52229" name="Rectangle 7"/>
          <p:cNvSpPr>
            <a:spLocks noGrp="1" noChangeArrowheads="1"/>
          </p:cNvSpPr>
          <p:nvPr>
            <p:ph type="sldNum" sz="quarter" idx="5"/>
          </p:nvPr>
        </p:nvSpPr>
        <p:spPr>
          <a:xfrm>
            <a:off x="3411597" y="9295567"/>
            <a:ext cx="529592" cy="179058"/>
          </a:xfrm>
          <a:noFill/>
        </p:spPr>
        <p:txBody>
          <a:bodyPr/>
          <a:lstStyle/>
          <a:p>
            <a:r>
              <a:rPr lang="en-US" altLang="ko-KR"/>
              <a:t>Page </a:t>
            </a:r>
            <a:fld id="{0B47A981-A0FE-4FD9-9081-1EC55FB38344}" type="slidenum">
              <a:rPr lang="en-US" altLang="ko-KR"/>
              <a:pPr/>
              <a:t>14</a:t>
            </a:fld>
            <a:endParaRPr lang="en-US" altLang="ko-KR"/>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22</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23</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21-12-0120</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a:t>
            </a:r>
            <a:r>
              <a:rPr lang="en-US" altLang="zh-CN" sz="2400" dirty="0" smtClean="0">
                <a:solidFill>
                  <a:srgbClr val="FF0000"/>
                </a:solidFill>
                <a:latin typeface="Times New Roman" pitchFamily="18" charset="0"/>
                <a:cs typeface="Times New Roman" pitchFamily="18" charset="0"/>
              </a:rPr>
              <a:t>66</a:t>
            </a:r>
            <a:r>
              <a:rPr lang="en-US" altLang="ko-KR" sz="2400" dirty="0" smtClean="0">
                <a:solidFill>
                  <a:srgbClr val="FF0000"/>
                </a:solidFill>
                <a:latin typeface="Times New Roman" pitchFamily="18" charset="0"/>
                <a:cs typeface="Times New Roman" pitchFamily="18" charset="0"/>
              </a:rPr>
              <a:t>-0</a:t>
            </a:r>
            <a:r>
              <a:rPr lang="en-US" altLang="zh-CN" sz="2400" dirty="0" smtClean="0">
                <a:solidFill>
                  <a:srgbClr val="FF0000"/>
                </a:solidFill>
                <a:latin typeface="Times New Roman" pitchFamily="18" charset="0"/>
                <a:cs typeface="Times New Roman" pitchFamily="18" charset="0"/>
              </a:rPr>
              <a:t>2</a:t>
            </a:r>
            <a:r>
              <a:rPr lang="en-US" altLang="ko-KR" sz="2400" dirty="0" smtClean="0">
                <a:latin typeface="Times New Roman" pitchFamily="18" charset="0"/>
                <a:cs typeface="Times New Roman" pitchFamily="18" charset="0"/>
              </a:rPr>
              <a:t>-srho</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ko-KR" sz="2400" dirty="0" smtClean="0">
                <a:solidFill>
                  <a:srgbClr val="FF0000"/>
                </a:solidFill>
                <a:latin typeface="Times New Roman" pitchFamily="18" charset="0"/>
                <a:cs typeface="Times New Roman" pitchFamily="18" charset="0"/>
              </a:rPr>
              <a:t>November 2012</a:t>
            </a:r>
            <a:r>
              <a:rPr lang="en-US" altLang="ko-KR" sz="2400" dirty="0" smtClean="0">
                <a:latin typeface="Times New Roman" pitchFamily="18" charset="0"/>
                <a:cs typeface="Times New Roman" pitchFamily="18" charset="0"/>
              </a:rPr>
              <a:t> 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November</a:t>
            </a:r>
            <a:r>
              <a:rPr lang="en-US" altLang="ja-JP" sz="2400" b="0" dirty="0" smtClean="0">
                <a:solidFill>
                  <a:srgbClr val="FF0000"/>
                </a:solidFill>
                <a:latin typeface="Times New Roman" pitchFamily="18" charset="0"/>
                <a:cs typeface="Times New Roman" pitchFamily="18" charset="0"/>
              </a:rPr>
              <a:t> 15, 2012</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#53 in San Antonio</a:t>
            </a:r>
            <a:r>
              <a:rPr lang="en-US" altLang="zh-CN" sz="2400" b="0" dirty="0" smtClean="0">
                <a:solidFill>
                  <a:srgbClr val="FF0000"/>
                </a:solidFill>
                <a:latin typeface="Times New Roman" pitchFamily="18" charset="0"/>
                <a:cs typeface="Times New Roman" pitchFamily="18" charset="0"/>
              </a:rPr>
              <a:t>, TX</a:t>
            </a:r>
            <a:r>
              <a:rPr lang="en-US" altLang="ja-JP" sz="2400" b="0" dirty="0" smtClean="0">
                <a:solidFill>
                  <a:srgbClr val="FF0000"/>
                </a:solidFill>
                <a:latin typeface="Times New Roman" pitchFamily="18" charset="0"/>
                <a:cs typeface="Times New Roman" pitchFamily="18" charset="0"/>
              </a:rPr>
              <a:t>, USA</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r>
              <a:rPr lang="en-US" altLang="ko-KR" dirty="0" smtClean="0"/>
              <a:t>January, 2010</a:t>
            </a:r>
          </a:p>
          <a:p>
            <a:pPr lvl="1"/>
            <a:r>
              <a:rPr lang="en-US" altLang="ko-KR" dirty="0" err="1" smtClean="0"/>
              <a:t>WiMAX</a:t>
            </a:r>
            <a:r>
              <a:rPr lang="en-US" altLang="ko-KR" dirty="0" smtClean="0"/>
              <a:t> Forum IWK Reviews</a:t>
            </a:r>
          </a:p>
          <a:p>
            <a:pPr lvl="1"/>
            <a:r>
              <a:rPr lang="en-US" altLang="ko-KR" dirty="0" smtClean="0"/>
              <a:t>Selection Procedures</a:t>
            </a:r>
          </a:p>
          <a:p>
            <a:pPr lvl="2"/>
            <a:r>
              <a:rPr lang="en-US" altLang="ko-KR" dirty="0" smtClean="0"/>
              <a:t>21-10-0020-02-srho</a:t>
            </a:r>
          </a:p>
          <a:p>
            <a:pPr lvl="1"/>
            <a:r>
              <a:rPr lang="en-US" altLang="ko-KR" dirty="0" smtClean="0"/>
              <a:t>Functional Requirements</a:t>
            </a:r>
          </a:p>
          <a:p>
            <a:pPr lvl="2"/>
            <a:r>
              <a:rPr lang="en-US" altLang="ko-KR" dirty="0" smtClean="0"/>
              <a:t>21-10-0017-02-srho</a:t>
            </a:r>
          </a:p>
          <a:p>
            <a:pPr lvl="1"/>
            <a:r>
              <a:rPr lang="en-US" altLang="ko-KR" dirty="0" smtClean="0"/>
              <a:t>Draft Outline</a:t>
            </a:r>
          </a:p>
          <a:p>
            <a:pPr lvl="2"/>
            <a:r>
              <a:rPr lang="en-US" altLang="ko-KR" dirty="0" smtClean="0"/>
              <a:t>21-10-0025-02-srho</a:t>
            </a:r>
          </a:p>
          <a:p>
            <a:pPr lvl="1"/>
            <a:r>
              <a:rPr lang="en-US" altLang="ko-KR" dirty="0" smtClean="0"/>
              <a:t>Call For Proposals</a:t>
            </a:r>
          </a:p>
          <a:p>
            <a:pPr lvl="2"/>
            <a:r>
              <a:rPr lang="en-US" altLang="ko-KR" dirty="0" smtClean="0"/>
              <a:t>21-10-0023-01-srho </a:t>
            </a:r>
          </a:p>
          <a:p>
            <a:endParaRPr lang="ko-KR" altLang="en-US" dirty="0" smtClean="0"/>
          </a:p>
        </p:txBody>
      </p:sp>
      <p:sp>
        <p:nvSpPr>
          <p:cNvPr id="21507" name="Rectangle 2"/>
          <p:cNvSpPr>
            <a:spLocks noGrp="1" noChangeArrowheads="1"/>
          </p:cNvSpPr>
          <p:nvPr>
            <p:ph type="title"/>
          </p:nvPr>
        </p:nvSpPr>
        <p:spPr/>
        <p:txBody>
          <a:bodyPr/>
          <a:lstStyle/>
          <a:p>
            <a:r>
              <a:rPr lang="en-US" altLang="ko-KR" smtClean="0"/>
              <a:t>Progress So Far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March,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Review of IEEE 802.21-2008 for SRHO</a:t>
            </a:r>
          </a:p>
          <a:p>
            <a:pPr lvl="3">
              <a:defRPr/>
            </a:pPr>
            <a:r>
              <a:rPr lang="en-US" altLang="ko-KR" dirty="0" smtClean="0">
                <a:ea typeface="MS PGothic" pitchFamily="34" charset="-128"/>
              </a:rPr>
              <a:t>Potential 21c Services and Messages</a:t>
            </a:r>
          </a:p>
          <a:p>
            <a:pPr lvl="4">
              <a:defRPr/>
            </a:pPr>
            <a:r>
              <a:rPr lang="en-US" altLang="ko-KR" dirty="0" smtClean="0">
                <a:ea typeface="MS PGothic" pitchFamily="34" charset="-128"/>
              </a:rPr>
              <a:t>21-10-0062-00 by Anthony Chan, Huawei</a:t>
            </a:r>
          </a:p>
          <a:p>
            <a:pPr lvl="2">
              <a:defRPr/>
            </a:pPr>
            <a:r>
              <a:rPr lang="en-US" altLang="ko-KR" dirty="0" smtClean="0">
                <a:ea typeface="MS PGothic" pitchFamily="34" charset="-128"/>
              </a:rPr>
              <a:t>Pre-Registration vs. Pre-Authentication</a:t>
            </a:r>
          </a:p>
          <a:p>
            <a:pPr lvl="3">
              <a:defRPr/>
            </a:pPr>
            <a:r>
              <a:rPr lang="en-US" altLang="ko-KR" dirty="0" smtClean="0">
                <a:ea typeface="MS PGothic" pitchFamily="34" charset="-128"/>
              </a:rPr>
              <a:t>21-10-0058-00 by Yoshihiro Ohba, Toshiba</a:t>
            </a:r>
          </a:p>
          <a:p>
            <a:pPr lvl="2">
              <a:defRPr/>
            </a:pPr>
            <a:r>
              <a:rPr lang="en-US" altLang="ko-KR" dirty="0" smtClean="0">
                <a:ea typeface="MS PGothic" pitchFamily="34" charset="-128"/>
              </a:rPr>
              <a:t>IETF </a:t>
            </a:r>
            <a:r>
              <a:rPr lang="en-US" altLang="ko-KR" dirty="0" err="1" smtClean="0">
                <a:ea typeface="MS PGothic" pitchFamily="34" charset="-128"/>
              </a:rPr>
              <a:t>netext</a:t>
            </a:r>
            <a:r>
              <a:rPr lang="en-US" altLang="ko-KR" dirty="0" smtClean="0">
                <a:ea typeface="MS PGothic" pitchFamily="34" charset="-128"/>
              </a:rPr>
              <a:t> updates</a:t>
            </a:r>
          </a:p>
          <a:p>
            <a:pPr lvl="3">
              <a:defRPr/>
            </a:pPr>
            <a:r>
              <a:rPr lang="en-US" altLang="ko-KR" dirty="0" smtClean="0">
                <a:ea typeface="MS PGothic" pitchFamily="34" charset="-128"/>
              </a:rPr>
              <a:t>IETF NEXTEXT Overview and Relationship with 802.21c </a:t>
            </a:r>
          </a:p>
          <a:p>
            <a:pPr lvl="3">
              <a:defRPr/>
            </a:pPr>
            <a:r>
              <a:rPr lang="en-US" altLang="ko-KR" dirty="0" smtClean="0">
                <a:ea typeface="MS PGothic" pitchFamily="34" charset="-128"/>
              </a:rPr>
              <a:t>21-10-0061-01 by Juan Carlos Zuniga, </a:t>
            </a:r>
            <a:r>
              <a:rPr lang="en-US" altLang="ko-KR" dirty="0" err="1" smtClean="0">
                <a:ea typeface="MS PGothic" pitchFamily="34" charset="-128"/>
              </a:rPr>
              <a:t>InterDigital</a:t>
            </a:r>
            <a:endParaRPr lang="en-US" altLang="ko-KR" dirty="0" smtClean="0">
              <a:ea typeface="MS PGothic" pitchFamily="34" charset="-128"/>
            </a:endParaRPr>
          </a:p>
          <a:p>
            <a:pPr lvl="2">
              <a:defRPr/>
            </a:pPr>
            <a:r>
              <a:rPr lang="en-US" altLang="ko-KR" dirty="0" err="1" smtClean="0">
                <a:ea typeface="MS PGothic" pitchFamily="34" charset="-128"/>
              </a:rPr>
              <a:t>WiMAX</a:t>
            </a:r>
            <a:r>
              <a:rPr lang="en-US" altLang="ko-KR" dirty="0" smtClean="0">
                <a:ea typeface="MS PGothic" pitchFamily="34" charset="-128"/>
              </a:rPr>
              <a:t> Forum updates</a:t>
            </a:r>
          </a:p>
          <a:p>
            <a:pPr lvl="3">
              <a:defRPr/>
            </a:pPr>
            <a:r>
              <a:rPr lang="en-US" altLang="ko-KR" dirty="0" smtClean="0">
                <a:ea typeface="MS PGothic" pitchFamily="34" charset="-128"/>
              </a:rPr>
              <a:t>3G-WiMAX IWK</a:t>
            </a:r>
          </a:p>
          <a:p>
            <a:pPr lvl="4">
              <a:defRPr/>
            </a:pPr>
            <a:r>
              <a:rPr lang="en-US" altLang="ko-KR" dirty="0" smtClean="0">
                <a:ea typeface="MS PGothic" pitchFamily="34" charset="-128"/>
              </a:rPr>
              <a:t>21-10-0068-00 by Shahab </a:t>
            </a:r>
            <a:r>
              <a:rPr lang="en-US" altLang="ko-KR" dirty="0" err="1" smtClean="0">
                <a:ea typeface="MS PGothic" pitchFamily="34" charset="-128"/>
              </a:rPr>
              <a:t>Sayeedi</a:t>
            </a:r>
            <a:r>
              <a:rPr lang="en-US" altLang="ko-KR" dirty="0" smtClean="0">
                <a:ea typeface="MS PGothic" pitchFamily="34" charset="-128"/>
              </a:rPr>
              <a:t>, Motorola</a:t>
            </a:r>
          </a:p>
          <a:p>
            <a:pPr lvl="3">
              <a:defRPr/>
            </a:pPr>
            <a:r>
              <a:rPr lang="en-US" altLang="ko-KR" dirty="0" err="1" smtClean="0">
                <a:ea typeface="MS PGothic" pitchFamily="34" charset="-128"/>
              </a:rPr>
              <a:t>WiFi</a:t>
            </a:r>
            <a:r>
              <a:rPr lang="en-US" altLang="ko-KR" dirty="0" smtClean="0">
                <a:ea typeface="MS PGothic" pitchFamily="34" charset="-128"/>
              </a:rPr>
              <a:t> IWK: </a:t>
            </a:r>
            <a:r>
              <a:rPr lang="en-US" altLang="ko-KR" dirty="0" err="1" smtClean="0">
                <a:ea typeface="MS PGothic" pitchFamily="34" charset="-128"/>
              </a:rPr>
              <a:t>Vivek</a:t>
            </a:r>
            <a:r>
              <a:rPr lang="en-US" altLang="ko-KR" dirty="0" smtClean="0">
                <a:ea typeface="MS PGothic" pitchFamily="34" charset="-128"/>
              </a:rPr>
              <a:t> Gupta, Intel</a:t>
            </a:r>
          </a:p>
          <a:p>
            <a:pPr lvl="1">
              <a:defRPr/>
            </a:pPr>
            <a:r>
              <a:rPr lang="en-US" altLang="ko-KR" dirty="0" smtClean="0">
                <a:ea typeface="MS PGothic" pitchFamily="34" charset="-128"/>
              </a:rPr>
              <a:t>Proposal Discussion from May 2010 Meeting</a:t>
            </a:r>
          </a:p>
          <a:p>
            <a:pPr lvl="2">
              <a:defRPr/>
            </a:pPr>
            <a:r>
              <a:rPr lang="en-US" altLang="ko-KR" dirty="0" smtClean="0">
                <a:ea typeface="MS PGothic" pitchFamily="34" charset="-128"/>
              </a:rPr>
              <a:t>Bangalore, India during 10-13 May 2010</a:t>
            </a:r>
          </a:p>
          <a:p>
            <a:pPr lvl="2">
              <a:defRPr/>
            </a:pPr>
            <a:endParaRPr lang="ko-KR" altLang="en-US" dirty="0" smtClean="0">
              <a:ea typeface="MS PGothic" pitchFamily="34" charset="-128"/>
            </a:endParaRPr>
          </a:p>
        </p:txBody>
      </p:sp>
      <p:sp>
        <p:nvSpPr>
          <p:cNvPr id="22531" name="Rectangle 2"/>
          <p:cNvSpPr>
            <a:spLocks noGrp="1" noChangeArrowheads="1"/>
          </p:cNvSpPr>
          <p:nvPr>
            <p:ph type="title"/>
          </p:nvPr>
        </p:nvSpPr>
        <p:spPr/>
        <p:txBody>
          <a:bodyPr/>
          <a:lstStyle/>
          <a:p>
            <a:r>
              <a:rPr lang="en-US" altLang="ko-KR" smtClean="0"/>
              <a:t>Progress So Far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IEEE 802.16 and IEEE 802.21 Synergy Discussion</a:t>
            </a:r>
          </a:p>
          <a:p>
            <a:pPr lvl="3">
              <a:defRPr/>
            </a:pPr>
            <a:r>
              <a:rPr lang="en-US" altLang="ko-KR" dirty="0" smtClean="0">
                <a:ea typeface="MS PGothic" pitchFamily="34" charset="-128"/>
              </a:rPr>
              <a:t>Joint Session with IEEE 802.16</a:t>
            </a:r>
          </a:p>
          <a:p>
            <a:pPr lvl="3">
              <a:defRPr/>
            </a:pPr>
            <a:r>
              <a:rPr lang="en-US" altLang="ko-KR" dirty="0" smtClean="0">
                <a:ea typeface="MS PGothic" pitchFamily="34" charset="-128"/>
              </a:rPr>
              <a:t>21-10-0093-02-0000 </a:t>
            </a:r>
          </a:p>
          <a:p>
            <a:pPr lvl="2">
              <a:defRPr/>
            </a:pPr>
            <a:r>
              <a:rPr lang="en-US" altLang="ko-KR" dirty="0" err="1" smtClean="0">
                <a:ea typeface="MS PGothic" pitchFamily="34" charset="-128"/>
              </a:rPr>
              <a:t>WiMAX</a:t>
            </a:r>
            <a:r>
              <a:rPr lang="en-US" altLang="ko-KR" dirty="0" smtClean="0">
                <a:ea typeface="MS PGothic" pitchFamily="34" charset="-128"/>
              </a:rPr>
              <a:t> Forum IWK activity updates</a:t>
            </a:r>
          </a:p>
          <a:p>
            <a:pPr lvl="2">
              <a:defRPr/>
            </a:pPr>
            <a:r>
              <a:rPr lang="en-US" altLang="ko-KR" dirty="0" smtClean="0">
                <a:ea typeface="MS PGothic" pitchFamily="34" charset="-128"/>
              </a:rPr>
              <a:t>IETF NETEXT updates</a:t>
            </a:r>
          </a:p>
          <a:p>
            <a:pPr lvl="3">
              <a:defRPr/>
            </a:pPr>
            <a:r>
              <a:rPr lang="en-US" altLang="ko-KR" dirty="0" smtClean="0">
                <a:ea typeface="MS PGothic" pitchFamily="34" charset="-128"/>
              </a:rPr>
              <a:t>21-10-0061-02-srho</a:t>
            </a:r>
          </a:p>
          <a:p>
            <a:pPr lvl="2">
              <a:defRPr/>
            </a:pPr>
            <a:r>
              <a:rPr lang="en-US" altLang="ko-KR" dirty="0" smtClean="0">
                <a:ea typeface="MS PGothic" pitchFamily="34" charset="-128"/>
              </a:rPr>
              <a:t>802.21c requirements discussion</a:t>
            </a:r>
          </a:p>
          <a:p>
            <a:pPr lvl="3">
              <a:defRPr/>
            </a:pPr>
            <a:r>
              <a:rPr lang="en-US" altLang="ko-KR" dirty="0" smtClean="0">
                <a:ea typeface="MS PGothic" pitchFamily="34" charset="-128"/>
              </a:rPr>
              <a:t>21-10-0017-02-srho</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May 19th   22:00 ET</a:t>
            </a:r>
          </a:p>
          <a:p>
            <a:pPr lvl="2">
              <a:defRPr/>
            </a:pPr>
            <a:r>
              <a:rPr lang="en-US" altLang="ko-KR" dirty="0" smtClean="0">
                <a:ea typeface="MS PGothic" pitchFamily="34" charset="-128"/>
              </a:rPr>
              <a:t>June 2nd    09:00 ET</a:t>
            </a:r>
          </a:p>
          <a:p>
            <a:pPr lvl="2">
              <a:defRPr/>
            </a:pPr>
            <a:r>
              <a:rPr lang="en-US" altLang="ko-KR" dirty="0" smtClean="0">
                <a:ea typeface="MS PGothic" pitchFamily="34" charset="-128"/>
              </a:rPr>
              <a:t>June 16th   22:00 ET</a:t>
            </a:r>
          </a:p>
          <a:p>
            <a:pPr lvl="2">
              <a:defRPr/>
            </a:pPr>
            <a:r>
              <a:rPr lang="en-US" altLang="ko-KR" dirty="0" smtClean="0">
                <a:ea typeface="MS PGothic" pitchFamily="34" charset="-128"/>
              </a:rPr>
              <a:t>June 30th   22:00 ET</a:t>
            </a:r>
          </a:p>
          <a:p>
            <a:pPr lvl="2">
              <a:defRPr/>
            </a:pPr>
            <a:r>
              <a:rPr lang="en-US" altLang="ko-KR" dirty="0" smtClean="0">
                <a:ea typeface="MS PGothic" pitchFamily="34" charset="-128"/>
              </a:rPr>
              <a:t>July 8th      09:00 ET</a:t>
            </a:r>
          </a:p>
          <a:p>
            <a:pPr lvl="1">
              <a:defRPr/>
            </a:pPr>
            <a:endParaRPr lang="ko-KR" altLang="en-US" dirty="0" smtClean="0">
              <a:ea typeface="MS PGothic" pitchFamily="34" charset="-128"/>
            </a:endParaRPr>
          </a:p>
        </p:txBody>
      </p:sp>
      <p:sp>
        <p:nvSpPr>
          <p:cNvPr id="23555" name="Rectangle 2"/>
          <p:cNvSpPr>
            <a:spLocks noGrp="1" noChangeArrowheads="1"/>
          </p:cNvSpPr>
          <p:nvPr>
            <p:ph type="title"/>
          </p:nvPr>
        </p:nvSpPr>
        <p:spPr/>
        <p:txBody>
          <a:bodyPr/>
          <a:lstStyle/>
          <a:p>
            <a:r>
              <a:rPr lang="en-US" altLang="ko-KR" smtClean="0"/>
              <a:t>Progress So Far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July,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3GPP IWLAN and SRVCC</a:t>
            </a:r>
          </a:p>
          <a:p>
            <a:pPr lvl="3">
              <a:defRPr/>
            </a:pPr>
            <a:r>
              <a:rPr lang="en-US" altLang="ko-KR" dirty="0" smtClean="0">
                <a:ea typeface="MS PGothic" pitchFamily="34" charset="-128"/>
              </a:rPr>
              <a:t>21-10-135-00-srho</a:t>
            </a:r>
          </a:p>
          <a:p>
            <a:pPr lvl="2">
              <a:defRPr/>
            </a:pPr>
            <a:r>
              <a:rPr lang="en-US" altLang="ko-KR" dirty="0" smtClean="0">
                <a:ea typeface="MS PGothic" pitchFamily="34" charset="-128"/>
              </a:rPr>
              <a:t>SRHO Procedures</a:t>
            </a:r>
          </a:p>
          <a:p>
            <a:pPr lvl="3">
              <a:defRPr/>
            </a:pPr>
            <a:r>
              <a:rPr lang="en-US" altLang="ko-KR" dirty="0" smtClean="0">
                <a:ea typeface="MS PGothic" pitchFamily="34" charset="-128"/>
              </a:rPr>
              <a:t>21-10-114-03-srho</a:t>
            </a:r>
          </a:p>
          <a:p>
            <a:pPr lvl="2">
              <a:defRPr/>
            </a:pPr>
            <a:r>
              <a:rPr lang="en-US" altLang="ko-KR" dirty="0" smtClean="0">
                <a:ea typeface="MS PGothic" pitchFamily="34" charset="-128"/>
              </a:rPr>
              <a:t> IEs a CS applicability for WMF SRHO</a:t>
            </a:r>
          </a:p>
          <a:p>
            <a:pPr lvl="3">
              <a:defRPr/>
            </a:pPr>
            <a:r>
              <a:rPr lang="en-US" altLang="ko-KR" dirty="0" smtClean="0">
                <a:ea typeface="MS PGothic" pitchFamily="34" charset="-128"/>
              </a:rPr>
              <a:t>21-10-128-00-srho</a:t>
            </a:r>
          </a:p>
          <a:p>
            <a:pPr lvl="2">
              <a:defRPr/>
            </a:pPr>
            <a:r>
              <a:rPr lang="en-US" altLang="ko-KR" dirty="0" smtClean="0">
                <a:ea typeface="MS PGothic" pitchFamily="34" charset="-128"/>
              </a:rPr>
              <a:t>Amendment for WMF SRHO (Proposal)</a:t>
            </a:r>
          </a:p>
          <a:p>
            <a:pPr lvl="3">
              <a:defRPr/>
            </a:pPr>
            <a:r>
              <a:rPr lang="en-US" altLang="ko-KR" dirty="0" smtClean="0">
                <a:ea typeface="MS PGothic" pitchFamily="34" charset="-128"/>
              </a:rPr>
              <a:t>21-10-131-02-srho</a:t>
            </a:r>
          </a:p>
          <a:p>
            <a:pPr lvl="1">
              <a:defRPr/>
            </a:pPr>
            <a:r>
              <a:rPr lang="en-US" altLang="ko-KR" dirty="0" smtClean="0">
                <a:ea typeface="MS PGothic" pitchFamily="34" charset="-128"/>
              </a:rPr>
              <a:t>Motion</a:t>
            </a:r>
          </a:p>
          <a:p>
            <a:pPr lvl="2">
              <a:defRPr/>
            </a:pPr>
            <a:r>
              <a:rPr lang="en-US" altLang="ko-KR" dirty="0" smtClean="0">
                <a:ea typeface="MS PGothic" pitchFamily="34" charset="-128"/>
              </a:rPr>
              <a:t>21-10-131-02-srho was incorporated into the </a:t>
            </a:r>
            <a:r>
              <a:rPr lang="en-US" altLang="ko-KR" dirty="0" err="1" smtClean="0">
                <a:ea typeface="MS PGothic" pitchFamily="34" charset="-128"/>
              </a:rPr>
              <a:t>TGc</a:t>
            </a:r>
            <a:r>
              <a:rPr lang="en-US" altLang="ko-KR" dirty="0" smtClean="0">
                <a:ea typeface="MS PGothic" pitchFamily="34" charset="-128"/>
              </a:rPr>
              <a:t> Framework Document</a:t>
            </a:r>
          </a:p>
          <a:p>
            <a:pPr lvl="1">
              <a:defRPr/>
            </a:pPr>
            <a:r>
              <a:rPr lang="en-US" altLang="ko-KR" dirty="0" smtClean="0">
                <a:ea typeface="MS PGothic" pitchFamily="34" charset="-128"/>
              </a:rPr>
              <a:t>Technical Editor appointment</a:t>
            </a:r>
          </a:p>
          <a:p>
            <a:pPr lvl="2">
              <a:defRPr/>
            </a:pPr>
            <a:r>
              <a:rPr lang="en-US" altLang="ko-KR" dirty="0" smtClean="0">
                <a:ea typeface="MS PGothic" pitchFamily="34" charset="-128"/>
              </a:rPr>
              <a:t> Dapeng Liu (China Mobile)</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July 22nd          21:30 ET</a:t>
            </a:r>
          </a:p>
          <a:p>
            <a:pPr lvl="2">
              <a:defRPr/>
            </a:pPr>
            <a:r>
              <a:rPr lang="en-US" altLang="ko-KR" dirty="0" smtClean="0">
                <a:ea typeface="MS PGothic" pitchFamily="34" charset="-128"/>
              </a:rPr>
              <a:t>August 10th      21:30 ET</a:t>
            </a:r>
          </a:p>
          <a:p>
            <a:pPr lvl="1">
              <a:defRPr/>
            </a:pPr>
            <a:endParaRPr lang="en-US" altLang="ko-KR" dirty="0" smtClean="0">
              <a:ea typeface="MS PGothic" pitchFamily="34" charset="-128"/>
            </a:endParaRPr>
          </a:p>
        </p:txBody>
      </p:sp>
      <p:sp>
        <p:nvSpPr>
          <p:cNvPr id="24579" name="Title 1"/>
          <p:cNvSpPr>
            <a:spLocks noGrp="1"/>
          </p:cNvSpPr>
          <p:nvPr>
            <p:ph type="title"/>
          </p:nvPr>
        </p:nvSpPr>
        <p:spPr/>
        <p:txBody>
          <a:bodyPr/>
          <a:lstStyle/>
          <a:p>
            <a:r>
              <a:rPr lang="en-US" altLang="ko-KR" smtClean="0"/>
              <a:t>Progress So Far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p:txBody>
          <a:bodyPr/>
          <a:lstStyle/>
          <a:p>
            <a:r>
              <a:rPr lang="en-US" altLang="ko-KR" smtClean="0"/>
              <a:t>Progress So Far (5)</a:t>
            </a:r>
          </a:p>
        </p:txBody>
      </p:sp>
      <p:sp>
        <p:nvSpPr>
          <p:cNvPr id="25602"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r>
              <a:rPr lang="en-US" altLang="ko-KR" smtClean="0"/>
              <a:t>Progress So Far (6)</a:t>
            </a:r>
          </a:p>
        </p:txBody>
      </p:sp>
      <p:sp>
        <p:nvSpPr>
          <p:cNvPr id="26626"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smtClean="0"/>
          </a:p>
        </p:txBody>
      </p:sp>
      <p:sp>
        <p:nvSpPr>
          <p:cNvPr id="27651" name="Title 1"/>
          <p:cNvSpPr>
            <a:spLocks noGrp="1"/>
          </p:cNvSpPr>
          <p:nvPr>
            <p:ph type="title"/>
          </p:nvPr>
        </p:nvSpPr>
        <p:spPr/>
        <p:txBody>
          <a:bodyPr/>
          <a:lstStyle/>
          <a:p>
            <a:r>
              <a:rPr lang="en-US" altLang="ko-KR" smtClean="0"/>
              <a:t>Progress So Far (7)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21-11-0073-03-srho</a:t>
            </a:r>
          </a:p>
          <a:p>
            <a:pPr lvl="1">
              <a:defRPr/>
            </a:pPr>
            <a:r>
              <a:rPr lang="en-US" altLang="ko-KR" dirty="0" smtClean="0">
                <a:ea typeface="MS PGothic" pitchFamily="34" charset="-128"/>
              </a:rPr>
              <a:t>IEEE 802.21c TG Draft Spec: </a:t>
            </a:r>
            <a:r>
              <a:rPr lang="en-US" altLang="ja-JP" dirty="0" smtClean="0">
                <a:ea typeface="MS PGothic" pitchFamily="34" charset="-128"/>
              </a:rPr>
              <a:t>21-11-0073-03-srho</a:t>
            </a:r>
          </a:p>
          <a:p>
            <a:pPr lvl="2">
              <a:defRPr/>
            </a:pPr>
            <a:r>
              <a:rPr lang="en-US" altLang="ja-JP" dirty="0" smtClean="0">
                <a:solidFill>
                  <a:srgbClr val="0000CC"/>
                </a:solidFill>
                <a:ea typeface="MS PGothic" pitchFamily="34" charset="-128"/>
              </a:rPr>
              <a:t>Overall Architecture</a:t>
            </a:r>
          </a:p>
          <a:p>
            <a:pPr>
              <a:defRPr/>
            </a:pPr>
            <a:r>
              <a:rPr lang="en-US" altLang="ko-KR" dirty="0" smtClean="0">
                <a:ea typeface="MS PGothic" pitchFamily="34" charset="-128"/>
              </a:rPr>
              <a:t>July,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21-11-0133-00-srho-tgc-proposal-charles-perkins</a:t>
            </a:r>
          </a:p>
          <a:p>
            <a:pPr lvl="1">
              <a:defRPr/>
            </a:pPr>
            <a:r>
              <a:rPr lang="en-US" altLang="ko-KR" dirty="0" smtClean="0">
                <a:ea typeface="MS PGothic" pitchFamily="34" charset="-128"/>
              </a:rPr>
              <a:t>IEEE 802.21c TG Draft Spec: </a:t>
            </a:r>
            <a:r>
              <a:rPr lang="en-US" altLang="ja-JP" dirty="0" smtClean="0">
                <a:ea typeface="MS PGothic" pitchFamily="34" charset="-128"/>
              </a:rPr>
              <a:t>21-11-0133-00-srho-tgc-proposal-charles-perkins</a:t>
            </a:r>
          </a:p>
          <a:p>
            <a:pPr lvl="2">
              <a:defRPr/>
            </a:pPr>
            <a:r>
              <a:rPr lang="en-US" altLang="ja-JP" dirty="0" smtClean="0">
                <a:solidFill>
                  <a:srgbClr val="0000CC"/>
                </a:solidFill>
                <a:ea typeface="MS PGothic" pitchFamily="34" charset="-128"/>
              </a:rPr>
              <a:t>SFF based Handovers</a:t>
            </a:r>
          </a:p>
          <a:p>
            <a:pPr>
              <a:defRPr/>
            </a:pPr>
            <a:r>
              <a:rPr lang="en-US" altLang="ja-JP" dirty="0" smtClean="0">
                <a:ea typeface="MS PGothic" pitchFamily="34" charset="-128"/>
              </a:rPr>
              <a:t>September,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21-11-0155-04-srho</a:t>
            </a:r>
          </a:p>
          <a:p>
            <a:pPr lvl="2">
              <a:defRPr/>
            </a:pPr>
            <a:r>
              <a:rPr lang="en-US" altLang="ja-JP" dirty="0" smtClean="0">
                <a:solidFill>
                  <a:srgbClr val="0000CC"/>
                </a:solidFill>
                <a:ea typeface="MS PGothic" pitchFamily="34" charset="-128"/>
              </a:rPr>
              <a:t>Reference Models, Transport Mechanisms</a:t>
            </a:r>
          </a:p>
          <a:p>
            <a:pPr lvl="1">
              <a:defRPr/>
            </a:pPr>
            <a:r>
              <a:rPr lang="en-US" altLang="ko-KR" dirty="0" smtClean="0">
                <a:ea typeface="MS PGothic" pitchFamily="34" charset="-128"/>
              </a:rPr>
              <a:t>Current IEEE 802.21c TG Draft Spec: </a:t>
            </a:r>
            <a:r>
              <a:rPr lang="en-US" altLang="ja-JP" dirty="0" smtClean="0">
                <a:ea typeface="MS PGothic" pitchFamily="34" charset="-128"/>
              </a:rPr>
              <a:t>21-11-0155-04-srho</a:t>
            </a:r>
          </a:p>
          <a:p>
            <a:pPr lvl="2">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8675" name="Title 1"/>
          <p:cNvSpPr>
            <a:spLocks noGrp="1"/>
          </p:cNvSpPr>
          <p:nvPr>
            <p:ph type="title"/>
          </p:nvPr>
        </p:nvSpPr>
        <p:spPr/>
        <p:txBody>
          <a:bodyPr/>
          <a:lstStyle/>
          <a:p>
            <a:r>
              <a:rPr lang="en-US" altLang="ko-KR" smtClean="0"/>
              <a:t>Progress So Far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November,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21-11-0188-00-srho</a:t>
            </a:r>
          </a:p>
          <a:p>
            <a:pPr lvl="1">
              <a:defRPr/>
            </a:pPr>
            <a:r>
              <a:rPr lang="en-US" altLang="ko-KR" dirty="0" smtClean="0">
                <a:ea typeface="MS PGothic" pitchFamily="34" charset="-128"/>
              </a:rPr>
              <a:t>IEEE 802.21c TG Draft Spec: </a:t>
            </a:r>
            <a:r>
              <a:rPr lang="en-US" altLang="ja-JP" dirty="0" smtClean="0">
                <a:solidFill>
                  <a:srgbClr val="0000CC"/>
                </a:solidFill>
                <a:ea typeface="MS PGothic" pitchFamily="34" charset="-128"/>
              </a:rPr>
              <a:t>21-11-0188-00-srho</a:t>
            </a:r>
          </a:p>
          <a:p>
            <a:pPr>
              <a:defRPr/>
            </a:pPr>
            <a:r>
              <a:rPr lang="en-US" altLang="ko-KR" dirty="0" smtClean="0">
                <a:ea typeface="MS PGothic" pitchFamily="34" charset="-128"/>
              </a:rPr>
              <a:t>January,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21-12-0004-01-srho</a:t>
            </a:r>
          </a:p>
          <a:p>
            <a:pPr lvl="1">
              <a:defRPr/>
            </a:pPr>
            <a:r>
              <a:rPr lang="en-US" altLang="ko-KR" dirty="0" smtClean="0">
                <a:ea typeface="MS PGothic" pitchFamily="34" charset="-128"/>
              </a:rPr>
              <a:t>IEEE 802.21c TG Draft Spec: </a:t>
            </a:r>
            <a:r>
              <a:rPr lang="en-US" altLang="ko-KR" dirty="0" smtClean="0">
                <a:solidFill>
                  <a:srgbClr val="0000CC"/>
                </a:solidFill>
                <a:ea typeface="MS PGothic" pitchFamily="34" charset="-128"/>
              </a:rPr>
              <a:t>21-12-0004-01-srho</a:t>
            </a:r>
            <a:endParaRPr lang="en-US" altLang="ja-JP" dirty="0" smtClean="0">
              <a:solidFill>
                <a:srgbClr val="0000CC"/>
              </a:solidFill>
              <a:ea typeface="MS PGothic" pitchFamily="34" charset="-128"/>
            </a:endParaRPr>
          </a:p>
          <a:p>
            <a:pPr>
              <a:defRPr/>
            </a:pPr>
            <a:r>
              <a:rPr lang="en-US" altLang="ko-KR" dirty="0" smtClean="0">
                <a:ea typeface="MS PGothic" pitchFamily="34" charset="-128"/>
              </a:rPr>
              <a:t>March, 2012</a:t>
            </a:r>
          </a:p>
          <a:p>
            <a:pPr lvl="1">
              <a:defRPr/>
            </a:pPr>
            <a:r>
              <a:rPr lang="en-US" altLang="ko-KR" dirty="0" smtClean="0">
                <a:ea typeface="MS PGothic" pitchFamily="34" charset="-128"/>
              </a:rPr>
              <a:t>Proposal discussion</a:t>
            </a:r>
          </a:p>
          <a:p>
            <a:pPr lvl="2">
              <a:defRPr/>
            </a:pPr>
            <a:r>
              <a:rPr lang="en-US" altLang="ja-JP" dirty="0" smtClean="0">
                <a:ea typeface="MS PGothic" pitchFamily="34" charset="-128"/>
              </a:rPr>
              <a:t>21-12-0020-01-srho-secure-key-distribution.doc</a:t>
            </a:r>
          </a:p>
          <a:p>
            <a:pPr lvl="2">
              <a:defRPr/>
            </a:pPr>
            <a:r>
              <a:rPr lang="en-US" altLang="ja-JP" dirty="0" smtClean="0">
                <a:ea typeface="MS PGothic" pitchFamily="34" charset="-128"/>
              </a:rPr>
              <a:t>21-12-0036-01-0000</a:t>
            </a:r>
          </a:p>
          <a:p>
            <a:pPr lvl="2">
              <a:defRPr/>
            </a:pPr>
            <a:r>
              <a:rPr lang="en-US" altLang="ja-JP" dirty="0" smtClean="0">
                <a:ea typeface="MS PGothic" pitchFamily="34" charset="-128"/>
              </a:rPr>
              <a:t>21-12-0038-01-srho</a:t>
            </a:r>
          </a:p>
          <a:p>
            <a:pPr>
              <a:defRPr/>
            </a:pPr>
            <a:r>
              <a:rPr lang="en-US" altLang="ja-JP" dirty="0" smtClean="0">
                <a:ea typeface="MS PGothic" pitchFamily="34" charset="-128"/>
              </a:rPr>
              <a:t>Conference calls</a:t>
            </a:r>
          </a:p>
          <a:p>
            <a:pPr lvl="1">
              <a:defRPr/>
            </a:pPr>
            <a:r>
              <a:rPr lang="en-US" altLang="ja-JP" dirty="0" smtClean="0">
                <a:ea typeface="MS PGothic" pitchFamily="34" charset="-128"/>
              </a:rPr>
              <a:t>April 10, Tuesday 2012 10:00 ET: Secure key distribution, 21-12-0020-0</a:t>
            </a:r>
          </a:p>
          <a:p>
            <a:pPr lvl="1">
              <a:defRPr/>
            </a:pPr>
            <a:r>
              <a:rPr lang="en-US" altLang="ja-JP" dirty="0" smtClean="0">
                <a:ea typeface="MS PGothic" pitchFamily="34" charset="-128"/>
              </a:rPr>
              <a:t>May 2, Wednesday 2012 21:00 ET: IEEE 802.21c Protocol Frame, </a:t>
            </a:r>
            <a:r>
              <a:rPr lang="en-US" altLang="ja-JP" dirty="0" err="1" smtClean="0">
                <a:ea typeface="MS PGothic" pitchFamily="34" charset="-128"/>
              </a:rPr>
              <a:t>Hyunho</a:t>
            </a:r>
            <a:r>
              <a:rPr lang="en-US" altLang="ja-JP" dirty="0" smtClean="0">
                <a:ea typeface="MS PGothic" pitchFamily="34" charset="-128"/>
              </a:rPr>
              <a:t> Park, tentatively 21-12-0038-02</a:t>
            </a:r>
          </a:p>
          <a:p>
            <a:pPr lvl="1">
              <a:defRPr/>
            </a:pPr>
            <a:r>
              <a:rPr lang="en-US" altLang="ja-JP" dirty="0" smtClean="0">
                <a:ea typeface="MS PGothic" pitchFamily="34" charset="-128"/>
              </a:rPr>
              <a:t>May 8, Tuesday 2012 21:00 ET: </a:t>
            </a:r>
            <a:endParaRPr lang="en-US" altLang="ko-KR" dirty="0" smtClean="0">
              <a:ea typeface="MS PGothic" pitchFamily="34" charset="-128"/>
            </a:endParaRPr>
          </a:p>
        </p:txBody>
      </p:sp>
      <p:sp>
        <p:nvSpPr>
          <p:cNvPr id="29699" name="Title 1"/>
          <p:cNvSpPr>
            <a:spLocks noGrp="1"/>
          </p:cNvSpPr>
          <p:nvPr>
            <p:ph type="title"/>
          </p:nvPr>
        </p:nvSpPr>
        <p:spPr/>
        <p:txBody>
          <a:bodyPr/>
          <a:lstStyle/>
          <a:p>
            <a:r>
              <a:rPr lang="en-US" altLang="ko-KR" smtClean="0"/>
              <a:t>Progress So Far (9)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May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21-12-0020-05-srho</a:t>
            </a:r>
          </a:p>
          <a:p>
            <a:pPr lvl="1">
              <a:defRPr/>
            </a:pPr>
            <a:r>
              <a:rPr lang="en-US" altLang="ko-KR" dirty="0" smtClean="0">
                <a:ea typeface="MS PGothic" pitchFamily="34" charset="-128"/>
              </a:rPr>
              <a:t>IEEE 802.21c TG Draft Spec: </a:t>
            </a:r>
            <a:r>
              <a:rPr lang="en-US" altLang="ja-JP" dirty="0" smtClean="0">
                <a:ea typeface="MS PGothic" pitchFamily="34" charset="-128"/>
              </a:rPr>
              <a:t>21-12-0020-05-srho</a:t>
            </a:r>
          </a:p>
          <a:p>
            <a:pPr lvl="2">
              <a:defRPr/>
            </a:pPr>
            <a:r>
              <a:rPr lang="en-US" altLang="ja-JP" dirty="0" smtClean="0">
                <a:solidFill>
                  <a:srgbClr val="0000CC"/>
                </a:solidFill>
                <a:ea typeface="MS PGothic" pitchFamily="34" charset="-128"/>
              </a:rPr>
              <a:t>Secure Key distribution</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66</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47</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Network discover</a:t>
            </a:r>
            <a:endParaRPr lang="en-US" altLang="ko-KR" dirty="0" smtClean="0">
              <a:ea typeface="MS PGothic" pitchFamily="34" charset="-128"/>
            </a:endParaRPr>
          </a:p>
          <a:p>
            <a:pPr lvl="1">
              <a:defRPr/>
            </a:pPr>
            <a:r>
              <a:rPr lang="en-US" altLang="ko-KR" dirty="0" smtClean="0">
                <a:ea typeface="MS PGothic" pitchFamily="34" charset="-128"/>
              </a:rPr>
              <a:t>IEEE 802.21c Protocol Frame discussion on 21-12-0047-02 presented by </a:t>
            </a:r>
            <a:r>
              <a:rPr lang="en-US" altLang="ko-KR" dirty="0" err="1" smtClean="0">
                <a:ea typeface="MS PGothic" pitchFamily="34" charset="-128"/>
              </a:rPr>
              <a:t>Hyunho</a:t>
            </a:r>
            <a:r>
              <a:rPr lang="en-US" altLang="ko-KR" dirty="0" smtClean="0">
                <a:ea typeface="MS PGothic" pitchFamily="34" charset="-128"/>
              </a:rPr>
              <a:t> Park (ETRI)</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Access Information Database Design for 4G</a:t>
            </a:r>
          </a:p>
          <a:p>
            <a:pPr>
              <a:defRPr/>
            </a:pPr>
            <a:r>
              <a:rPr lang="en-US" altLang="ja-JP" dirty="0" smtClean="0">
                <a:ea typeface="MS PGothic" pitchFamily="34" charset="-128"/>
              </a:rPr>
              <a:t>Conference calls </a:t>
            </a:r>
          </a:p>
          <a:p>
            <a:pPr lvl="1">
              <a:defRPr/>
            </a:pPr>
            <a:r>
              <a:rPr lang="en-US" altLang="ja-JP" dirty="0" smtClean="0">
                <a:ea typeface="MS PGothic" pitchFamily="34" charset="-128"/>
              </a:rPr>
              <a:t>June 13 (Wed), 2012 21-23:00 ET</a:t>
            </a:r>
          </a:p>
          <a:p>
            <a:pPr lvl="1">
              <a:defRPr/>
            </a:pPr>
            <a:r>
              <a:rPr lang="en-US" altLang="ja-JP" dirty="0" smtClean="0">
                <a:ea typeface="MS PGothic" pitchFamily="34" charset="-128"/>
              </a:rPr>
              <a:t>June 20 (Wed), 2012 21-23:00 ET</a:t>
            </a:r>
          </a:p>
          <a:p>
            <a:pPr lvl="1">
              <a:defRPr/>
            </a:pPr>
            <a:r>
              <a:rPr lang="en-US" altLang="ja-JP" dirty="0" smtClean="0">
                <a:ea typeface="MS PGothic" pitchFamily="34" charset="-128"/>
              </a:rPr>
              <a:t>July 11 (Wed), 2012 21-23:00 ET</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p:txBody>
      </p:sp>
      <p:sp>
        <p:nvSpPr>
          <p:cNvPr id="31747" name="Title 5"/>
          <p:cNvSpPr>
            <a:spLocks noGrp="1"/>
          </p:cNvSpPr>
          <p:nvPr>
            <p:ph type="title"/>
          </p:nvPr>
        </p:nvSpPr>
        <p:spPr/>
        <p:txBody>
          <a:bodyPr/>
          <a:lstStyle/>
          <a:p>
            <a:r>
              <a:rPr lang="en-US" altLang="ko-KR" dirty="0" smtClean="0"/>
              <a:t>Progress so far </a:t>
            </a:r>
            <a:r>
              <a:rPr lang="en-US" altLang="zh-CN" dirty="0" smtClean="0"/>
              <a:t>(10)</a:t>
            </a:r>
            <a:endParaRPr lang="en-US" altLang="ko-K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Current version of proposal: 21-12-0067-06</a:t>
            </a:r>
          </a:p>
          <a:p>
            <a:pPr>
              <a:defRPr/>
            </a:pPr>
            <a:r>
              <a:rPr lang="en-US" altLang="ko-KR" dirty="0" smtClean="0">
                <a:ea typeface="MS PGothic" pitchFamily="34" charset="-128"/>
              </a:rPr>
              <a:t>Items covered </a:t>
            </a:r>
          </a:p>
          <a:p>
            <a:pPr lvl="1">
              <a:defRPr/>
            </a:pPr>
            <a:r>
              <a:rPr lang="en-US" altLang="ko-KR" dirty="0" smtClean="0">
                <a:ea typeface="MS PGothic" pitchFamily="34" charset="-128"/>
              </a:rPr>
              <a:t>Moving Examples of SRHO to Annex</a:t>
            </a: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-12-0067-03</a:t>
            </a:r>
            <a:r>
              <a:rPr lang="en-US" altLang="ko-KR" dirty="0" smtClean="0">
                <a:ea typeface="MS PGothic" pitchFamily="34" charset="-128"/>
              </a:rPr>
              <a:t> from Charles Perkins is accepted</a:t>
            </a:r>
          </a:p>
          <a:p>
            <a:pPr lvl="1">
              <a:defRPr/>
            </a:pPr>
            <a:r>
              <a:rPr lang="en-US" altLang="ko-KR" dirty="0" smtClean="0">
                <a:ea typeface="MS PGothic" pitchFamily="34" charset="-128"/>
              </a:rPr>
              <a:t>Gaps and proposal in draft spec</a:t>
            </a:r>
          </a:p>
          <a:p>
            <a:pPr lvl="2">
              <a:defRPr/>
            </a:pPr>
            <a:r>
              <a:rPr lang="en-US" altLang="ko-KR" dirty="0" smtClean="0">
                <a:ea typeface="MS PGothic" pitchFamily="34" charset="-128"/>
              </a:rPr>
              <a:t>21-12-0075-02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2">
              <a:defRPr/>
            </a:pPr>
            <a:r>
              <a:rPr lang="en-US" altLang="ko-KR" dirty="0" smtClean="0">
                <a:ea typeface="MS PGothic" pitchFamily="34" charset="-128"/>
              </a:rPr>
              <a:t>Updated presentation </a:t>
            </a:r>
            <a:r>
              <a:rPr lang="en-US" altLang="zh-CN" dirty="0" smtClean="0">
                <a:ea typeface="MS PGothic" pitchFamily="34" charset="-128"/>
              </a:rPr>
              <a:t>21-12-0075-04 and 21-12-0075-07</a:t>
            </a:r>
            <a:endParaRPr lang="en-US" altLang="ko-KR" dirty="0" smtClean="0">
              <a:ea typeface="MS PGothic" pitchFamily="34" charset="-128"/>
            </a:endParaRPr>
          </a:p>
          <a:p>
            <a:pPr lvl="1">
              <a:defRPr/>
            </a:pPr>
            <a:r>
              <a:rPr lang="en-US" altLang="ko-KR" dirty="0" smtClean="0">
                <a:ea typeface="MS PGothic" pitchFamily="34" charset="-128"/>
              </a:rPr>
              <a:t>Comments from Peter McCann have been discussed</a:t>
            </a:r>
            <a:r>
              <a:rPr lang="en-US" altLang="zh-CN" dirty="0" smtClean="0">
                <a:ea typeface="MS PGothic" pitchFamily="34" charset="-128"/>
              </a:rPr>
              <a:t>, and will continue in email.</a:t>
            </a:r>
          </a:p>
          <a:p>
            <a:pPr lvl="1">
              <a:defRPr/>
            </a:pPr>
            <a:r>
              <a:rPr lang="en-US" altLang="ko-KR" dirty="0" smtClean="0">
                <a:ea typeface="MS PGothic" pitchFamily="34" charset="-128"/>
              </a:rPr>
              <a:t>Mobility Gateway discovery</a:t>
            </a:r>
          </a:p>
          <a:p>
            <a:pPr lvl="2">
              <a:defRPr/>
            </a:pPr>
            <a:r>
              <a:rPr lang="en-US" altLang="ko-KR" dirty="0" smtClean="0">
                <a:ea typeface="MS PGothic" pitchFamily="34" charset="-128"/>
              </a:rPr>
              <a:t>21-12-0097-00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1">
              <a:defRPr/>
            </a:pPr>
            <a:r>
              <a:rPr lang="en-US" altLang="ko-KR" dirty="0" smtClean="0">
                <a:ea typeface="MS PGothic" pitchFamily="34" charset="-128"/>
              </a:rPr>
              <a:t>Interworking protocol type discussion</a:t>
            </a:r>
          </a:p>
          <a:p>
            <a:pPr lvl="1">
              <a:defRPr/>
            </a:pPr>
            <a:r>
              <a:rPr lang="en-US" altLang="ko-KR" dirty="0" smtClean="0">
                <a:ea typeface="MS PGothic" pitchFamily="34" charset="-128"/>
              </a:rPr>
              <a:t>Fix on Section 9</a:t>
            </a:r>
            <a:r>
              <a:rPr lang="en-US" altLang="zh-CN" dirty="0" smtClean="0">
                <a:ea typeface="MS PGothic" pitchFamily="34" charset="-128"/>
              </a:rPr>
              <a:t>.2.2 on Draft 802.21c </a:t>
            </a:r>
            <a:endParaRPr lang="en-US" altLang="ko-KR" dirty="0" smtClean="0">
              <a:ea typeface="MS PGothic" pitchFamily="34" charset="-128"/>
            </a:endParaRP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-12-0067-06 </a:t>
            </a:r>
            <a:r>
              <a:rPr lang="en-US" altLang="ko-KR" dirty="0" smtClean="0">
                <a:ea typeface="MS PGothic" pitchFamily="34" charset="-128"/>
              </a:rPr>
              <a:t>from Charles Perkins is accepted</a:t>
            </a:r>
          </a:p>
          <a:p>
            <a:pPr>
              <a:defRPr/>
            </a:pPr>
            <a:r>
              <a:rPr lang="en-US" altLang="ko-KR" dirty="0" smtClean="0">
                <a:ea typeface="MS PGothic" pitchFamily="34" charset="-128"/>
              </a:rPr>
              <a:t>IEEE 802.21c TG sessions</a:t>
            </a:r>
          </a:p>
          <a:p>
            <a:pPr lvl="1">
              <a:defRPr/>
            </a:pPr>
            <a:r>
              <a:rPr lang="en-US" altLang="ko-KR" dirty="0" smtClean="0">
                <a:ea typeface="MS PGothic" pitchFamily="34" charset="-128"/>
              </a:rPr>
              <a:t>August 15 (Wed) 2012, 2012 21-23:00 ET</a:t>
            </a:r>
          </a:p>
          <a:p>
            <a:pPr lvl="1">
              <a:defRPr/>
            </a:pPr>
            <a:r>
              <a:rPr lang="en-US" altLang="ko-KR" dirty="0" smtClean="0">
                <a:ea typeface="MS PGothic" pitchFamily="34" charset="-128"/>
              </a:rPr>
              <a:t>August 29 (Wed) 2012, 2012 21-23:00 ET</a:t>
            </a:r>
          </a:p>
        </p:txBody>
      </p:sp>
      <p:sp>
        <p:nvSpPr>
          <p:cNvPr id="31747" name="Title 5"/>
          <p:cNvSpPr>
            <a:spLocks noGrp="1"/>
          </p:cNvSpPr>
          <p:nvPr>
            <p:ph type="title"/>
          </p:nvPr>
        </p:nvSpPr>
        <p:spPr/>
        <p:txBody>
          <a:bodyPr/>
          <a:lstStyle/>
          <a:p>
            <a:r>
              <a:rPr lang="en-US" altLang="ko-KR" dirty="0" smtClean="0"/>
              <a:t>Progress </a:t>
            </a:r>
            <a:r>
              <a:rPr lang="en-US" altLang="zh-CN" dirty="0" smtClean="0"/>
              <a:t>so far (11)</a:t>
            </a:r>
            <a:endParaRPr lang="en-US" altLang="ko-K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altLang="ko-KR" dirty="0" smtClean="0"/>
              <a:t>Update on draft proposal 21</a:t>
            </a:r>
            <a:r>
              <a:rPr lang="en-US" altLang="zh-CN" dirty="0" smtClean="0"/>
              <a:t>-12-0106-02 plus agreed changes</a:t>
            </a:r>
            <a:endParaRPr lang="en-US" altLang="ko-KR" dirty="0" smtClean="0"/>
          </a:p>
          <a:p>
            <a:r>
              <a:rPr lang="en-US" altLang="ko-KR" dirty="0" smtClean="0"/>
              <a:t>P</a:t>
            </a:r>
            <a:r>
              <a:rPr lang="en-US" altLang="zh-CN" dirty="0" smtClean="0"/>
              <a:t>roposal discussion</a:t>
            </a:r>
          </a:p>
          <a:p>
            <a:pPr lvl="1"/>
            <a:r>
              <a:rPr lang="en-US" altLang="zh-CN" dirty="0" smtClean="0"/>
              <a:t>21-12-0113-00 Discussion of MGW versus POS by </a:t>
            </a:r>
            <a:r>
              <a:rPr lang="en-US" altLang="zh-CN" dirty="0" err="1" smtClean="0"/>
              <a:t>Hyunho</a:t>
            </a:r>
            <a:endParaRPr lang="en-US" altLang="zh-CN" dirty="0" smtClean="0"/>
          </a:p>
          <a:p>
            <a:pPr lvl="1"/>
            <a:r>
              <a:rPr lang="en-US" altLang="zh-CN" dirty="0" smtClean="0"/>
              <a:t>21-12-0119-01 Proposal of gateway service ID by </a:t>
            </a:r>
            <a:r>
              <a:rPr lang="en-US" altLang="zh-CN" dirty="0" err="1" smtClean="0"/>
              <a:t>Hyunho</a:t>
            </a:r>
            <a:endParaRPr lang="en-US" altLang="zh-CN" dirty="0" smtClean="0"/>
          </a:p>
          <a:p>
            <a:pPr lvl="1"/>
            <a:r>
              <a:rPr lang="en-US" altLang="zh-CN" dirty="0" smtClean="0"/>
              <a:t>21-12-0109-00 Interim document by Charles Perkins</a:t>
            </a:r>
          </a:p>
          <a:p>
            <a:pPr lvl="1"/>
            <a:r>
              <a:rPr lang="en-US" altLang="zh-CN" dirty="0" smtClean="0"/>
              <a:t>21-12-0125-01 SHRO discussion by Charles Perkins</a:t>
            </a:r>
          </a:p>
          <a:p>
            <a:pPr lvl="1"/>
            <a:r>
              <a:rPr lang="en-US" altLang="zh-CN" dirty="0" smtClean="0"/>
              <a:t>21-12-0122-00 Messages for Symmetric Key Delivery by Charles Perkins</a:t>
            </a:r>
          </a:p>
          <a:p>
            <a:pPr lvl="1"/>
            <a:r>
              <a:rPr lang="en-US" altLang="zh-CN" dirty="0" smtClean="0"/>
              <a:t>21-12-0123-00 802.21c draft specification by Charles Perkins</a:t>
            </a:r>
          </a:p>
          <a:p>
            <a:pPr lvl="1"/>
            <a:r>
              <a:rPr lang="en-US" altLang="zh-CN" dirty="0" smtClean="0"/>
              <a:t>21-12-0076-01 3GPP to WLAN handover proposal by Dapeng Liu</a:t>
            </a:r>
          </a:p>
          <a:p>
            <a:pPr lvl="1"/>
            <a:r>
              <a:rPr lang="en-US" altLang="zh-CN" dirty="0" smtClean="0"/>
              <a:t>21-12-0106-02 802.21c draft spec by </a:t>
            </a:r>
            <a:r>
              <a:rPr lang="en-US" altLang="zh-CN" dirty="0" err="1" smtClean="0"/>
              <a:t>Hyunho</a:t>
            </a:r>
            <a:endParaRPr lang="en-US" altLang="zh-CN" dirty="0" smtClean="0"/>
          </a:p>
          <a:p>
            <a:pPr lvl="1"/>
            <a:r>
              <a:rPr lang="en-US" altLang="zh-CN" dirty="0" smtClean="0"/>
              <a:t>21-12-0127-00 MGW versus </a:t>
            </a:r>
            <a:r>
              <a:rPr lang="en-US" altLang="zh-CN" dirty="0" err="1" smtClean="0"/>
              <a:t>PoS</a:t>
            </a:r>
            <a:r>
              <a:rPr lang="en-US" altLang="zh-CN" dirty="0" smtClean="0"/>
              <a:t> discussion by Charles Perkins</a:t>
            </a:r>
          </a:p>
          <a:p>
            <a:r>
              <a:rPr lang="en-US" altLang="ko-KR" dirty="0" smtClean="0"/>
              <a:t>Teleconference minutes</a:t>
            </a:r>
          </a:p>
          <a:p>
            <a:pPr lvl="1"/>
            <a:r>
              <a:rPr lang="en-US" altLang="ko-KR" dirty="0" smtClean="0"/>
              <a:t>21</a:t>
            </a:r>
            <a:r>
              <a:rPr lang="en-US" altLang="zh-CN" dirty="0" smtClean="0"/>
              <a:t>-12-0107-00 Aug 15 teleconference minutes</a:t>
            </a:r>
          </a:p>
          <a:p>
            <a:pPr lvl="1"/>
            <a:r>
              <a:rPr lang="en-US" altLang="ko-KR" dirty="0" smtClean="0"/>
              <a:t>21</a:t>
            </a:r>
            <a:r>
              <a:rPr lang="en-US" altLang="zh-CN" dirty="0" smtClean="0"/>
              <a:t>-12-0115-00 Sept 29 teleconference minutes</a:t>
            </a:r>
          </a:p>
        </p:txBody>
      </p:sp>
      <p:sp>
        <p:nvSpPr>
          <p:cNvPr id="3" name="Title 2"/>
          <p:cNvSpPr>
            <a:spLocks noGrp="1"/>
          </p:cNvSpPr>
          <p:nvPr>
            <p:ph type="title"/>
          </p:nvPr>
        </p:nvSpPr>
        <p:spPr/>
        <p:txBody>
          <a:bodyPr/>
          <a:lstStyle/>
          <a:p>
            <a:r>
              <a:rPr lang="en-US" altLang="zh-CN" dirty="0" smtClean="0"/>
              <a:t>Progress so far (12)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altLang="zh-CN" dirty="0" smtClean="0"/>
              <a:t>Teleconference minutes</a:t>
            </a:r>
          </a:p>
          <a:p>
            <a:pPr lvl="1"/>
            <a:r>
              <a:rPr lang="en-US" altLang="ko-KR" dirty="0" smtClean="0"/>
              <a:t>21</a:t>
            </a:r>
            <a:r>
              <a:rPr lang="en-US" altLang="zh-CN" dirty="0" smtClean="0"/>
              <a:t>-12-0153-00 Sept 27 teleconference minutes</a:t>
            </a:r>
          </a:p>
          <a:p>
            <a:pPr lvl="1"/>
            <a:r>
              <a:rPr lang="en-US" altLang="ko-KR" dirty="0" smtClean="0"/>
              <a:t>21</a:t>
            </a:r>
            <a:r>
              <a:rPr lang="en-US" altLang="zh-CN" dirty="0" smtClean="0"/>
              <a:t>-12-0154-00 October 3 teleconference minutes</a:t>
            </a:r>
            <a:endParaRPr lang="en-US" altLang="ko-KR" dirty="0" smtClean="0"/>
          </a:p>
          <a:p>
            <a:r>
              <a:rPr lang="en-US" altLang="ko-KR" dirty="0" smtClean="0"/>
              <a:t>Comments resolution to LB6</a:t>
            </a:r>
          </a:p>
          <a:p>
            <a:pPr lvl="1"/>
            <a:r>
              <a:rPr lang="en-US" altLang="zh-CN" dirty="0" smtClean="0"/>
              <a:t>21-12-0165-00 Comments</a:t>
            </a:r>
          </a:p>
          <a:p>
            <a:pPr lvl="1"/>
            <a:r>
              <a:rPr lang="en-US" altLang="zh-CN" dirty="0" smtClean="0"/>
              <a:t>21-12-0165-01 Comments and resolution</a:t>
            </a:r>
          </a:p>
          <a:p>
            <a:r>
              <a:rPr lang="en-US" altLang="ko-KR" dirty="0" smtClean="0"/>
              <a:t>IEEE 802.21c TG sessions</a:t>
            </a:r>
          </a:p>
          <a:p>
            <a:pPr lvl="1"/>
            <a:r>
              <a:rPr lang="en-US" altLang="ko-KR" dirty="0" smtClean="0"/>
              <a:t>Monday</a:t>
            </a:r>
            <a:r>
              <a:rPr lang="en-US" altLang="zh-CN" dirty="0" smtClean="0"/>
              <a:t>: PM1</a:t>
            </a:r>
            <a:endParaRPr lang="en-US" altLang="ko-KR" dirty="0" smtClean="0"/>
          </a:p>
          <a:p>
            <a:pPr lvl="1"/>
            <a:r>
              <a:rPr lang="en-US" altLang="ko-KR" dirty="0" smtClean="0"/>
              <a:t>Tuesday: PM1</a:t>
            </a:r>
            <a:r>
              <a:rPr lang="en-US" altLang="zh-CN" dirty="0" smtClean="0"/>
              <a:t>, Eve</a:t>
            </a:r>
            <a:endParaRPr lang="en-US" altLang="ko-KR" dirty="0" smtClean="0"/>
          </a:p>
          <a:p>
            <a:pPr lvl="1"/>
            <a:r>
              <a:rPr lang="en-US" altLang="ko-KR" dirty="0" smtClean="0"/>
              <a:t>Wednesday PM2</a:t>
            </a:r>
          </a:p>
          <a:p>
            <a:pPr lvl="1"/>
            <a:r>
              <a:rPr lang="en-US" altLang="ko-KR" dirty="0" smtClean="0"/>
              <a:t>Thursday AM1</a:t>
            </a:r>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altLang="ko-KR" dirty="0" smtClean="0"/>
              <a:t>Editor produced IEEE P802</a:t>
            </a:r>
            <a:r>
              <a:rPr lang="en-US" altLang="zh-CN" dirty="0" smtClean="0"/>
              <a:t>.21c/D01</a:t>
            </a:r>
            <a:endParaRPr lang="en-US" altLang="ko-KR" dirty="0" smtClean="0"/>
          </a:p>
          <a:p>
            <a:r>
              <a:rPr lang="en-US" altLang="ko-KR" dirty="0" smtClean="0"/>
              <a:t>WG ballot on</a:t>
            </a:r>
            <a:r>
              <a:rPr lang="en-US" altLang="zh-CN" dirty="0" smtClean="0"/>
              <a:t>: IEEE P802.21c/D01 from October 10 to November 9</a:t>
            </a:r>
          </a:p>
          <a:p>
            <a:pPr lvl="1"/>
            <a:r>
              <a:rPr lang="en-US" altLang="zh-CN" dirty="0" smtClean="0"/>
              <a:t>7 approve, 8 disapprove, 5 abstain. Result: not approved.</a:t>
            </a:r>
          </a:p>
          <a:p>
            <a:pPr lvl="1"/>
            <a:r>
              <a:rPr lang="en-US" altLang="zh-CN" dirty="0" smtClean="0"/>
              <a:t>283 comments: 130 editorial, 147 technical, 6 TBD</a:t>
            </a:r>
          </a:p>
          <a:p>
            <a:r>
              <a:rPr lang="en-US" altLang="ko-KR" dirty="0" smtClean="0"/>
              <a:t>IEEE 802.21c 5 TG sessions to discuss and resolve Technical comments</a:t>
            </a:r>
          </a:p>
          <a:p>
            <a:pPr lvl="1"/>
            <a:r>
              <a:rPr lang="en-US" altLang="ko-KR" dirty="0" smtClean="0"/>
              <a:t>Monday</a:t>
            </a:r>
            <a:r>
              <a:rPr lang="en-US" altLang="zh-CN" dirty="0" smtClean="0"/>
              <a:t>: PM1; </a:t>
            </a:r>
            <a:r>
              <a:rPr lang="en-US" altLang="ko-KR" dirty="0" smtClean="0"/>
              <a:t>Tuesday: PM1</a:t>
            </a:r>
            <a:r>
              <a:rPr lang="en-US" altLang="zh-CN" dirty="0" smtClean="0"/>
              <a:t>, Eve; </a:t>
            </a:r>
            <a:r>
              <a:rPr lang="en-US" altLang="ko-KR" dirty="0" smtClean="0"/>
              <a:t>Wednesday PM2</a:t>
            </a:r>
            <a:r>
              <a:rPr lang="en-US" altLang="zh-CN" dirty="0" smtClean="0"/>
              <a:t>; </a:t>
            </a:r>
            <a:r>
              <a:rPr lang="en-US" altLang="ko-KR" dirty="0" smtClean="0"/>
              <a:t>Thursday AM1</a:t>
            </a:r>
          </a:p>
          <a:p>
            <a:pPr lvl="1"/>
            <a:r>
              <a:rPr lang="en-US" dirty="0" smtClean="0"/>
              <a:t>Need to continue with remaining comment resolution with teleconferences</a:t>
            </a:r>
          </a:p>
          <a:p>
            <a:r>
              <a:rPr lang="en-US" altLang="zh-CN" dirty="0" smtClean="0"/>
              <a:t>Discussed with consensus on description of behavior for Single Radio </a:t>
            </a:r>
            <a:r>
              <a:rPr lang="en-US" altLang="zh-CN" dirty="0" smtClean="0"/>
              <a:t>Handover as in 21-12-0173-00</a:t>
            </a:r>
            <a:endParaRPr lang="en-US" altLang="zh-CN" dirty="0" smtClean="0"/>
          </a:p>
          <a:p>
            <a:r>
              <a:rPr lang="en-US" altLang="zh-CN" dirty="0" smtClean="0"/>
              <a:t>Rewrite and re-organize Section 11 into different sections based on the description of behavior</a:t>
            </a:r>
          </a:p>
          <a:p>
            <a:r>
              <a:rPr lang="en-US" altLang="zh-CN" dirty="0" smtClean="0"/>
              <a:t>Revisit related comments after the re-write</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Nov 2</a:t>
            </a:r>
            <a:r>
              <a:rPr lang="en-US" altLang="zh-CN" dirty="0" smtClean="0"/>
              <a:t>7</a:t>
            </a:r>
            <a:r>
              <a:rPr lang="en-US" altLang="ko-KR" dirty="0" smtClean="0"/>
              <a:t> </a:t>
            </a:r>
            <a:r>
              <a:rPr lang="en-US" altLang="zh-CN" dirty="0" smtClean="0"/>
              <a:t>Tue</a:t>
            </a:r>
            <a:r>
              <a:rPr lang="en-US" altLang="ko-KR" dirty="0" smtClean="0"/>
              <a:t> 10AM ET</a:t>
            </a:r>
            <a:endParaRPr lang="en-US" altLang="zh-CN" dirty="0" smtClean="0"/>
          </a:p>
          <a:p>
            <a:r>
              <a:rPr lang="en-US" altLang="ko-KR" dirty="0" smtClean="0"/>
              <a:t>Dec 4 Tue 6PM ET </a:t>
            </a:r>
            <a:r>
              <a:rPr lang="en-US" altLang="zh-CN" dirty="0" smtClean="0"/>
              <a:t>(morning in Asia)</a:t>
            </a:r>
          </a:p>
          <a:p>
            <a:r>
              <a:rPr lang="en-US" altLang="ko-KR" dirty="0" smtClean="0"/>
              <a:t>Jan 8 Tue 6PM ET </a:t>
            </a:r>
            <a:r>
              <a:rPr lang="en-US" altLang="zh-CN" dirty="0" smtClean="0"/>
              <a:t>(morning in Asia)</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Authorize the TG ad hoc </a:t>
            </a:r>
            <a:r>
              <a:rPr lang="en-US" altLang="ko-KR" dirty="0" smtClean="0"/>
              <a:t>to conduct LB6 comment resolution and to approve the </a:t>
            </a:r>
            <a:r>
              <a:rPr lang="en-US" altLang="ko-KR" dirty="0" smtClean="0"/>
              <a:t>contributions </a:t>
            </a:r>
            <a:r>
              <a:rPr lang="en-US" altLang="ko-KR" dirty="0" smtClean="0"/>
              <a:t>and </a:t>
            </a:r>
            <a:r>
              <a:rPr lang="en-US" altLang="ko-KR" dirty="0" smtClean="0"/>
              <a:t>revisions </a:t>
            </a:r>
            <a:r>
              <a:rPr lang="en-US" altLang="ko-KR" dirty="0" smtClean="0"/>
              <a:t>presented </a:t>
            </a:r>
            <a:r>
              <a:rPr lang="en-US" altLang="ko-KR" dirty="0" smtClean="0"/>
              <a:t>during the teleconferences (from </a:t>
            </a:r>
            <a:r>
              <a:rPr lang="en-US" altLang="ko-KR" dirty="0" smtClean="0"/>
              <a:t>November </a:t>
            </a:r>
            <a:r>
              <a:rPr lang="en-US" altLang="ko-KR" dirty="0" smtClean="0"/>
              <a:t>21 to </a:t>
            </a:r>
            <a:r>
              <a:rPr lang="en-US" altLang="ko-KR" dirty="0" smtClean="0"/>
              <a:t>January </a:t>
            </a:r>
            <a:r>
              <a:rPr lang="en-US" altLang="ko-KR" dirty="0" smtClean="0"/>
              <a:t>15 </a:t>
            </a:r>
            <a:r>
              <a:rPr lang="en-US" altLang="ko-KR" dirty="0" smtClean="0"/>
              <a:t>2013 </a:t>
            </a:r>
            <a:r>
              <a:rPr lang="en-US" altLang="ko-KR" dirty="0" smtClean="0"/>
              <a:t>timeframe) and </a:t>
            </a:r>
            <a:r>
              <a:rPr lang="en-US" altLang="ko-KR" dirty="0" smtClean="0"/>
              <a:t>to revise draft P802</a:t>
            </a:r>
            <a:r>
              <a:rPr lang="en-US" altLang="zh-CN" dirty="0" smtClean="0"/>
              <a:t>.21c/D01 to</a:t>
            </a:r>
            <a:r>
              <a:rPr lang="en-US" altLang="ko-KR" dirty="0" smtClean="0"/>
              <a:t> draft P802</a:t>
            </a:r>
            <a:r>
              <a:rPr lang="en-US" altLang="zh-CN" dirty="0" smtClean="0"/>
              <a:t>.21c/D02</a:t>
            </a:r>
            <a:r>
              <a:rPr lang="en-US" altLang="ko-KR" dirty="0" smtClean="0"/>
              <a:t>. </a:t>
            </a:r>
            <a:endParaRPr lang="en-US" altLang="ko-KR" dirty="0" smtClean="0"/>
          </a:p>
          <a:p>
            <a:pPr lvl="1"/>
            <a:r>
              <a:rPr lang="en-US" altLang="ko-KR" dirty="0" smtClean="0"/>
              <a:t>Moved by: H Anthony Chan</a:t>
            </a:r>
            <a:endParaRPr lang="ko-KR" altLang="ko-KR" dirty="0" smtClean="0"/>
          </a:p>
          <a:p>
            <a:pPr lvl="1"/>
            <a:r>
              <a:rPr lang="en-US" altLang="ko-KR" dirty="0" smtClean="0"/>
              <a:t>Second by: </a:t>
            </a:r>
            <a:r>
              <a:rPr lang="en-US" altLang="ko-KR" dirty="0" err="1" smtClean="0"/>
              <a:t>Hyunho</a:t>
            </a:r>
            <a:r>
              <a:rPr lang="en-US" altLang="ko-KR" smtClean="0"/>
              <a:t> Park</a:t>
            </a:r>
          </a:p>
          <a:p>
            <a:pPr lvl="1"/>
            <a:r>
              <a:rPr lang="en-US" altLang="zh-CN" smtClean="0"/>
              <a:t>?</a:t>
            </a:r>
            <a:r>
              <a:rPr lang="en-US" altLang="ko-KR" smtClean="0"/>
              <a:t> </a:t>
            </a:r>
            <a:r>
              <a:rPr lang="en-US" altLang="ko-KR" dirty="0" smtClean="0"/>
              <a:t>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To carry out a Working Group </a:t>
            </a:r>
            <a:r>
              <a:rPr lang="en-US" altLang="ko-KR" dirty="0" smtClean="0"/>
              <a:t>10</a:t>
            </a:r>
            <a:r>
              <a:rPr lang="en-US" altLang="zh-CN" dirty="0" smtClean="0"/>
              <a:t>-15</a:t>
            </a:r>
            <a:r>
              <a:rPr lang="en-US" altLang="ko-KR" dirty="0" smtClean="0"/>
              <a:t> </a:t>
            </a:r>
            <a:r>
              <a:rPr lang="en-US" altLang="ko-KR" dirty="0" smtClean="0"/>
              <a:t>days Letter Ballot on the question </a:t>
            </a:r>
            <a:r>
              <a:rPr lang="en-US" altLang="zh-CN" dirty="0" smtClean="0"/>
              <a:t>“</a:t>
            </a:r>
            <a:r>
              <a:rPr lang="en-US" altLang="ko-KR" dirty="0" smtClean="0"/>
              <a:t>Should P802.21c </a:t>
            </a:r>
            <a:r>
              <a:rPr lang="en-US" altLang="ko-KR" dirty="0" smtClean="0"/>
              <a:t>D02 </a:t>
            </a:r>
            <a:r>
              <a:rPr lang="en-US" altLang="ko-KR" dirty="0" smtClean="0"/>
              <a:t>be forwarded to Sponsor Ballot?</a:t>
            </a:r>
            <a:r>
              <a:rPr lang="en-US" altLang="zh-CN" dirty="0" smtClean="0"/>
              <a:t>”</a:t>
            </a:r>
            <a:endParaRPr lang="ko-KR" altLang="ko-KR" dirty="0" smtClean="0"/>
          </a:p>
          <a:p>
            <a:pPr lvl="1"/>
            <a:r>
              <a:rPr lang="en-US" altLang="ko-KR" dirty="0" smtClean="0"/>
              <a:t>Moved by</a:t>
            </a:r>
            <a:r>
              <a:rPr lang="en-US" altLang="ko-KR" dirty="0" smtClean="0"/>
              <a:t>: H Anthony Chan</a:t>
            </a:r>
            <a:endParaRPr lang="ko-KR" altLang="ko-KR" dirty="0" smtClean="0"/>
          </a:p>
          <a:p>
            <a:pPr lvl="1"/>
            <a:r>
              <a:rPr lang="en-US" altLang="ko-KR" dirty="0" smtClean="0"/>
              <a:t>Second by: </a:t>
            </a:r>
            <a:r>
              <a:rPr lang="en-US" altLang="ko-KR" dirty="0" err="1" smtClean="0"/>
              <a:t>Hyunho</a:t>
            </a:r>
            <a:r>
              <a:rPr lang="en-US" altLang="ko-KR" dirty="0" smtClean="0"/>
              <a:t> Park</a:t>
            </a:r>
            <a:endParaRPr lang="en-US" altLang="ko-KR" dirty="0" smtClean="0"/>
          </a:p>
          <a:p>
            <a:pPr lvl="1"/>
            <a:r>
              <a:rPr lang="en-US" altLang="zh-CN" dirty="0" smtClean="0"/>
              <a:t>?</a:t>
            </a:r>
            <a:r>
              <a:rPr lang="en-US" altLang="ko-KR" dirty="0" smtClean="0"/>
              <a:t> </a:t>
            </a:r>
            <a:r>
              <a:rPr lang="en-US" altLang="ko-KR" dirty="0" smtClean="0"/>
              <a:t>yes</a:t>
            </a:r>
            <a:r>
              <a:rPr lang="en-US" altLang="zh-CN" dirty="0" smtClean="0"/>
              <a:t>, </a:t>
            </a:r>
            <a:r>
              <a:rPr lang="en-US" altLang="zh-CN" dirty="0" smtClean="0"/>
              <a:t>? </a:t>
            </a:r>
            <a:r>
              <a:rPr lang="en-US" altLang="zh-CN" dirty="0" smtClean="0"/>
              <a:t>no, </a:t>
            </a:r>
            <a:r>
              <a:rPr lang="en-US" altLang="zh-CN" dirty="0" smtClean="0"/>
              <a:t>? </a:t>
            </a:r>
            <a:r>
              <a:rPr lang="en-US" altLang="zh-CN" dirty="0" smtClean="0"/>
              <a:t>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32969</TotalTime>
  <Words>2365</Words>
  <Application>Microsoft Office PowerPoint</Application>
  <PresentationFormat>On-screen Show (4:3)</PresentationFormat>
  <Paragraphs>363</Paragraphs>
  <Slides>29</Slides>
  <Notes>16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Progress so far (10)</vt:lpstr>
      <vt:lpstr>Progress so far (11)</vt:lpstr>
      <vt:lpstr>Progress so far (12)</vt:lpstr>
      <vt:lpstr>Agenda Item for the week</vt:lpstr>
      <vt:lpstr>Progress so far </vt:lpstr>
      <vt:lpstr>Teleconference</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1043</cp:revision>
  <cp:lastPrinted>2000-04-10T21:29:30Z</cp:lastPrinted>
  <dcterms:created xsi:type="dcterms:W3CDTF">2000-03-13T21:22:56Z</dcterms:created>
  <dcterms:modified xsi:type="dcterms:W3CDTF">2012-11-15T17:59:47Z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(2)nz+A+UadtGsZX1+PyzZCTFsEz1ia5GUEap9PeNEbDq7fkainUcpudZaBtlwFlzDxYZ/0N0HA
JwuY6pO/X2GCWj4co82bwKyK6s5fkBwwY3R+0W7+3O/6yXRIvGKhE7SqTUZjUN71uJ6Yee29
a3QmznUf1SfQZ9Oocl85QgM9gbBWT1bqHi3Nlid2Q8TdbPQGg5xoV3ttx4lHpgnvVlTPkDyL
5nxs22bbCGlTCTkB5XawN</vt:lpwstr>
  </property>
  <property fmtid="{D5CDD505-2E9C-101B-9397-08002B2CF9AE}" pid="4" name="_ms_pID_7253431">
    <vt:lpwstr>Hip0xkL1U8uGvRE3kyHljZZJ5tSXNtbQGopKsSc+bbTmpOWEvw/
risckTfM9vvaxjrWT2JNi/NlTK85x5+ThgoqHW6Cv7W83EpdBl5lQ2Qv4IXM2GYH0wmkdtzd
2tg=</vt:lpwstr>
  </property>
</Properties>
</file>