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18"/>
  </p:notesMasterIdLst>
  <p:handoutMasterIdLst>
    <p:handoutMasterId r:id="rId19"/>
  </p:handoutMasterIdLst>
  <p:sldIdLst>
    <p:sldId id="413" r:id="rId6"/>
    <p:sldId id="442" r:id="rId7"/>
    <p:sldId id="450" r:id="rId8"/>
    <p:sldId id="451" r:id="rId9"/>
    <p:sldId id="452" r:id="rId10"/>
    <p:sldId id="444" r:id="rId11"/>
    <p:sldId id="453" r:id="rId12"/>
    <p:sldId id="445" r:id="rId13"/>
    <p:sldId id="454" r:id="rId14"/>
    <p:sldId id="455" r:id="rId15"/>
    <p:sldId id="456" r:id="rId16"/>
    <p:sldId id="45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7" autoAdjust="0"/>
    <p:restoredTop sz="86522" autoAdjust="0"/>
  </p:normalViewPr>
  <p:slideViewPr>
    <p:cSldViewPr>
      <p:cViewPr varScale="1">
        <p:scale>
          <a:sx n="73" d="100"/>
          <a:sy n="73" d="100"/>
        </p:scale>
        <p:origin x="-894" y="-102"/>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77863"/>
            <a:ext cx="4641850" cy="3481387"/>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Footer Placeholder 4"/>
          <p:cNvSpPr>
            <a:spLocks noGrp="1"/>
          </p:cNvSpPr>
          <p:nvPr>
            <p:ph type="ftr" sz="quarter" idx="11"/>
          </p:nvPr>
        </p:nvSpPr>
        <p:spPr/>
        <p:txBody>
          <a:bodyPr/>
          <a:lstStyle/>
          <a:p>
            <a:pPr lvl="4">
              <a:defRPr/>
            </a:pPr>
            <a:r>
              <a:rPr lang="en-US" smtClean="0"/>
              <a:t>XXXX, His Company</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477000"/>
            <a:ext cx="1295400" cy="215900"/>
          </a:xfrm>
          <a:prstGeom prst="rect">
            <a:avLst/>
          </a:prstGeom>
        </p:spPr>
        <p:txBody>
          <a:bodyPr/>
          <a:lstStyle>
            <a:lvl1pPr>
              <a:defRPr/>
            </a:lvl1pPr>
          </a:lstStyle>
          <a:p>
            <a:pPr>
              <a:defRPr/>
            </a:pPr>
            <a:r>
              <a:rPr lang="en-US" dirty="0" smtClean="0"/>
              <a:t>November 2012</a:t>
            </a:r>
            <a:endParaRPr lang="en-US" dirty="0"/>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477000"/>
            <a:ext cx="1295400" cy="215900"/>
          </a:xfrm>
          <a:prstGeom prst="rect">
            <a:avLst/>
          </a:prstGeom>
        </p:spPr>
        <p:txBody>
          <a:bodyPr/>
          <a:lstStyle>
            <a:lvl1pPr>
              <a:defRPr/>
            </a:lvl1pPr>
          </a:lstStyle>
          <a:p>
            <a:pPr>
              <a:defRPr/>
            </a:pPr>
            <a:r>
              <a:rPr lang="en-US" dirty="0" smtClean="0"/>
              <a:t>November 2012</a:t>
            </a:r>
            <a:endParaRPr lang="en-US" dirty="0"/>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2012</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September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September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September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November 2012</a:t>
            </a:r>
            <a:endParaRPr lang="en-US" dirty="0"/>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09600" y="6477000"/>
            <a:ext cx="1371600" cy="215900"/>
          </a:xfrm>
          <a:prstGeom prst="rect">
            <a:avLst/>
          </a:prstGeom>
        </p:spPr>
        <p:txBody>
          <a:bodyPr/>
          <a:lstStyle>
            <a:lvl1pPr>
              <a:defRPr/>
            </a:lvl1pPr>
          </a:lstStyle>
          <a:p>
            <a:pPr>
              <a:defRPr/>
            </a:pPr>
            <a:r>
              <a:rPr lang="en-US" dirty="0" smtClean="0"/>
              <a:t>November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September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altLang="ja-JP" sz="4000" dirty="0" smtClean="0">
                <a:ea typeface="ＭＳ Ｐゴシック" pitchFamily="50" charset="-128"/>
              </a:rPr>
              <a:t/>
            </a:r>
            <a:br>
              <a:rPr lang="en-US" altLang="ja-JP" sz="4000" dirty="0" smtClean="0">
                <a:ea typeface="ＭＳ Ｐゴシック" pitchFamily="50" charset="-128"/>
              </a:rPr>
            </a:br>
            <a:r>
              <a:rPr lang="en-US" altLang="ja-JP" sz="4000" dirty="0" smtClean="0">
                <a:ea typeface="ＭＳ Ｐゴシック" pitchFamily="50" charset="-128"/>
              </a:rPr>
              <a:t/>
            </a:r>
            <a:br>
              <a:rPr lang="en-US" altLang="ja-JP" sz="4000" dirty="0" smtClean="0">
                <a:ea typeface="ＭＳ Ｐゴシック" pitchFamily="50" charset="-128"/>
              </a:rPr>
            </a:br>
            <a:r>
              <a:rPr lang="en-US" altLang="ja-JP" sz="4000" dirty="0" smtClean="0">
                <a:ea typeface="ＭＳ Ｐゴシック" pitchFamily="50" charset="-128"/>
              </a:rPr>
              <a:t>Response to the Comments from  </a:t>
            </a:r>
            <a:r>
              <a:rPr lang="en-US" altLang="ja-JP" sz="4000" dirty="0" smtClean="0">
                <a:ea typeface="ＭＳ Ｐゴシック" pitchFamily="50" charset="-128"/>
              </a:rPr>
              <a:t>802.11</a:t>
            </a:r>
            <a:r>
              <a:rPr lang="en-US" altLang="ja-JP" sz="5400" b="1" dirty="0" smtClean="0">
                <a:ea typeface="ＭＳ Ｐゴシック" pitchFamily="50" charset="-128"/>
              </a:rPr>
              <a:t/>
            </a:r>
            <a:br>
              <a:rPr lang="en-US" altLang="ja-JP" sz="5400" b="1" dirty="0" smtClean="0">
                <a:ea typeface="ＭＳ Ｐゴシック" pitchFamily="50" charset="-128"/>
              </a:rPr>
            </a:br>
            <a:r>
              <a:rPr lang="en-US" sz="5400" b="1" dirty="0" smtClean="0">
                <a:latin typeface="Arial" charset="0"/>
              </a:rPr>
              <a:t> </a:t>
            </a:r>
            <a:br>
              <a:rPr lang="en-US" sz="5400" b="1" dirty="0" smtClean="0">
                <a:latin typeface="Arial" charset="0"/>
              </a:rPr>
            </a:br>
            <a:endParaRPr lang="en-US" sz="3200" b="1" dirty="0" smtClean="0">
              <a:latin typeface="Arial" charset="0"/>
            </a:endParaRPr>
          </a:p>
        </p:txBody>
      </p:sp>
      <p:sp>
        <p:nvSpPr>
          <p:cNvPr id="5" name="Date Placeholder 6"/>
          <p:cNvSpPr txBox="1">
            <a:spLocks/>
          </p:cNvSpPr>
          <p:nvPr/>
        </p:nvSpPr>
        <p:spPr bwMode="auto">
          <a:xfrm>
            <a:off x="472830" y="6477000"/>
            <a:ext cx="1035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November  2012</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4" name="Footer Placeholder 4"/>
          <p:cNvSpPr>
            <a:spLocks noGrp="1"/>
          </p:cNvSpPr>
          <p:nvPr>
            <p:ph type="ftr" idx="4294967295"/>
          </p:nvPr>
        </p:nvSpPr>
        <p:spPr>
          <a:xfrm>
            <a:off x="7530843" y="6475413"/>
            <a:ext cx="1011495" cy="184666"/>
          </a:xfrm>
          <a:prstGeom prst="rect">
            <a:avLst/>
          </a:prstGeom>
        </p:spPr>
        <p:txBody>
          <a:bodyPr/>
          <a:lstStyle/>
          <a:p>
            <a:r>
              <a:rPr lang="en-GB" dirty="0" smtClean="0"/>
              <a:t>Subir Das</a:t>
            </a:r>
            <a:r>
              <a:rPr lang="en-GB" dirty="0" smtClean="0"/>
              <a:t>(ACS)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772400" cy="1066800"/>
          </a:xfrm>
        </p:spPr>
        <p:txBody>
          <a:bodyPr/>
          <a:lstStyle/>
          <a:p>
            <a:r>
              <a:rPr lang="en-US" sz="4000" dirty="0" smtClean="0"/>
              <a:t>802.21.1 </a:t>
            </a:r>
            <a:r>
              <a:rPr lang="en-US" sz="4000" dirty="0" smtClean="0"/>
              <a:t>Scope</a:t>
            </a:r>
            <a:endParaRPr lang="en-US" sz="4000" dirty="0"/>
          </a:p>
        </p:txBody>
      </p:sp>
      <p:sp>
        <p:nvSpPr>
          <p:cNvPr id="3" name="Content Placeholder 2"/>
          <p:cNvSpPr>
            <a:spLocks noGrp="1"/>
          </p:cNvSpPr>
          <p:nvPr>
            <p:ph idx="1"/>
          </p:nvPr>
        </p:nvSpPr>
        <p:spPr>
          <a:xfrm>
            <a:off x="533400" y="1371600"/>
            <a:ext cx="8305800" cy="5181600"/>
          </a:xfrm>
        </p:spPr>
        <p:txBody>
          <a:bodyPr/>
          <a:lstStyle/>
          <a:p>
            <a:r>
              <a:rPr lang="en-US" dirty="0" smtClean="0"/>
              <a:t> </a:t>
            </a:r>
            <a:r>
              <a:rPr lang="en-US" dirty="0" smtClean="0"/>
              <a:t>In addition  802.21.1scope is also updated.</a:t>
            </a:r>
            <a:endParaRPr lang="en-US" dirty="0" smtClean="0"/>
          </a:p>
          <a:p>
            <a:r>
              <a:rPr lang="en-US" dirty="0" smtClean="0"/>
              <a:t>5.2: Original: </a:t>
            </a:r>
            <a:r>
              <a:rPr lang="en-US" sz="2800" dirty="0" smtClean="0"/>
              <a:t>This standard defines extensible IEEE 802(R) handover and other services (e.g., discovery) that are used </a:t>
            </a:r>
            <a:r>
              <a:rPr lang="en-US" sz="2800" dirty="0" smtClean="0"/>
              <a:t>in conjunction </a:t>
            </a:r>
            <a:r>
              <a:rPr lang="en-US" sz="2800" dirty="0" smtClean="0"/>
              <a:t>with the Media Independent Services Framework</a:t>
            </a:r>
            <a:r>
              <a:rPr lang="en-US" sz="2800" dirty="0" smtClean="0"/>
              <a:t>.</a:t>
            </a:r>
          </a:p>
          <a:p>
            <a:r>
              <a:rPr lang="en-US" dirty="0" smtClean="0"/>
              <a:t> </a:t>
            </a:r>
            <a:r>
              <a:rPr lang="en-US" dirty="0" smtClean="0">
                <a:solidFill>
                  <a:srgbClr val="FF0000"/>
                </a:solidFill>
              </a:rPr>
              <a:t>New</a:t>
            </a:r>
            <a:r>
              <a:rPr lang="en-US" sz="2800" dirty="0" smtClean="0">
                <a:solidFill>
                  <a:srgbClr val="FF0000"/>
                </a:solidFill>
              </a:rPr>
              <a:t>: </a:t>
            </a:r>
            <a:r>
              <a:rPr lang="en-US" sz="2800" dirty="0" smtClean="0"/>
              <a:t>This standard defines extensible IEEE 802(R) handover and other services (e.g., discovery) that are used in conjunction with the Media Independent Services Framework </a:t>
            </a:r>
            <a:r>
              <a:rPr lang="en-US" sz="2800" dirty="0" smtClean="0">
                <a:solidFill>
                  <a:srgbClr val="FF0000"/>
                </a:solidFill>
              </a:rPr>
              <a:t>as proposed in </a:t>
            </a:r>
            <a:r>
              <a:rPr lang="en-US" sz="2800" dirty="0" smtClean="0">
                <a:solidFill>
                  <a:srgbClr val="FF0000"/>
                </a:solidFill>
              </a:rPr>
              <a:t>802.21-revision.</a:t>
            </a:r>
            <a:endParaRPr lang="en-US" dirty="0" smtClean="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 2012</a:t>
            </a:r>
            <a:endParaRPr lang="en-GB" dirty="0"/>
          </a:p>
        </p:txBody>
      </p:sp>
      <p:sp>
        <p:nvSpPr>
          <p:cNvPr id="7" name="Footer Placeholder 4"/>
          <p:cNvSpPr>
            <a:spLocks noGrp="1"/>
          </p:cNvSpPr>
          <p:nvPr>
            <p:ph type="ftr" idx="4294967295"/>
          </p:nvPr>
        </p:nvSpPr>
        <p:spPr>
          <a:xfrm>
            <a:off x="7543800" y="6477000"/>
            <a:ext cx="1011495" cy="184666"/>
          </a:xfrm>
          <a:prstGeom prst="rect">
            <a:avLst/>
          </a:prstGeom>
        </p:spPr>
        <p:txBody>
          <a:bodyPr/>
          <a:lstStyle/>
          <a:p>
            <a:r>
              <a:rPr lang="en-GB" dirty="0" smtClean="0"/>
              <a:t>Subir Das</a:t>
            </a:r>
            <a:r>
              <a:rPr lang="en-GB" dirty="0" smtClean="0"/>
              <a:t>(ACS)</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772400" cy="1066800"/>
          </a:xfrm>
        </p:spPr>
        <p:txBody>
          <a:bodyPr/>
          <a:lstStyle/>
          <a:p>
            <a:r>
              <a:rPr lang="en-US" sz="4000" dirty="0" smtClean="0"/>
              <a:t>802.21.1 5C</a:t>
            </a:r>
            <a:endParaRPr lang="en-US" sz="4000" dirty="0"/>
          </a:p>
        </p:txBody>
      </p:sp>
      <p:sp>
        <p:nvSpPr>
          <p:cNvPr id="3" name="Content Placeholder 2"/>
          <p:cNvSpPr>
            <a:spLocks noGrp="1"/>
          </p:cNvSpPr>
          <p:nvPr>
            <p:ph idx="1"/>
          </p:nvPr>
        </p:nvSpPr>
        <p:spPr>
          <a:xfrm>
            <a:off x="533400" y="1371600"/>
            <a:ext cx="8305800" cy="5181600"/>
          </a:xfrm>
        </p:spPr>
        <p:txBody>
          <a:bodyPr/>
          <a:lstStyle/>
          <a:p>
            <a:r>
              <a:rPr lang="en-US" dirty="0" smtClean="0"/>
              <a:t> </a:t>
            </a:r>
            <a:r>
              <a:rPr lang="en-US" sz="2800" dirty="0" smtClean="0"/>
              <a:t>802.21.1 5C Distinct Identity has been updated with the following text and a figure (see next slide)</a:t>
            </a:r>
            <a:endParaRPr lang="en-US" dirty="0" smtClean="0"/>
          </a:p>
          <a:p>
            <a:r>
              <a:rPr lang="en-US" dirty="0" smtClean="0">
                <a:solidFill>
                  <a:srgbClr val="FF0000"/>
                </a:solidFill>
              </a:rPr>
              <a:t>New</a:t>
            </a:r>
            <a:r>
              <a:rPr lang="en-US" sz="2800" dirty="0" smtClean="0">
                <a:solidFill>
                  <a:srgbClr val="FF0000"/>
                </a:solidFill>
              </a:rPr>
              <a:t>: </a:t>
            </a:r>
            <a:r>
              <a:rPr lang="en-US" sz="2400" dirty="0" smtClean="0"/>
              <a:t>Std </a:t>
            </a:r>
            <a:r>
              <a:rPr lang="en-US" sz="2400" dirty="0" smtClean="0"/>
              <a:t>IEEE 802.21-2008 and its amendments have already established their distinct identity.  Currently there is no IEEE 802 standard that provides services within 802 networks such as heterogeneous network information, handover related events and commands.  The project will split these services from Std 802.21-2008 and create a new document. This document will be clearly distinguishable, since it will only address features related to Media-Independent Services. </a:t>
            </a:r>
            <a:r>
              <a:rPr lang="en-US" sz="2400" dirty="0" smtClean="0">
                <a:solidFill>
                  <a:srgbClr val="FF0000"/>
                </a:solidFill>
              </a:rPr>
              <a:t>The relationship with the </a:t>
            </a:r>
            <a:r>
              <a:rPr lang="en-US" sz="2400" dirty="0" smtClean="0">
                <a:solidFill>
                  <a:srgbClr val="FF0000"/>
                </a:solidFill>
              </a:rPr>
              <a:t>802.21-revision </a:t>
            </a:r>
            <a:r>
              <a:rPr lang="en-US" sz="2400" dirty="0" smtClean="0">
                <a:solidFill>
                  <a:srgbClr val="FF0000"/>
                </a:solidFill>
              </a:rPr>
              <a:t>project and this project are depicted in the following figure. </a:t>
            </a:r>
          </a:p>
          <a:p>
            <a:endParaRPr lang="en-US" sz="2400" dirty="0" smtClean="0">
              <a:solidFill>
                <a:srgbClr val="FF0000"/>
              </a:solidFill>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7530843" y="6475413"/>
            <a:ext cx="1011495" cy="184666"/>
          </a:xfrm>
          <a:prstGeom prst="rect">
            <a:avLst/>
          </a:prstGeom>
        </p:spPr>
        <p:txBody>
          <a:bodyPr/>
          <a:lstStyle/>
          <a:p>
            <a:r>
              <a:rPr lang="en-GB" dirty="0" smtClean="0"/>
              <a:t>Subir Das</a:t>
            </a:r>
            <a:r>
              <a:rPr lang="en-GB" dirty="0" smtClean="0"/>
              <a:t>(ACS)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43000" y="0"/>
            <a:ext cx="312906" cy="707886"/>
          </a:xfrm>
          <a:prstGeom prst="rect">
            <a:avLst/>
          </a:prstGeom>
          <a:noFill/>
        </p:spPr>
        <p:txBody>
          <a:bodyPr wrap="none" rtlCol="0">
            <a:spAutoFit/>
          </a:bodyPr>
          <a:lstStyle/>
          <a:p>
            <a:r>
              <a:rPr lang="en-US" sz="4000" dirty="0" smtClean="0"/>
              <a:t> </a:t>
            </a:r>
            <a:endParaRPr lang="en-US" sz="4000" dirty="0"/>
          </a:p>
        </p:txBody>
      </p:sp>
      <p:pic>
        <p:nvPicPr>
          <p:cNvPr id="25" name="Picture 24"/>
          <p:cNvPicPr/>
          <p:nvPr/>
        </p:nvPicPr>
        <p:blipFill>
          <a:blip r:embed="rId2" cstate="print"/>
          <a:srcRect/>
          <a:stretch>
            <a:fillRect/>
          </a:stretch>
        </p:blipFill>
        <p:spPr bwMode="auto">
          <a:xfrm>
            <a:off x="381000" y="1981200"/>
            <a:ext cx="8592947" cy="2209800"/>
          </a:xfrm>
          <a:prstGeom prst="rect">
            <a:avLst/>
          </a:prstGeom>
          <a:noFill/>
        </p:spPr>
      </p:pic>
      <p:sp>
        <p:nvSpPr>
          <p:cNvPr id="26" name="Footer Placeholder 4"/>
          <p:cNvSpPr>
            <a:spLocks noGrp="1"/>
          </p:cNvSpPr>
          <p:nvPr>
            <p:ph type="ftr" idx="4294967295"/>
          </p:nvPr>
        </p:nvSpPr>
        <p:spPr>
          <a:xfrm>
            <a:off x="7530843" y="6475413"/>
            <a:ext cx="1011495" cy="184666"/>
          </a:xfrm>
          <a:prstGeom prst="rect">
            <a:avLst/>
          </a:prstGeom>
        </p:spPr>
        <p:txBody>
          <a:bodyPr/>
          <a:lstStyle/>
          <a:p>
            <a:r>
              <a:rPr lang="en-GB" dirty="0" smtClean="0"/>
              <a:t>Subir Das</a:t>
            </a:r>
            <a:r>
              <a:rPr lang="en-GB" dirty="0" smtClean="0"/>
              <a:t>(ACS)</a:t>
            </a:r>
            <a:endParaRPr lang="en-GB" dirty="0"/>
          </a:p>
        </p:txBody>
      </p:sp>
      <p:sp>
        <p:nvSpPr>
          <p:cNvPr id="27" name="Slide Number Placeholder 3"/>
          <p:cNvSpPr>
            <a:spLocks noGrp="1"/>
          </p:cNvSpPr>
          <p:nvPr>
            <p:ph type="sldNum" idx="12"/>
          </p:nvPr>
        </p:nvSpPr>
        <p:spPr>
          <a:xfrm>
            <a:off x="4344988" y="6475413"/>
            <a:ext cx="528637" cy="182562"/>
          </a:xfrm>
        </p:spPr>
        <p:txBody>
          <a:bodyPr/>
          <a:lstStyle/>
          <a:p>
            <a:r>
              <a:rPr lang="en-GB" dirty="0"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xmlns="" val="1017750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066800"/>
          </a:xfrm>
        </p:spPr>
        <p:txBody>
          <a:bodyPr/>
          <a:lstStyle/>
          <a:p>
            <a:r>
              <a:rPr lang="en-US" sz="3600" dirty="0" smtClean="0"/>
              <a:t>802.21 and 802.21.1 general comment</a:t>
            </a:r>
            <a:endParaRPr lang="en-US" sz="3600" dirty="0"/>
          </a:p>
        </p:txBody>
      </p:sp>
      <p:sp>
        <p:nvSpPr>
          <p:cNvPr id="3" name="Content Placeholder 2"/>
          <p:cNvSpPr>
            <a:spLocks noGrp="1"/>
          </p:cNvSpPr>
          <p:nvPr>
            <p:ph idx="1"/>
          </p:nvPr>
        </p:nvSpPr>
        <p:spPr>
          <a:xfrm>
            <a:off x="533400" y="1371600"/>
            <a:ext cx="8229600" cy="4724400"/>
          </a:xfrm>
        </p:spPr>
        <p:txBody>
          <a:bodyPr/>
          <a:lstStyle/>
          <a:p>
            <a:r>
              <a:rPr lang="en-US" sz="2400" dirty="0" smtClean="0"/>
              <a:t>We cannot support either of the 802.21 proposed PARS in the current state.</a:t>
            </a:r>
          </a:p>
          <a:p>
            <a:r>
              <a:rPr lang="en-US" sz="2400" dirty="0" smtClean="0"/>
              <a:t>In both, 5.2 – Scope does not specify what you are really going to produce.</a:t>
            </a:r>
          </a:p>
          <a:p>
            <a:r>
              <a:rPr lang="en-US" sz="2400" dirty="0" smtClean="0"/>
              <a:t>Not certain what are the overall goals of the two PARs.</a:t>
            </a:r>
          </a:p>
          <a:p>
            <a:r>
              <a:rPr lang="en-US" sz="2400" dirty="0" smtClean="0"/>
              <a:t>Do you really have an Architecture </a:t>
            </a:r>
            <a:r>
              <a:rPr lang="en-US" sz="2400" dirty="0" err="1" smtClean="0"/>
              <a:t>vs</a:t>
            </a:r>
            <a:r>
              <a:rPr lang="en-US" sz="2400" dirty="0" smtClean="0"/>
              <a:t> Framework?</a:t>
            </a:r>
          </a:p>
          <a:p>
            <a:r>
              <a:rPr lang="en-US" sz="2400" dirty="0" smtClean="0"/>
              <a:t>How will your Framework fit into the 802 O&amp;A?</a:t>
            </a:r>
          </a:p>
          <a:p>
            <a:r>
              <a:rPr lang="en-US" sz="2400" dirty="0" smtClean="0"/>
              <a:t>The proposed Scope seems to be too broad/ open ended</a:t>
            </a:r>
            <a:endParaRPr lang="en-US" sz="2800" dirty="0" smtClean="0"/>
          </a:p>
          <a:p>
            <a:pPr>
              <a:buNone/>
            </a:pPr>
            <a:r>
              <a:rPr lang="en-US" sz="2800" dirty="0" smtClean="0">
                <a:solidFill>
                  <a:srgbClr val="FF0000"/>
                </a:solidFill>
              </a:rPr>
              <a:t>Ans</a:t>
            </a:r>
            <a:r>
              <a:rPr lang="en-US" sz="2800" dirty="0" smtClean="0">
                <a:solidFill>
                  <a:srgbClr val="FF0000"/>
                </a:solidFill>
              </a:rPr>
              <a:t>wer: The motivation and goals of these projects are captured  in slides 3-5 and remaining comments are addressed in the subsequent slides</a:t>
            </a:r>
            <a:endParaRPr lang="en-US" sz="2800" dirty="0" smtClean="0">
              <a:solidFill>
                <a:srgbClr val="FF0000"/>
              </a:solidFill>
            </a:endParaRP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4294967295"/>
          </p:nvPr>
        </p:nvSpPr>
        <p:spPr>
          <a:xfrm>
            <a:off x="7530843" y="6475413"/>
            <a:ext cx="1011495" cy="184666"/>
          </a:xfrm>
          <a:prstGeom prst="rect">
            <a:avLst/>
          </a:prstGeom>
        </p:spPr>
        <p:txBody>
          <a:bodyPr/>
          <a:lstStyle/>
          <a:p>
            <a:r>
              <a:rPr lang="en-GB" dirty="0" smtClean="0"/>
              <a:t>Subir Das</a:t>
            </a:r>
            <a:r>
              <a:rPr lang="en-GB" dirty="0" smtClean="0"/>
              <a:t>(ACS)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dirty="0" smtClean="0"/>
              <a:t>Nov 2012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772400" cy="762000"/>
          </a:xfrm>
        </p:spPr>
        <p:txBody>
          <a:bodyPr/>
          <a:lstStyle/>
          <a:p>
            <a:r>
              <a:rPr lang="en-US" sz="3600" dirty="0" smtClean="0"/>
              <a:t>Background- Motivation </a:t>
            </a:r>
            <a:endParaRPr lang="en-US" sz="3600" dirty="0"/>
          </a:p>
        </p:txBody>
      </p:sp>
      <p:sp>
        <p:nvSpPr>
          <p:cNvPr id="3" name="Content Placeholder 2"/>
          <p:cNvSpPr>
            <a:spLocks noGrp="1"/>
          </p:cNvSpPr>
          <p:nvPr>
            <p:ph idx="1"/>
          </p:nvPr>
        </p:nvSpPr>
        <p:spPr>
          <a:xfrm>
            <a:off x="609600" y="1676400"/>
            <a:ext cx="8229600" cy="4572000"/>
          </a:xfrm>
        </p:spPr>
        <p:txBody>
          <a:bodyPr/>
          <a:lstStyle/>
          <a:p>
            <a:r>
              <a:rPr lang="en-US" sz="2800" dirty="0" smtClean="0"/>
              <a:t>IEEE 802.21™  was published with Media Independent Handover Function, protocols and three services: </a:t>
            </a:r>
            <a:r>
              <a:rPr lang="en-US" sz="2800" dirty="0" smtClean="0"/>
              <a:t>Event Service, Command Service and Information Service </a:t>
            </a:r>
          </a:p>
          <a:p>
            <a:r>
              <a:rPr lang="en-US" sz="2800" dirty="0" smtClean="0"/>
              <a:t> </a:t>
            </a:r>
            <a:r>
              <a:rPr lang="en-US" sz="2800" dirty="0" smtClean="0"/>
              <a:t>After </a:t>
            </a:r>
            <a:r>
              <a:rPr lang="en-US" sz="2800" dirty="0" smtClean="0"/>
              <a:t>the Std </a:t>
            </a:r>
            <a:r>
              <a:rPr lang="en-US" sz="2800" dirty="0" smtClean="0"/>
              <a:t>IEEE 802.21™ </a:t>
            </a:r>
            <a:r>
              <a:rPr lang="en-US" sz="2800" dirty="0" smtClean="0"/>
              <a:t>was published</a:t>
            </a:r>
            <a:r>
              <a:rPr lang="en-US" sz="2800" dirty="0" smtClean="0"/>
              <a:t>,  we received feedback  from the </a:t>
            </a:r>
            <a:r>
              <a:rPr lang="en-US" sz="2800" dirty="0" smtClean="0"/>
              <a:t>customers that  they did </a:t>
            </a:r>
            <a:r>
              <a:rPr lang="en-US" sz="2800" dirty="0" smtClean="0"/>
              <a:t>not </a:t>
            </a:r>
            <a:r>
              <a:rPr lang="en-US" sz="2800" dirty="0" smtClean="0"/>
              <a:t>understand how to implement only a part of the specification to satisfy their requirements </a:t>
            </a:r>
          </a:p>
          <a:p>
            <a:pPr lvl="1"/>
            <a:r>
              <a:rPr lang="en-US" sz="2400" dirty="0" smtClean="0"/>
              <a:t>For example, 3GPP was only interested in Information Service </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4294967295"/>
          </p:nvPr>
        </p:nvSpPr>
        <p:spPr>
          <a:xfrm>
            <a:off x="7530843" y="6475413"/>
            <a:ext cx="1011495" cy="184666"/>
          </a:xfrm>
          <a:prstGeom prst="rect">
            <a:avLst/>
          </a:prstGeom>
        </p:spPr>
        <p:txBody>
          <a:bodyPr/>
          <a:lstStyle/>
          <a:p>
            <a:r>
              <a:rPr lang="en-GB" dirty="0" smtClean="0"/>
              <a:t>Subir Das</a:t>
            </a:r>
            <a:r>
              <a:rPr lang="en-GB" dirty="0" smtClean="0"/>
              <a:t>(ACS)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dirty="0" smtClean="0"/>
              <a:t>Nov 2012</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438400" y="990600"/>
            <a:ext cx="3886200" cy="2362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smtClean="0">
                <a:solidFill>
                  <a:schemeClr val="tx1"/>
                </a:solidFill>
              </a:rPr>
              <a:t>IEEE 802.21™-2008</a:t>
            </a:r>
            <a:endParaRPr lang="en-US" sz="1400" dirty="0" smtClean="0">
              <a:solidFill>
                <a:schemeClr val="tx1"/>
              </a:solidFill>
            </a:endParaRPr>
          </a:p>
        </p:txBody>
      </p:sp>
      <p:sp>
        <p:nvSpPr>
          <p:cNvPr id="7" name="TextBox 6"/>
          <p:cNvSpPr txBox="1"/>
          <p:nvPr/>
        </p:nvSpPr>
        <p:spPr>
          <a:xfrm>
            <a:off x="2590800" y="1319104"/>
            <a:ext cx="3581400" cy="954107"/>
          </a:xfrm>
          <a:prstGeom prst="rect">
            <a:avLst/>
          </a:prstGeom>
          <a:noFill/>
        </p:spPr>
        <p:txBody>
          <a:bodyPr wrap="square" rtlCol="0">
            <a:spAutoFit/>
          </a:bodyPr>
          <a:lstStyle/>
          <a:p>
            <a:pPr marL="285750" indent="-285750">
              <a:buFontTx/>
              <a:buChar char="-"/>
            </a:pPr>
            <a:r>
              <a:rPr lang="en-US" sz="1400" dirty="0" smtClean="0"/>
              <a:t>Media Independent </a:t>
            </a:r>
            <a:r>
              <a:rPr lang="en-US" sz="1400" dirty="0" smtClean="0"/>
              <a:t>Handover Function</a:t>
            </a:r>
            <a:endParaRPr lang="en-US" sz="1400" dirty="0" smtClean="0"/>
          </a:p>
          <a:p>
            <a:pPr marL="285750" indent="-285750">
              <a:buFontTx/>
              <a:buChar char="-"/>
            </a:pPr>
            <a:r>
              <a:rPr lang="en-US" sz="1400" dirty="0" smtClean="0"/>
              <a:t>Protocol </a:t>
            </a:r>
          </a:p>
          <a:p>
            <a:pPr marL="742950" lvl="1" indent="-285750">
              <a:buFontTx/>
              <a:buChar char="-"/>
            </a:pPr>
            <a:r>
              <a:rPr lang="en-US" sz="1400" dirty="0" smtClean="0"/>
              <a:t> State </a:t>
            </a:r>
            <a:r>
              <a:rPr lang="en-US" sz="1400" dirty="0" smtClean="0"/>
              <a:t>Machine  </a:t>
            </a:r>
            <a:endParaRPr lang="en-US" sz="1400" dirty="0" smtClean="0"/>
          </a:p>
          <a:p>
            <a:pPr marL="742950" lvl="1" indent="-285750">
              <a:buFontTx/>
              <a:buChar char="-"/>
            </a:pPr>
            <a:r>
              <a:rPr lang="en-US" sz="1400" dirty="0" smtClean="0"/>
              <a:t>Transport</a:t>
            </a:r>
          </a:p>
        </p:txBody>
      </p:sp>
      <p:sp>
        <p:nvSpPr>
          <p:cNvPr id="11" name="Rectangle 10"/>
          <p:cNvSpPr/>
          <p:nvPr/>
        </p:nvSpPr>
        <p:spPr>
          <a:xfrm>
            <a:off x="2438400" y="3733800"/>
            <a:ext cx="3886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smtClean="0">
                <a:solidFill>
                  <a:schemeClr val="tx1"/>
                </a:solidFill>
              </a:rPr>
              <a:t>802.21a™-2012 </a:t>
            </a:r>
            <a:r>
              <a:rPr lang="en-US" sz="1400" dirty="0" smtClean="0">
                <a:solidFill>
                  <a:schemeClr val="tx1"/>
                </a:solidFill>
              </a:rPr>
              <a:t>Security</a:t>
            </a:r>
          </a:p>
        </p:txBody>
      </p:sp>
      <p:sp>
        <p:nvSpPr>
          <p:cNvPr id="12" name="Rectangle 11"/>
          <p:cNvSpPr/>
          <p:nvPr/>
        </p:nvSpPr>
        <p:spPr>
          <a:xfrm>
            <a:off x="2438400" y="4343400"/>
            <a:ext cx="3886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smtClean="0">
                <a:solidFill>
                  <a:schemeClr val="tx1"/>
                </a:solidFill>
              </a:rPr>
              <a:t>802.21b™-</a:t>
            </a:r>
            <a:r>
              <a:rPr lang="en-US" sz="1400" dirty="0" smtClean="0">
                <a:solidFill>
                  <a:schemeClr val="tx1"/>
                </a:solidFill>
              </a:rPr>
              <a:t>2012 Downlink Only</a:t>
            </a:r>
          </a:p>
        </p:txBody>
      </p:sp>
      <p:sp>
        <p:nvSpPr>
          <p:cNvPr id="13" name="Rectangle 12"/>
          <p:cNvSpPr/>
          <p:nvPr/>
        </p:nvSpPr>
        <p:spPr>
          <a:xfrm>
            <a:off x="2438400" y="4953000"/>
            <a:ext cx="3886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smtClean="0">
                <a:solidFill>
                  <a:schemeClr val="tx1"/>
                </a:solidFill>
              </a:rPr>
              <a:t>802.21c Single </a:t>
            </a:r>
            <a:r>
              <a:rPr lang="en-US" sz="1400" dirty="0" smtClean="0">
                <a:solidFill>
                  <a:schemeClr val="tx1"/>
                </a:solidFill>
              </a:rPr>
              <a:t>Radio – Ongoing (WG LB started) </a:t>
            </a:r>
            <a:endParaRPr lang="en-US" sz="1400" dirty="0" smtClean="0">
              <a:solidFill>
                <a:schemeClr val="tx1"/>
              </a:solidFill>
            </a:endParaRPr>
          </a:p>
        </p:txBody>
      </p:sp>
      <p:sp>
        <p:nvSpPr>
          <p:cNvPr id="14" name="Rectangle 13"/>
          <p:cNvSpPr/>
          <p:nvPr/>
        </p:nvSpPr>
        <p:spPr>
          <a:xfrm>
            <a:off x="2438400" y="5562600"/>
            <a:ext cx="3886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smtClean="0">
                <a:solidFill>
                  <a:schemeClr val="tx1"/>
                </a:solidFill>
              </a:rPr>
              <a:t>802.21d Group </a:t>
            </a:r>
            <a:r>
              <a:rPr lang="en-US" sz="1400" dirty="0" smtClean="0">
                <a:solidFill>
                  <a:schemeClr val="tx1"/>
                </a:solidFill>
              </a:rPr>
              <a:t>Management – Ongoing </a:t>
            </a:r>
            <a:endParaRPr lang="en-US" sz="1400" dirty="0" smtClean="0">
              <a:solidFill>
                <a:schemeClr val="tx1"/>
              </a:solidFill>
            </a:endParaRPr>
          </a:p>
        </p:txBody>
      </p:sp>
      <p:sp>
        <p:nvSpPr>
          <p:cNvPr id="15" name="TextBox 14"/>
          <p:cNvSpPr txBox="1"/>
          <p:nvPr/>
        </p:nvSpPr>
        <p:spPr>
          <a:xfrm>
            <a:off x="2514600" y="2438400"/>
            <a:ext cx="3581400" cy="738664"/>
          </a:xfrm>
          <a:prstGeom prst="rect">
            <a:avLst/>
          </a:prstGeom>
          <a:noFill/>
        </p:spPr>
        <p:txBody>
          <a:bodyPr wrap="square" rtlCol="0">
            <a:spAutoFit/>
          </a:bodyPr>
          <a:lstStyle/>
          <a:p>
            <a:pPr marL="285750" indent="-285750">
              <a:buFontTx/>
              <a:buChar char="-"/>
            </a:pPr>
            <a:r>
              <a:rPr lang="en-US" sz="1400" dirty="0" smtClean="0"/>
              <a:t>Information Services</a:t>
            </a:r>
          </a:p>
          <a:p>
            <a:pPr marL="285750" indent="-285750">
              <a:buFontTx/>
              <a:buChar char="-"/>
            </a:pPr>
            <a:r>
              <a:rPr lang="en-US" sz="1400" dirty="0" smtClean="0"/>
              <a:t>Event Services</a:t>
            </a:r>
          </a:p>
          <a:p>
            <a:pPr marL="285750" indent="-285750">
              <a:buFontTx/>
              <a:buChar char="-"/>
            </a:pPr>
            <a:r>
              <a:rPr lang="en-US" sz="1400" dirty="0" smtClean="0"/>
              <a:t>Command Services</a:t>
            </a:r>
            <a:endParaRPr lang="en-US" sz="1400" dirty="0"/>
          </a:p>
        </p:txBody>
      </p:sp>
      <p:sp>
        <p:nvSpPr>
          <p:cNvPr id="16" name="TextBox 15"/>
          <p:cNvSpPr txBox="1"/>
          <p:nvPr/>
        </p:nvSpPr>
        <p:spPr>
          <a:xfrm>
            <a:off x="1447800" y="0"/>
            <a:ext cx="6543779" cy="707886"/>
          </a:xfrm>
          <a:prstGeom prst="rect">
            <a:avLst/>
          </a:prstGeom>
          <a:noFill/>
        </p:spPr>
        <p:txBody>
          <a:bodyPr wrap="none" rtlCol="0">
            <a:spAutoFit/>
          </a:bodyPr>
          <a:lstStyle/>
          <a:p>
            <a:r>
              <a:rPr lang="en-US" sz="4000" dirty="0" smtClean="0"/>
              <a:t>IEEE 802.21™ Current </a:t>
            </a:r>
            <a:r>
              <a:rPr lang="en-US" sz="4000" dirty="0" smtClean="0"/>
              <a:t>Status </a:t>
            </a:r>
            <a:endParaRPr lang="en-US" sz="4000" dirty="0"/>
          </a:p>
        </p:txBody>
      </p:sp>
      <p:sp>
        <p:nvSpPr>
          <p:cNvPr id="10" name="Slide Number Placeholder 3"/>
          <p:cNvSpPr>
            <a:spLocks noGrp="1"/>
          </p:cNvSpPr>
          <p:nvPr>
            <p:ph type="sldNum" idx="12"/>
          </p:nvPr>
        </p:nvSpPr>
        <p:spPr>
          <a:xfrm>
            <a:off x="4344988" y="6475413"/>
            <a:ext cx="528637" cy="182562"/>
          </a:xfrm>
        </p:spPr>
        <p:txBody>
          <a:bodyPr/>
          <a:lstStyle/>
          <a:p>
            <a:r>
              <a:rPr lang="en-GB" dirty="0" smtClean="0"/>
              <a:t>Slide </a:t>
            </a:r>
            <a:fld id="{440F5867-744E-4AA6-B0ED-4C44D2DFBB7B}" type="slidenum">
              <a:rPr lang="en-GB" smtClean="0"/>
              <a:pPr/>
              <a:t>4</a:t>
            </a:fld>
            <a:endParaRPr lang="en-GB" dirty="0"/>
          </a:p>
        </p:txBody>
      </p:sp>
      <p:sp>
        <p:nvSpPr>
          <p:cNvPr id="17" name="Footer Placeholder 4"/>
          <p:cNvSpPr>
            <a:spLocks noGrp="1"/>
          </p:cNvSpPr>
          <p:nvPr>
            <p:ph type="ftr" idx="4294967295"/>
          </p:nvPr>
        </p:nvSpPr>
        <p:spPr>
          <a:xfrm>
            <a:off x="7530843" y="6475413"/>
            <a:ext cx="1011495" cy="184666"/>
          </a:xfrm>
          <a:prstGeom prst="rect">
            <a:avLst/>
          </a:prstGeom>
        </p:spPr>
        <p:txBody>
          <a:bodyPr/>
          <a:lstStyle/>
          <a:p>
            <a:r>
              <a:rPr lang="en-GB" dirty="0" smtClean="0"/>
              <a:t>Subir Das</a:t>
            </a:r>
            <a:r>
              <a:rPr lang="en-GB" dirty="0" smtClean="0"/>
              <a:t>(ACS)</a:t>
            </a:r>
            <a:endParaRPr lang="en-GB" dirty="0"/>
          </a:p>
        </p:txBody>
      </p:sp>
    </p:spTree>
    <p:extLst>
      <p:ext uri="{BB962C8B-B14F-4D97-AF65-F5344CB8AC3E}">
        <p14:creationId xmlns:p14="http://schemas.microsoft.com/office/powerpoint/2010/main" xmlns="" val="3686040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38200" y="0"/>
            <a:ext cx="2379177" cy="707886"/>
          </a:xfrm>
          <a:prstGeom prst="rect">
            <a:avLst/>
          </a:prstGeom>
          <a:noFill/>
        </p:spPr>
        <p:txBody>
          <a:bodyPr wrap="none" rtlCol="0">
            <a:spAutoFit/>
          </a:bodyPr>
          <a:lstStyle/>
          <a:p>
            <a:r>
              <a:rPr lang="en-US" sz="4000" dirty="0" smtClean="0"/>
              <a:t>Objectives</a:t>
            </a:r>
            <a:endParaRPr lang="en-US" sz="4000" dirty="0"/>
          </a:p>
        </p:txBody>
      </p:sp>
      <p:grpSp>
        <p:nvGrpSpPr>
          <p:cNvPr id="25" name="Group 24"/>
          <p:cNvGrpSpPr/>
          <p:nvPr/>
        </p:nvGrpSpPr>
        <p:grpSpPr>
          <a:xfrm>
            <a:off x="2438400" y="990600"/>
            <a:ext cx="5181600" cy="5029200"/>
            <a:chOff x="2438400" y="990600"/>
            <a:chExt cx="5181600" cy="5029200"/>
          </a:xfrm>
        </p:grpSpPr>
        <p:sp>
          <p:nvSpPr>
            <p:cNvPr id="6" name="Rectangle 5"/>
            <p:cNvSpPr/>
            <p:nvPr/>
          </p:nvSpPr>
          <p:spPr>
            <a:xfrm>
              <a:off x="2438400" y="990600"/>
              <a:ext cx="5181600" cy="2514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802.21 (Revision) </a:t>
              </a:r>
              <a:endParaRPr lang="en-US" sz="2400" dirty="0" smtClean="0">
                <a:solidFill>
                  <a:schemeClr val="tx1"/>
                </a:solidFill>
              </a:endParaRPr>
            </a:p>
          </p:txBody>
        </p:sp>
        <p:sp>
          <p:nvSpPr>
            <p:cNvPr id="19" name="TextBox 18"/>
            <p:cNvSpPr txBox="1"/>
            <p:nvPr/>
          </p:nvSpPr>
          <p:spPr>
            <a:xfrm>
              <a:off x="2590800" y="1600200"/>
              <a:ext cx="3581400" cy="1938992"/>
            </a:xfrm>
            <a:prstGeom prst="rect">
              <a:avLst/>
            </a:prstGeom>
            <a:noFill/>
          </p:spPr>
          <p:txBody>
            <a:bodyPr wrap="square" rtlCol="0">
              <a:spAutoFit/>
            </a:bodyPr>
            <a:lstStyle/>
            <a:p>
              <a:pPr marL="285750" indent="-285750">
                <a:buFontTx/>
                <a:buChar char="-"/>
              </a:pPr>
              <a:r>
                <a:rPr lang="en-US" sz="2000" dirty="0" smtClean="0"/>
                <a:t>Media Independent </a:t>
              </a:r>
              <a:r>
                <a:rPr lang="en-US" sz="2000" dirty="0" smtClean="0"/>
                <a:t> </a:t>
              </a:r>
            </a:p>
            <a:p>
              <a:pPr marL="285750" indent="-285750"/>
              <a:r>
                <a:rPr lang="en-US" sz="2000" dirty="0" smtClean="0"/>
                <a:t> </a:t>
              </a:r>
              <a:r>
                <a:rPr lang="en-US" sz="2000" dirty="0" smtClean="0"/>
                <a:t>    Handover </a:t>
              </a:r>
              <a:r>
                <a:rPr lang="en-US" sz="2000" dirty="0" smtClean="0"/>
                <a:t>Function</a:t>
              </a:r>
              <a:endParaRPr lang="en-US" sz="2000" dirty="0" smtClean="0"/>
            </a:p>
            <a:p>
              <a:pPr marL="285750" indent="-285750">
                <a:buFontTx/>
                <a:buChar char="-"/>
              </a:pPr>
              <a:r>
                <a:rPr lang="en-US" sz="2000" dirty="0" smtClean="0"/>
                <a:t>Protocol</a:t>
              </a:r>
            </a:p>
            <a:p>
              <a:pPr marL="742950" lvl="1" indent="-285750">
                <a:buFontTx/>
                <a:buChar char="-"/>
              </a:pPr>
              <a:r>
                <a:rPr lang="en-US" sz="2000" dirty="0" smtClean="0"/>
                <a:t>State </a:t>
              </a:r>
              <a:r>
                <a:rPr lang="en-US" sz="2000" dirty="0" smtClean="0"/>
                <a:t>Machine  </a:t>
              </a:r>
              <a:endParaRPr lang="en-US" sz="2000" dirty="0" smtClean="0"/>
            </a:p>
            <a:p>
              <a:pPr marL="742950" lvl="1" indent="-285750">
                <a:buFontTx/>
                <a:buChar char="-"/>
              </a:pPr>
              <a:r>
                <a:rPr lang="en-US" sz="2000" dirty="0" smtClean="0"/>
                <a:t>Transport</a:t>
              </a:r>
              <a:endParaRPr lang="en-US" sz="2000" dirty="0" smtClean="0"/>
            </a:p>
            <a:p>
              <a:pPr marL="742950" lvl="1" indent="-285750">
                <a:buFontTx/>
                <a:buChar char="-"/>
              </a:pPr>
              <a:r>
                <a:rPr lang="en-US" sz="2000" dirty="0" smtClean="0"/>
                <a:t>Security</a:t>
              </a:r>
              <a:endParaRPr lang="en-US" sz="2000" dirty="0" smtClean="0"/>
            </a:p>
          </p:txBody>
        </p:sp>
        <p:sp>
          <p:nvSpPr>
            <p:cNvPr id="20" name="Rectangle 19"/>
            <p:cNvSpPr/>
            <p:nvPr/>
          </p:nvSpPr>
          <p:spPr>
            <a:xfrm>
              <a:off x="2438400" y="4191000"/>
              <a:ext cx="5181600" cy="182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000" dirty="0" smtClean="0">
                  <a:solidFill>
                    <a:schemeClr val="tx1"/>
                  </a:solidFill>
                </a:rPr>
                <a:t>802.21.1</a:t>
              </a:r>
            </a:p>
          </p:txBody>
        </p:sp>
        <p:sp>
          <p:nvSpPr>
            <p:cNvPr id="21" name="TextBox 20"/>
            <p:cNvSpPr txBox="1"/>
            <p:nvPr/>
          </p:nvSpPr>
          <p:spPr>
            <a:xfrm>
              <a:off x="2590800" y="4514671"/>
              <a:ext cx="3581400" cy="1323439"/>
            </a:xfrm>
            <a:prstGeom prst="rect">
              <a:avLst/>
            </a:prstGeom>
            <a:noFill/>
          </p:spPr>
          <p:txBody>
            <a:bodyPr wrap="square" rtlCol="0">
              <a:spAutoFit/>
            </a:bodyPr>
            <a:lstStyle/>
            <a:p>
              <a:pPr marL="285750" indent="-285750">
                <a:buFontTx/>
                <a:buChar char="-"/>
              </a:pPr>
              <a:r>
                <a:rPr lang="en-US" sz="2000" dirty="0" smtClean="0"/>
                <a:t>Information </a:t>
              </a:r>
              <a:r>
                <a:rPr lang="en-US" sz="2000" dirty="0" smtClean="0"/>
                <a:t>Services </a:t>
              </a:r>
              <a:endParaRPr lang="en-US" sz="2000" dirty="0" smtClean="0"/>
            </a:p>
            <a:p>
              <a:pPr marL="285750" indent="-285750">
                <a:buFontTx/>
                <a:buChar char="-"/>
              </a:pPr>
              <a:r>
                <a:rPr lang="en-US" sz="2000" dirty="0" smtClean="0"/>
                <a:t>Event Services</a:t>
              </a:r>
            </a:p>
            <a:p>
              <a:pPr marL="285750" indent="-285750">
                <a:buFontTx/>
                <a:buChar char="-"/>
              </a:pPr>
              <a:r>
                <a:rPr lang="en-US" sz="2000" dirty="0" smtClean="0"/>
                <a:t>Command </a:t>
              </a:r>
              <a:r>
                <a:rPr lang="en-US" sz="2000" dirty="0" smtClean="0"/>
                <a:t>Services</a:t>
              </a:r>
              <a:endParaRPr lang="en-US" sz="2000" dirty="0" smtClean="0"/>
            </a:p>
            <a:p>
              <a:pPr marL="285750" indent="-285750"/>
              <a:r>
                <a:rPr lang="en-US" sz="2000" dirty="0" smtClean="0"/>
                <a:t>-</a:t>
              </a:r>
              <a:r>
                <a:rPr lang="en-US" sz="2000" dirty="0" smtClean="0"/>
                <a:t>   … </a:t>
              </a:r>
              <a:endParaRPr lang="en-US" sz="2000" dirty="0"/>
            </a:p>
          </p:txBody>
        </p:sp>
        <p:sp>
          <p:nvSpPr>
            <p:cNvPr id="10" name="Right Brace 9"/>
            <p:cNvSpPr/>
            <p:nvPr/>
          </p:nvSpPr>
          <p:spPr bwMode="auto">
            <a:xfrm>
              <a:off x="5181600" y="4648200"/>
              <a:ext cx="155448" cy="109728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ight Brace 10"/>
            <p:cNvSpPr/>
            <p:nvPr/>
          </p:nvSpPr>
          <p:spPr bwMode="auto">
            <a:xfrm>
              <a:off x="5486400" y="1828800"/>
              <a:ext cx="155448" cy="1371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5638800" y="2209800"/>
              <a:ext cx="1624163" cy="584775"/>
            </a:xfrm>
            <a:prstGeom prst="rect">
              <a:avLst/>
            </a:prstGeom>
            <a:noFill/>
          </p:spPr>
          <p:txBody>
            <a:bodyPr wrap="none" rtlCol="0">
              <a:spAutoFit/>
            </a:bodyPr>
            <a:lstStyle/>
            <a:p>
              <a:r>
                <a:rPr lang="en-US" sz="1600" dirty="0" smtClean="0"/>
                <a:t>+ Corresponding </a:t>
              </a:r>
            </a:p>
            <a:p>
              <a:r>
                <a:rPr lang="en-US" sz="1600" dirty="0" smtClean="0"/>
                <a:t>    Amendments </a:t>
              </a:r>
              <a:endParaRPr lang="en-US" sz="1600" dirty="0"/>
            </a:p>
          </p:txBody>
        </p:sp>
        <p:sp>
          <p:nvSpPr>
            <p:cNvPr id="13" name="TextBox 12"/>
            <p:cNvSpPr txBox="1"/>
            <p:nvPr/>
          </p:nvSpPr>
          <p:spPr>
            <a:xfrm>
              <a:off x="5334000" y="4876800"/>
              <a:ext cx="1726755" cy="584775"/>
            </a:xfrm>
            <a:prstGeom prst="rect">
              <a:avLst/>
            </a:prstGeom>
            <a:noFill/>
          </p:spPr>
          <p:txBody>
            <a:bodyPr wrap="none" rtlCol="0">
              <a:spAutoFit/>
            </a:bodyPr>
            <a:lstStyle/>
            <a:p>
              <a:r>
                <a:rPr lang="en-US" sz="1600" dirty="0" smtClean="0"/>
                <a:t> +  Corresponding </a:t>
              </a:r>
            </a:p>
            <a:p>
              <a:r>
                <a:rPr lang="en-US" sz="1600" dirty="0" smtClean="0"/>
                <a:t>     Amendments </a:t>
              </a:r>
              <a:endParaRPr lang="en-US" sz="1600" dirty="0"/>
            </a:p>
          </p:txBody>
        </p:sp>
      </p:grpSp>
      <p:grpSp>
        <p:nvGrpSpPr>
          <p:cNvPr id="22" name="Group 21"/>
          <p:cNvGrpSpPr/>
          <p:nvPr/>
        </p:nvGrpSpPr>
        <p:grpSpPr>
          <a:xfrm>
            <a:off x="228600" y="2296359"/>
            <a:ext cx="2315521" cy="4180641"/>
            <a:chOff x="228600" y="2296359"/>
            <a:chExt cx="2315521" cy="4180641"/>
          </a:xfrm>
        </p:grpSpPr>
        <p:sp>
          <p:nvSpPr>
            <p:cNvPr id="15" name="Right Arrow 14"/>
            <p:cNvSpPr/>
            <p:nvPr/>
          </p:nvSpPr>
          <p:spPr bwMode="auto">
            <a:xfrm rot="19508405">
              <a:off x="1538281" y="2296359"/>
              <a:ext cx="1005840" cy="36576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228600" y="2743200"/>
              <a:ext cx="2133600" cy="1323439"/>
            </a:xfrm>
            <a:prstGeom prst="rect">
              <a:avLst/>
            </a:prstGeom>
            <a:noFill/>
          </p:spPr>
          <p:txBody>
            <a:bodyPr wrap="square" rtlCol="0">
              <a:spAutoFit/>
            </a:bodyPr>
            <a:lstStyle/>
            <a:p>
              <a:r>
                <a:rPr lang="en-US" sz="1600" dirty="0" smtClean="0"/>
                <a:t>We  refer  to this as Media Independent  Services Framework in the 802.21-revision  PAR </a:t>
              </a:r>
              <a:endParaRPr lang="en-US" sz="1600" dirty="0"/>
            </a:p>
          </p:txBody>
        </p:sp>
        <p:sp>
          <p:nvSpPr>
            <p:cNvPr id="17" name="Rectangle 16"/>
            <p:cNvSpPr/>
            <p:nvPr/>
          </p:nvSpPr>
          <p:spPr bwMode="auto">
            <a:xfrm>
              <a:off x="228600" y="2819400"/>
              <a:ext cx="2057400" cy="1143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228600" y="5105400"/>
              <a:ext cx="2057400" cy="1371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TextBox 22"/>
            <p:cNvSpPr txBox="1"/>
            <p:nvPr/>
          </p:nvSpPr>
          <p:spPr>
            <a:xfrm>
              <a:off x="228600" y="5105400"/>
              <a:ext cx="2057400" cy="1323439"/>
            </a:xfrm>
            <a:prstGeom prst="rect">
              <a:avLst/>
            </a:prstGeom>
            <a:noFill/>
          </p:spPr>
          <p:txBody>
            <a:bodyPr wrap="square" rtlCol="0">
              <a:spAutoFit/>
            </a:bodyPr>
            <a:lstStyle/>
            <a:p>
              <a:r>
                <a:rPr lang="en-US" sz="1600" dirty="0" smtClean="0"/>
                <a:t>We refer to this as </a:t>
              </a:r>
              <a:r>
                <a:rPr lang="en-US" sz="1600" dirty="0" smtClean="0"/>
                <a:t>extensible IEEE 802(R) handover and </a:t>
              </a:r>
              <a:r>
                <a:rPr lang="en-US" sz="1600" dirty="0" smtClean="0"/>
                <a:t>other services</a:t>
              </a:r>
            </a:p>
            <a:p>
              <a:r>
                <a:rPr lang="en-US" sz="1600" dirty="0" smtClean="0"/>
                <a:t> in the 802.21.1 PAR </a:t>
              </a:r>
              <a:endParaRPr lang="en-US" sz="1600" dirty="0"/>
            </a:p>
          </p:txBody>
        </p:sp>
        <p:sp>
          <p:nvSpPr>
            <p:cNvPr id="24" name="Right Arrow 23"/>
            <p:cNvSpPr/>
            <p:nvPr/>
          </p:nvSpPr>
          <p:spPr bwMode="auto">
            <a:xfrm rot="19508405">
              <a:off x="1901374" y="4712643"/>
              <a:ext cx="606958" cy="36576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26" name="Slide Number Placeholder 3"/>
          <p:cNvSpPr>
            <a:spLocks noGrp="1"/>
          </p:cNvSpPr>
          <p:nvPr>
            <p:ph type="sldNum" idx="12"/>
          </p:nvPr>
        </p:nvSpPr>
        <p:spPr>
          <a:xfrm>
            <a:off x="4344988" y="6475413"/>
            <a:ext cx="528637" cy="182562"/>
          </a:xfrm>
        </p:spPr>
        <p:txBody>
          <a:bodyPr/>
          <a:lstStyle/>
          <a:p>
            <a:r>
              <a:rPr lang="en-GB" dirty="0" smtClean="0"/>
              <a:t>Slide </a:t>
            </a:r>
            <a:fld id="{440F5867-744E-4AA6-B0ED-4C44D2DFBB7B}" type="slidenum">
              <a:rPr lang="en-GB" smtClean="0"/>
              <a:pPr/>
              <a:t>5</a:t>
            </a:fld>
            <a:endParaRPr lang="en-GB" dirty="0"/>
          </a:p>
        </p:txBody>
      </p:sp>
      <p:sp>
        <p:nvSpPr>
          <p:cNvPr id="27" name="Footer Placeholder 4"/>
          <p:cNvSpPr>
            <a:spLocks noGrp="1"/>
          </p:cNvSpPr>
          <p:nvPr>
            <p:ph type="ftr" idx="4294967295"/>
          </p:nvPr>
        </p:nvSpPr>
        <p:spPr>
          <a:xfrm>
            <a:off x="7530843" y="6475413"/>
            <a:ext cx="1011495" cy="184666"/>
          </a:xfrm>
          <a:prstGeom prst="rect">
            <a:avLst/>
          </a:prstGeom>
        </p:spPr>
        <p:txBody>
          <a:bodyPr/>
          <a:lstStyle/>
          <a:p>
            <a:r>
              <a:rPr lang="en-GB" dirty="0" smtClean="0"/>
              <a:t>Subir Das</a:t>
            </a:r>
            <a:r>
              <a:rPr lang="en-GB" dirty="0" smtClean="0"/>
              <a:t>(ACS)</a:t>
            </a:r>
            <a:endParaRPr lang="en-GB" dirty="0"/>
          </a:p>
        </p:txBody>
      </p:sp>
    </p:spTree>
    <p:extLst>
      <p:ext uri="{BB962C8B-B14F-4D97-AF65-F5344CB8AC3E}">
        <p14:creationId xmlns:p14="http://schemas.microsoft.com/office/powerpoint/2010/main" xmlns="" val="101775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down)">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772400" cy="1066800"/>
          </a:xfrm>
        </p:spPr>
        <p:txBody>
          <a:bodyPr/>
          <a:lstStyle/>
          <a:p>
            <a:r>
              <a:rPr lang="en-US" sz="4000" dirty="0" smtClean="0"/>
              <a:t>802.21 Scope</a:t>
            </a:r>
            <a:endParaRPr lang="en-US" sz="4000" dirty="0"/>
          </a:p>
        </p:txBody>
      </p:sp>
      <p:sp>
        <p:nvSpPr>
          <p:cNvPr id="3" name="Content Placeholder 2"/>
          <p:cNvSpPr>
            <a:spLocks noGrp="1"/>
          </p:cNvSpPr>
          <p:nvPr>
            <p:ph idx="1"/>
          </p:nvPr>
        </p:nvSpPr>
        <p:spPr>
          <a:xfrm>
            <a:off x="533400" y="1371600"/>
            <a:ext cx="8305800" cy="5181600"/>
          </a:xfrm>
        </p:spPr>
        <p:txBody>
          <a:bodyPr/>
          <a:lstStyle/>
          <a:p>
            <a:r>
              <a:rPr lang="en-US" dirty="0" smtClean="0"/>
              <a:t>5.2 This standard defines an extensible IEEE 802(R) media access independent services framework that facilitates handover and related services (e.g., discovery) between heterogeneous IEEE 802 networks. It also facilitates handover between IEEE 802 networks and cellular networks</a:t>
            </a:r>
            <a:r>
              <a:rPr lang="en-US" dirty="0" smtClean="0"/>
              <a:t>.</a:t>
            </a:r>
            <a:endParaRPr lang="en-US" dirty="0" smtClean="0"/>
          </a:p>
          <a:p>
            <a:r>
              <a:rPr lang="en-US" dirty="0" smtClean="0"/>
              <a:t>Make the scope more specific to a clear focus and direction</a:t>
            </a:r>
            <a:r>
              <a:rPr lang="en-US" dirty="0" smtClean="0"/>
              <a:t>.</a:t>
            </a:r>
          </a:p>
          <a:p>
            <a:pPr>
              <a:buNone/>
            </a:pPr>
            <a:r>
              <a:rPr lang="en-US" dirty="0" smtClean="0">
                <a:solidFill>
                  <a:srgbClr val="FF0000"/>
                </a:solidFill>
              </a:rPr>
              <a:t>Answer: Accepted- modified (see next slide)</a:t>
            </a:r>
            <a:endParaRPr lang="en-US" dirty="0" smtClean="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4294967295"/>
          </p:nvPr>
        </p:nvSpPr>
        <p:spPr>
          <a:xfrm>
            <a:off x="7530843" y="6475413"/>
            <a:ext cx="1011495" cy="184666"/>
          </a:xfrm>
          <a:prstGeom prst="rect">
            <a:avLst/>
          </a:prstGeom>
        </p:spPr>
        <p:txBody>
          <a:bodyPr/>
          <a:lstStyle/>
          <a:p>
            <a:r>
              <a:rPr lang="en-GB" dirty="0" smtClean="0"/>
              <a:t>Subir Das</a:t>
            </a:r>
            <a:r>
              <a:rPr lang="en-GB" dirty="0" smtClean="0"/>
              <a:t>(ACS)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772400" cy="1066800"/>
          </a:xfrm>
        </p:spPr>
        <p:txBody>
          <a:bodyPr/>
          <a:lstStyle/>
          <a:p>
            <a:r>
              <a:rPr lang="en-US" sz="4000" dirty="0" smtClean="0"/>
              <a:t>802.21-revision </a:t>
            </a:r>
            <a:r>
              <a:rPr lang="en-US" sz="4000" dirty="0" smtClean="0"/>
              <a:t>Scope</a:t>
            </a:r>
            <a:endParaRPr lang="en-US" sz="4000" dirty="0"/>
          </a:p>
        </p:txBody>
      </p:sp>
      <p:sp>
        <p:nvSpPr>
          <p:cNvPr id="3" name="Content Placeholder 2"/>
          <p:cNvSpPr>
            <a:spLocks noGrp="1"/>
          </p:cNvSpPr>
          <p:nvPr>
            <p:ph idx="1"/>
          </p:nvPr>
        </p:nvSpPr>
        <p:spPr>
          <a:xfrm>
            <a:off x="533400" y="1371600"/>
            <a:ext cx="8305800" cy="5181600"/>
          </a:xfrm>
        </p:spPr>
        <p:txBody>
          <a:bodyPr/>
          <a:lstStyle/>
          <a:p>
            <a:r>
              <a:rPr lang="en-US" dirty="0" smtClean="0"/>
              <a:t>5.2 Original</a:t>
            </a:r>
            <a:r>
              <a:rPr lang="en-US" dirty="0" smtClean="0"/>
              <a:t>: </a:t>
            </a:r>
            <a:r>
              <a:rPr lang="en-US" sz="2400" dirty="0" smtClean="0"/>
              <a:t>This standard defines an extensible IEEE 802(R) media access independent services framework that enables the optimization of handover and other services (e.g., discovery) between heterogeneous IEEE 802 networks. It also facilitates these services when networking between IEEE 802 networks and cellular networks.</a:t>
            </a:r>
          </a:p>
          <a:p>
            <a:r>
              <a:rPr lang="en-US" sz="2400" dirty="0" smtClean="0">
                <a:solidFill>
                  <a:srgbClr val="FF0000"/>
                </a:solidFill>
              </a:rPr>
              <a:t>5.2 New: </a:t>
            </a:r>
            <a:r>
              <a:rPr lang="en-US" sz="2400" dirty="0" smtClean="0"/>
              <a:t>This standard defines an extensible IEEE </a:t>
            </a:r>
            <a:r>
              <a:rPr lang="en-US" sz="2400" dirty="0" smtClean="0"/>
              <a:t>802(R) media </a:t>
            </a:r>
            <a:r>
              <a:rPr lang="en-US" sz="2400" dirty="0" smtClean="0"/>
              <a:t>access independent services framework </a:t>
            </a:r>
            <a:r>
              <a:rPr lang="en-US" sz="2400" dirty="0" smtClean="0">
                <a:solidFill>
                  <a:srgbClr val="FF0000"/>
                </a:solidFill>
              </a:rPr>
              <a:t>(i.e., </a:t>
            </a:r>
            <a:r>
              <a:rPr lang="en-US" sz="2400" dirty="0" smtClean="0">
                <a:solidFill>
                  <a:srgbClr val="FF0000"/>
                </a:solidFill>
              </a:rPr>
              <a:t>function and </a:t>
            </a:r>
            <a:r>
              <a:rPr lang="en-US" sz="2400" dirty="0" smtClean="0">
                <a:solidFill>
                  <a:srgbClr val="FF0000"/>
                </a:solidFill>
              </a:rPr>
              <a:t>protocol)</a:t>
            </a:r>
            <a:r>
              <a:rPr lang="en-US" sz="2400" dirty="0" smtClean="0"/>
              <a:t> that enables the optimization of handover </a:t>
            </a:r>
            <a:r>
              <a:rPr lang="en-US" sz="2400" dirty="0" smtClean="0"/>
              <a:t>and other </a:t>
            </a:r>
            <a:r>
              <a:rPr lang="en-US" sz="2400" dirty="0" smtClean="0"/>
              <a:t>services (e.g., discovery) between heterogeneous </a:t>
            </a:r>
            <a:r>
              <a:rPr lang="en-US" sz="2400" dirty="0" smtClean="0"/>
              <a:t>IEEE 802 </a:t>
            </a:r>
            <a:r>
              <a:rPr lang="en-US" sz="2400" dirty="0" smtClean="0"/>
              <a:t>networks. It also facilitates these services </a:t>
            </a:r>
            <a:r>
              <a:rPr lang="en-US" sz="2400" dirty="0" smtClean="0"/>
              <a:t>when networking </a:t>
            </a:r>
            <a:r>
              <a:rPr lang="en-US" sz="2400" dirty="0" smtClean="0"/>
              <a:t>between IEEE 802 networks and cellular networks</a:t>
            </a:r>
            <a:endParaRPr lang="en-US" sz="2400" dirty="0" smtClean="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4294967295"/>
          </p:nvPr>
        </p:nvSpPr>
        <p:spPr>
          <a:xfrm>
            <a:off x="7492371" y="6475413"/>
            <a:ext cx="1049967" cy="184666"/>
          </a:xfrm>
          <a:prstGeom prst="rect">
            <a:avLst/>
          </a:prstGeom>
        </p:spPr>
        <p:txBody>
          <a:bodyPr/>
          <a:lstStyle/>
          <a:p>
            <a:r>
              <a:rPr lang="en-GB" dirty="0" smtClean="0"/>
              <a:t>Subir Das </a:t>
            </a:r>
            <a:r>
              <a:rPr lang="en-GB" dirty="0" smtClean="0"/>
              <a:t>(ACS)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066800"/>
          </a:xfrm>
        </p:spPr>
        <p:txBody>
          <a:bodyPr/>
          <a:lstStyle/>
          <a:p>
            <a:r>
              <a:rPr lang="en-US" dirty="0" smtClean="0"/>
              <a:t>802.21m </a:t>
            </a:r>
            <a:r>
              <a:rPr lang="en-US" dirty="0" smtClean="0"/>
              <a:t>Purpose</a:t>
            </a:r>
            <a:endParaRPr lang="en-US" dirty="0"/>
          </a:p>
        </p:txBody>
      </p:sp>
      <p:sp>
        <p:nvSpPr>
          <p:cNvPr id="3" name="Content Placeholder 2"/>
          <p:cNvSpPr>
            <a:spLocks noGrp="1"/>
          </p:cNvSpPr>
          <p:nvPr>
            <p:ph idx="1"/>
          </p:nvPr>
        </p:nvSpPr>
        <p:spPr>
          <a:xfrm>
            <a:off x="685800" y="1676400"/>
            <a:ext cx="8153400" cy="3733800"/>
          </a:xfrm>
        </p:spPr>
        <p:txBody>
          <a:bodyPr/>
          <a:lstStyle/>
          <a:p>
            <a:r>
              <a:rPr lang="en-US" sz="2400" dirty="0" smtClean="0"/>
              <a:t>5.4 Change the purpose to “The Purpose of this standard is to improve the user experience of mobile devices by describing a framework  that provides the necessary services to facilitate handover between heterogeneous IEEE 802 networks.  This framework is also applicable for interworking between IEEE 802 networks and Cellular networks</a:t>
            </a:r>
            <a:r>
              <a:rPr lang="en-US" sz="2400" dirty="0" smtClean="0"/>
              <a:t>.”</a:t>
            </a:r>
            <a:endParaRPr lang="en-US" sz="2800" dirty="0" smtClean="0"/>
          </a:p>
          <a:p>
            <a:r>
              <a:rPr lang="en-US" sz="2400" dirty="0" smtClean="0"/>
              <a:t>Makes </a:t>
            </a:r>
            <a:r>
              <a:rPr lang="en-US" sz="2400" dirty="0" smtClean="0"/>
              <a:t>the Purpose in harmony with the new scope</a:t>
            </a:r>
            <a:r>
              <a:rPr lang="en-US" sz="2400" dirty="0" smtClean="0"/>
              <a:t>.</a:t>
            </a:r>
          </a:p>
          <a:p>
            <a:endParaRPr lang="en-US" sz="2400" dirty="0" smtClean="0"/>
          </a:p>
          <a:p>
            <a:r>
              <a:rPr lang="en-US" sz="2400" dirty="0" smtClean="0">
                <a:solidFill>
                  <a:srgbClr val="FF0000"/>
                </a:solidFill>
              </a:rPr>
              <a:t>Answer: Acce</a:t>
            </a:r>
            <a:r>
              <a:rPr lang="en-US" sz="2400" dirty="0" smtClean="0">
                <a:solidFill>
                  <a:srgbClr val="FF0000"/>
                </a:solidFill>
              </a:rPr>
              <a:t>pted (see next slide)</a:t>
            </a:r>
            <a:endParaRPr lang="en-US" sz="2400" dirty="0" smtClean="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4294967295"/>
          </p:nvPr>
        </p:nvSpPr>
        <p:spPr>
          <a:xfrm>
            <a:off x="7530843" y="6475413"/>
            <a:ext cx="1011495" cy="184666"/>
          </a:xfrm>
          <a:prstGeom prst="rect">
            <a:avLst/>
          </a:prstGeom>
        </p:spPr>
        <p:txBody>
          <a:bodyPr/>
          <a:lstStyle/>
          <a:p>
            <a:r>
              <a:rPr lang="en-GB" dirty="0" smtClean="0"/>
              <a:t>Subir Das</a:t>
            </a:r>
            <a:r>
              <a:rPr lang="en-GB" dirty="0" smtClean="0"/>
              <a:t>(ACS)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066800"/>
          </a:xfrm>
        </p:spPr>
        <p:txBody>
          <a:bodyPr/>
          <a:lstStyle/>
          <a:p>
            <a:r>
              <a:rPr lang="en-US" dirty="0" smtClean="0"/>
              <a:t>802.21-revision </a:t>
            </a:r>
            <a:r>
              <a:rPr lang="en-US" dirty="0" smtClean="0"/>
              <a:t>Purpose</a:t>
            </a:r>
            <a:endParaRPr lang="en-US" dirty="0"/>
          </a:p>
        </p:txBody>
      </p:sp>
      <p:sp>
        <p:nvSpPr>
          <p:cNvPr id="3" name="Content Placeholder 2"/>
          <p:cNvSpPr>
            <a:spLocks noGrp="1"/>
          </p:cNvSpPr>
          <p:nvPr>
            <p:ph idx="1"/>
          </p:nvPr>
        </p:nvSpPr>
        <p:spPr>
          <a:xfrm>
            <a:off x="685800" y="1676400"/>
            <a:ext cx="8153400" cy="4648200"/>
          </a:xfrm>
        </p:spPr>
        <p:txBody>
          <a:bodyPr/>
          <a:lstStyle/>
          <a:p>
            <a:r>
              <a:rPr lang="en-US" sz="2400" dirty="0" smtClean="0"/>
              <a:t>5.4 </a:t>
            </a:r>
            <a:r>
              <a:rPr lang="en-US" sz="2400" dirty="0" smtClean="0"/>
              <a:t>Original:</a:t>
            </a:r>
            <a:r>
              <a:rPr lang="en-US" sz="2400" dirty="0" smtClean="0"/>
              <a:t> The purpose of this framework is to improve the</a:t>
            </a:r>
          </a:p>
          <a:p>
            <a:pPr>
              <a:buNone/>
            </a:pPr>
            <a:r>
              <a:rPr lang="en-US" sz="2400" dirty="0" smtClean="0"/>
              <a:t>     user </a:t>
            </a:r>
            <a:r>
              <a:rPr lang="en-US" sz="2400" dirty="0" smtClean="0"/>
              <a:t>experience of mobile devices by providing the </a:t>
            </a:r>
            <a:r>
              <a:rPr lang="en-US" sz="2400" dirty="0" smtClean="0"/>
              <a:t>necessary services </a:t>
            </a:r>
            <a:r>
              <a:rPr lang="en-US" sz="2400" dirty="0" smtClean="0"/>
              <a:t>to facilitate interworking between IEEE 802 </a:t>
            </a:r>
            <a:r>
              <a:rPr lang="en-US" sz="2400" dirty="0" smtClean="0"/>
              <a:t>networks. This </a:t>
            </a:r>
            <a:r>
              <a:rPr lang="en-US" sz="2400" dirty="0" smtClean="0"/>
              <a:t>framework is also applicable for interworking </a:t>
            </a:r>
            <a:r>
              <a:rPr lang="en-US" sz="2400" dirty="0" smtClean="0"/>
              <a:t>between IEEE </a:t>
            </a:r>
            <a:r>
              <a:rPr lang="en-US" sz="2400" dirty="0" smtClean="0"/>
              <a:t>802 networks and non IEEE 802 networks (e.g., </a:t>
            </a:r>
            <a:r>
              <a:rPr lang="en-US" sz="2400" dirty="0" smtClean="0"/>
              <a:t>Cellular networks).</a:t>
            </a:r>
            <a:endParaRPr lang="en-US" sz="2400" dirty="0" smtClean="0"/>
          </a:p>
          <a:p>
            <a:r>
              <a:rPr lang="en-US" sz="2400" dirty="0" smtClean="0">
                <a:solidFill>
                  <a:srgbClr val="FF0000"/>
                </a:solidFill>
              </a:rPr>
              <a:t>New</a:t>
            </a:r>
            <a:r>
              <a:rPr lang="en-US" sz="2400" dirty="0" smtClean="0">
                <a:solidFill>
                  <a:srgbClr val="FF0000"/>
                </a:solidFill>
              </a:rPr>
              <a:t>: </a:t>
            </a:r>
            <a:r>
              <a:rPr lang="en-US" sz="2400" dirty="0" smtClean="0"/>
              <a:t>The Purpose of this </a:t>
            </a:r>
            <a:r>
              <a:rPr lang="en-US" sz="2400" dirty="0" smtClean="0"/>
              <a:t>standard </a:t>
            </a:r>
            <a:r>
              <a:rPr lang="en-US" sz="2400" dirty="0" smtClean="0"/>
              <a:t>is to improve </a:t>
            </a:r>
            <a:r>
              <a:rPr lang="en-US" sz="2400" dirty="0" smtClean="0"/>
              <a:t>the user </a:t>
            </a:r>
            <a:r>
              <a:rPr lang="en-US" sz="2400" dirty="0" smtClean="0"/>
              <a:t>experience of mobile devices </a:t>
            </a:r>
            <a:r>
              <a:rPr lang="en-US" sz="2400" dirty="0" smtClean="0">
                <a:solidFill>
                  <a:srgbClr val="FF0000"/>
                </a:solidFill>
              </a:rPr>
              <a:t>by describing a </a:t>
            </a:r>
            <a:r>
              <a:rPr lang="en-US" sz="2400" dirty="0" smtClean="0">
                <a:solidFill>
                  <a:srgbClr val="FF0000"/>
                </a:solidFill>
              </a:rPr>
              <a:t>framework that </a:t>
            </a:r>
            <a:r>
              <a:rPr lang="en-US" sz="2400" dirty="0" smtClean="0">
                <a:solidFill>
                  <a:srgbClr val="FF0000"/>
                </a:solidFill>
              </a:rPr>
              <a:t>provides the necessary services to facilitate </a:t>
            </a:r>
            <a:r>
              <a:rPr lang="en-US" sz="2400" dirty="0" smtClean="0">
                <a:solidFill>
                  <a:srgbClr val="FF0000"/>
                </a:solidFill>
              </a:rPr>
              <a:t>handover between </a:t>
            </a:r>
            <a:r>
              <a:rPr lang="en-US" sz="2400" dirty="0" smtClean="0">
                <a:solidFill>
                  <a:srgbClr val="FF0000"/>
                </a:solidFill>
              </a:rPr>
              <a:t>heterogeneous IEEE 802 networks. </a:t>
            </a:r>
            <a:r>
              <a:rPr lang="en-US" sz="2400" dirty="0" smtClean="0"/>
              <a:t>This framework </a:t>
            </a:r>
            <a:r>
              <a:rPr lang="en-US" sz="2400" dirty="0" smtClean="0"/>
              <a:t>is also </a:t>
            </a:r>
            <a:r>
              <a:rPr lang="en-US" sz="2400" dirty="0" smtClean="0"/>
              <a:t>applicable for interworking between IEEE 802 </a:t>
            </a:r>
            <a:r>
              <a:rPr lang="en-US" sz="2400" dirty="0" smtClean="0"/>
              <a:t>networks and </a:t>
            </a:r>
            <a:r>
              <a:rPr lang="en-US" sz="2400" dirty="0" smtClean="0"/>
              <a:t>Cellular networks.</a:t>
            </a:r>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7492371" y="6475413"/>
            <a:ext cx="1049967" cy="184666"/>
          </a:xfrm>
          <a:prstGeom prst="rect">
            <a:avLst/>
          </a:prstGeom>
        </p:spPr>
        <p:txBody>
          <a:bodyPr/>
          <a:lstStyle/>
          <a:p>
            <a:r>
              <a:rPr lang="en-GB" dirty="0" smtClean="0"/>
              <a:t>Subir Das</a:t>
            </a:r>
            <a:r>
              <a:rPr lang="en-GB" dirty="0" smtClean="0"/>
              <a:t> (</a:t>
            </a:r>
            <a:r>
              <a:rPr lang="en-GB" dirty="0" smtClean="0"/>
              <a:t>ACS</a:t>
            </a:r>
            <a:r>
              <a:rPr lang="en-GB" dirty="0" smtClean="0"/>
              <a:t>)</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41777</TotalTime>
  <Words>928</Words>
  <Application>Microsoft Office PowerPoint</Application>
  <PresentationFormat>On-screen Show (4:3)</PresentationFormat>
  <Paragraphs>112</Paragraphs>
  <Slides>12</Slides>
  <Notes>2</Notes>
  <HiddenSlides>0</HiddenSlides>
  <MMClips>0</MMClips>
  <ScaleCrop>false</ScaleCrop>
  <HeadingPairs>
    <vt:vector size="4" baseType="variant">
      <vt:variant>
        <vt:lpstr>Theme</vt:lpstr>
      </vt:variant>
      <vt:variant>
        <vt:i4>5</vt:i4>
      </vt:variant>
      <vt:variant>
        <vt:lpstr>Slide Titles</vt:lpstr>
      </vt:variant>
      <vt:variant>
        <vt:i4>12</vt:i4>
      </vt:variant>
    </vt:vector>
  </HeadingPairs>
  <TitlesOfParts>
    <vt:vector size="17" baseType="lpstr">
      <vt:lpstr>802.11PowerPointTemplate-Landscape</vt:lpstr>
      <vt:lpstr>1_Custom Design</vt:lpstr>
      <vt:lpstr>2_Custom Design</vt:lpstr>
      <vt:lpstr>3_Custom Design</vt:lpstr>
      <vt:lpstr>Custom Design</vt:lpstr>
      <vt:lpstr>  Response to the Comments from  802.11   </vt:lpstr>
      <vt:lpstr>802.21 and 802.21.1 general comment</vt:lpstr>
      <vt:lpstr>Background- Motivation </vt:lpstr>
      <vt:lpstr>Slide 4</vt:lpstr>
      <vt:lpstr>Slide 5</vt:lpstr>
      <vt:lpstr>802.21 Scope</vt:lpstr>
      <vt:lpstr>802.21-revision Scope</vt:lpstr>
      <vt:lpstr>802.21m Purpose</vt:lpstr>
      <vt:lpstr>802.21-revision Purpose</vt:lpstr>
      <vt:lpstr>802.21.1 Scope</vt:lpstr>
      <vt:lpstr>802.21.1 5C</vt:lpstr>
      <vt:lpstr>Slide 12</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542</cp:revision>
  <cp:lastPrinted>1998-02-10T13:28:06Z</cp:lastPrinted>
  <dcterms:created xsi:type="dcterms:W3CDTF">2002-07-08T22:03:28Z</dcterms:created>
  <dcterms:modified xsi:type="dcterms:W3CDTF">2012-11-14T20:11:14Z</dcterms:modified>
</cp:coreProperties>
</file>