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18"/>
  </p:notesMasterIdLst>
  <p:handoutMasterIdLst>
    <p:handoutMasterId r:id="rId19"/>
  </p:handoutMasterIdLst>
  <p:sldIdLst>
    <p:sldId id="333" r:id="rId2"/>
    <p:sldId id="332" r:id="rId3"/>
    <p:sldId id="345" r:id="rId4"/>
    <p:sldId id="335" r:id="rId5"/>
    <p:sldId id="336" r:id="rId6"/>
    <p:sldId id="337" r:id="rId7"/>
    <p:sldId id="338" r:id="rId8"/>
    <p:sldId id="339" r:id="rId9"/>
    <p:sldId id="340" r:id="rId10"/>
    <p:sldId id="341" r:id="rId11"/>
    <p:sldId id="343" r:id="rId12"/>
    <p:sldId id="344" r:id="rId13"/>
    <p:sldId id="342" r:id="rId14"/>
    <p:sldId id="346" r:id="rId15"/>
    <p:sldId id="347" r:id="rId16"/>
    <p:sldId id="348" r:id="rId17"/>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charset="0"/>
        <a:ea typeface="ＭＳ Ｐゴシック" charset="0"/>
        <a:cs typeface="+mn-cs"/>
      </a:defRPr>
    </a:lvl1pPr>
    <a:lvl2pPr marL="457200" algn="l" rtl="0" fontAlgn="base">
      <a:spcBef>
        <a:spcPct val="0"/>
      </a:spcBef>
      <a:spcAft>
        <a:spcPct val="0"/>
      </a:spcAft>
      <a:defRPr sz="2400" kern="1200">
        <a:solidFill>
          <a:schemeClr val="tx1"/>
        </a:solidFill>
        <a:latin typeface="Times New Roman" charset="0"/>
        <a:ea typeface="ＭＳ Ｐゴシック" charset="0"/>
        <a:cs typeface="+mn-cs"/>
      </a:defRPr>
    </a:lvl2pPr>
    <a:lvl3pPr marL="914400" algn="l" rtl="0" fontAlgn="base">
      <a:spcBef>
        <a:spcPct val="0"/>
      </a:spcBef>
      <a:spcAft>
        <a:spcPct val="0"/>
      </a:spcAft>
      <a:defRPr sz="2400" kern="1200">
        <a:solidFill>
          <a:schemeClr val="tx1"/>
        </a:solidFill>
        <a:latin typeface="Times New Roman" charset="0"/>
        <a:ea typeface="ＭＳ Ｐゴシック" charset="0"/>
        <a:cs typeface="+mn-cs"/>
      </a:defRPr>
    </a:lvl3pPr>
    <a:lvl4pPr marL="1371600" algn="l" rtl="0" fontAlgn="base">
      <a:spcBef>
        <a:spcPct val="0"/>
      </a:spcBef>
      <a:spcAft>
        <a:spcPct val="0"/>
      </a:spcAft>
      <a:defRPr sz="2400" kern="1200">
        <a:solidFill>
          <a:schemeClr val="tx1"/>
        </a:solidFill>
        <a:latin typeface="Times New Roman" charset="0"/>
        <a:ea typeface="ＭＳ Ｐゴシック" charset="0"/>
        <a:cs typeface="+mn-cs"/>
      </a:defRPr>
    </a:lvl4pPr>
    <a:lvl5pPr marL="1828800" algn="l" rtl="0" fontAlgn="base">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CCECFF"/>
    <a:srgbClr val="99CCFF"/>
    <a:srgbClr val="66FF99"/>
    <a:srgbClr val="FF9933"/>
    <a:srgbClr val="FF0000"/>
    <a:srgbClr val="CC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70" autoAdjust="0"/>
    <p:restoredTop sz="94660"/>
  </p:normalViewPr>
  <p:slideViewPr>
    <p:cSldViewPr>
      <p:cViewPr varScale="1">
        <p:scale>
          <a:sx n="118" d="100"/>
          <a:sy n="118" d="100"/>
        </p:scale>
        <p:origin x="-488"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1" d="100"/>
          <a:sy n="71" d="100"/>
        </p:scale>
        <p:origin x="-966"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cs typeface="ＭＳ Ｐゴシック" charset="0"/>
              </a:defRPr>
            </a:lvl1pPr>
          </a:lstStyle>
          <a:p>
            <a:endParaRPr lang="en-US" altLang="ja-JP"/>
          </a:p>
        </p:txBody>
      </p:sp>
      <p:sp>
        <p:nvSpPr>
          <p:cNvPr id="1699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cs typeface="ＭＳ Ｐゴシック" charset="0"/>
              </a:defRPr>
            </a:lvl1pPr>
          </a:lstStyle>
          <a:p>
            <a:endParaRPr lang="en-US" altLang="ja-JP"/>
          </a:p>
        </p:txBody>
      </p:sp>
      <p:sp>
        <p:nvSpPr>
          <p:cNvPr id="1699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cs typeface="ＭＳ Ｐゴシック" charset="0"/>
              </a:defRPr>
            </a:lvl1pPr>
          </a:lstStyle>
          <a:p>
            <a:endParaRPr lang="en-US" altLang="ja-JP"/>
          </a:p>
        </p:txBody>
      </p:sp>
      <p:sp>
        <p:nvSpPr>
          <p:cNvPr id="1699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cs typeface="ＭＳ Ｐゴシック" charset="0"/>
              </a:defRPr>
            </a:lvl1pPr>
          </a:lstStyle>
          <a:p>
            <a:fld id="{18A4F9B3-416D-5B41-BBDF-9953A619E7B8}" type="slidenum">
              <a:rPr lang="en-US" altLang="ja-JP"/>
              <a:pPr/>
              <a:t>‹#›</a:t>
            </a:fld>
            <a:endParaRPr lang="en-US" altLang="ja-JP"/>
          </a:p>
        </p:txBody>
      </p:sp>
    </p:spTree>
    <p:extLst>
      <p:ext uri="{BB962C8B-B14F-4D97-AF65-F5344CB8AC3E}">
        <p14:creationId xmlns:p14="http://schemas.microsoft.com/office/powerpoint/2010/main" val="2199808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cs typeface="ＭＳ Ｐゴシック" charset="0"/>
              </a:defRPr>
            </a:lvl1pPr>
          </a:lstStyle>
          <a:p>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cs typeface="ＭＳ Ｐゴシック" charset="0"/>
              </a:defRPr>
            </a:lvl1pPr>
          </a:lstStyle>
          <a:p>
            <a:endParaRPr lang="en-US" altLang="ja-JP"/>
          </a:p>
        </p:txBody>
      </p:sp>
      <p:sp>
        <p:nvSpPr>
          <p:cNvPr id="1126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cs typeface="ＭＳ Ｐゴシック" charset="0"/>
              </a:defRPr>
            </a:lvl1pPr>
          </a:lstStyle>
          <a:p>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cs typeface="ＭＳ Ｐゴシック" charset="0"/>
              </a:defRPr>
            </a:lvl1pPr>
          </a:lstStyle>
          <a:p>
            <a:fld id="{8C48CED7-EC7C-864B-99A0-338592CF630D}" type="slidenum">
              <a:rPr lang="ja-JP" altLang="en-US"/>
              <a:pPr/>
              <a:t>‹#›</a:t>
            </a:fld>
            <a:endParaRPr lang="en-US" altLang="ja-JP"/>
          </a:p>
        </p:txBody>
      </p:sp>
    </p:spTree>
    <p:extLst>
      <p:ext uri="{BB962C8B-B14F-4D97-AF65-F5344CB8AC3E}">
        <p14:creationId xmlns:p14="http://schemas.microsoft.com/office/powerpoint/2010/main" val="40536247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ja-JP">
              <a:latin typeface="Times New Roman" charset="0"/>
              <a:cs typeface="ＭＳ Ｐゴシック" charset="0"/>
            </a:endParaRPr>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F1D02821-1F68-684C-AA99-3D304A7F89FD}" type="slidenum">
              <a:rPr lang="ja-JP" altLang="en-US" sz="1200"/>
              <a:pPr/>
              <a:t>1</a:t>
            </a:fld>
            <a:endParaRPr lang="en-US" altLang="ja-JP"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ja-JP">
              <a:latin typeface="Times New Roman" charset="0"/>
              <a:cs typeface="ＭＳ Ｐゴシック" charset="0"/>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66FF1B09-6713-1445-A7C4-E73FBB631B56}" type="slidenum">
              <a:rPr lang="ja-JP" altLang="en-US" sz="1200"/>
              <a:pPr/>
              <a:t>2</a:t>
            </a:fld>
            <a:endParaRPr lang="en-US" altLang="ja-JP"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21-12-0059-00-MuGM</a:t>
            </a:r>
          </a:p>
        </p:txBody>
      </p:sp>
      <p:sp>
        <p:nvSpPr>
          <p:cNvPr id="5" name="Rectangle 5"/>
          <p:cNvSpPr>
            <a:spLocks noGrp="1" noChangeArrowheads="1"/>
          </p:cNvSpPr>
          <p:nvPr>
            <p:ph type="sldNum" sz="quarter" idx="11"/>
          </p:nvPr>
        </p:nvSpPr>
        <p:spPr>
          <a:ln/>
        </p:spPr>
        <p:txBody>
          <a:bodyPr/>
          <a:lstStyle>
            <a:lvl1pPr>
              <a:defRPr/>
            </a:lvl1pPr>
          </a:lstStyle>
          <a:p>
            <a:fld id="{A564267A-1F15-EC41-9221-0365CE6FE9BE}" type="slidenum">
              <a:rPr lang="en-US" altLang="ja-JP"/>
              <a:pPr/>
              <a:t>‹#›</a:t>
            </a:fld>
            <a:endParaRPr lang="en-US" altLang="ja-JP"/>
          </a:p>
        </p:txBody>
      </p:sp>
    </p:spTree>
    <p:extLst>
      <p:ext uri="{BB962C8B-B14F-4D97-AF65-F5344CB8AC3E}">
        <p14:creationId xmlns:p14="http://schemas.microsoft.com/office/powerpoint/2010/main" val="222316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21-12-0059-00-MuGM</a:t>
            </a:r>
          </a:p>
        </p:txBody>
      </p:sp>
      <p:sp>
        <p:nvSpPr>
          <p:cNvPr id="5" name="Rectangle 5"/>
          <p:cNvSpPr>
            <a:spLocks noGrp="1" noChangeArrowheads="1"/>
          </p:cNvSpPr>
          <p:nvPr>
            <p:ph type="sldNum" sz="quarter" idx="11"/>
          </p:nvPr>
        </p:nvSpPr>
        <p:spPr>
          <a:ln/>
        </p:spPr>
        <p:txBody>
          <a:bodyPr/>
          <a:lstStyle>
            <a:lvl1pPr>
              <a:defRPr/>
            </a:lvl1pPr>
          </a:lstStyle>
          <a:p>
            <a:fld id="{BDEDC2B7-7B53-AD49-9DCD-F50A51C483E6}" type="slidenum">
              <a:rPr lang="en-US" altLang="ja-JP"/>
              <a:pPr/>
              <a:t>‹#›</a:t>
            </a:fld>
            <a:endParaRPr lang="en-US" altLang="ja-JP"/>
          </a:p>
        </p:txBody>
      </p:sp>
    </p:spTree>
    <p:extLst>
      <p:ext uri="{BB962C8B-B14F-4D97-AF65-F5344CB8AC3E}">
        <p14:creationId xmlns:p14="http://schemas.microsoft.com/office/powerpoint/2010/main" val="294461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21-12-0059-00-MuGM</a:t>
            </a:r>
          </a:p>
        </p:txBody>
      </p:sp>
      <p:sp>
        <p:nvSpPr>
          <p:cNvPr id="5" name="Rectangle 5"/>
          <p:cNvSpPr>
            <a:spLocks noGrp="1" noChangeArrowheads="1"/>
          </p:cNvSpPr>
          <p:nvPr>
            <p:ph type="sldNum" sz="quarter" idx="11"/>
          </p:nvPr>
        </p:nvSpPr>
        <p:spPr>
          <a:ln/>
        </p:spPr>
        <p:txBody>
          <a:bodyPr/>
          <a:lstStyle>
            <a:lvl1pPr>
              <a:defRPr/>
            </a:lvl1pPr>
          </a:lstStyle>
          <a:p>
            <a:fld id="{134038DE-CB64-D041-A0EA-C2641D0F63BA}" type="slidenum">
              <a:rPr lang="en-US" altLang="ja-JP"/>
              <a:pPr/>
              <a:t>‹#›</a:t>
            </a:fld>
            <a:endParaRPr lang="en-US" altLang="ja-JP"/>
          </a:p>
        </p:txBody>
      </p:sp>
    </p:spTree>
    <p:extLst>
      <p:ext uri="{BB962C8B-B14F-4D97-AF65-F5344CB8AC3E}">
        <p14:creationId xmlns:p14="http://schemas.microsoft.com/office/powerpoint/2010/main" val="14352315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21-12-0059-00-MuGM</a:t>
            </a:r>
          </a:p>
        </p:txBody>
      </p:sp>
      <p:sp>
        <p:nvSpPr>
          <p:cNvPr id="4" name="Rectangle 5"/>
          <p:cNvSpPr>
            <a:spLocks noGrp="1" noChangeArrowheads="1"/>
          </p:cNvSpPr>
          <p:nvPr>
            <p:ph type="sldNum" sz="quarter" idx="11"/>
          </p:nvPr>
        </p:nvSpPr>
        <p:spPr>
          <a:ln/>
        </p:spPr>
        <p:txBody>
          <a:bodyPr/>
          <a:lstStyle>
            <a:lvl1pPr>
              <a:defRPr/>
            </a:lvl1pPr>
          </a:lstStyle>
          <a:p>
            <a:fld id="{A615DC1F-124A-C34D-8D88-752BC5FE94EA}" type="slidenum">
              <a:rPr lang="en-US" altLang="ja-JP"/>
              <a:pPr/>
              <a:t>‹#›</a:t>
            </a:fld>
            <a:endParaRPr lang="en-US" altLang="ja-JP"/>
          </a:p>
        </p:txBody>
      </p:sp>
    </p:spTree>
    <p:extLst>
      <p:ext uri="{BB962C8B-B14F-4D97-AF65-F5344CB8AC3E}">
        <p14:creationId xmlns:p14="http://schemas.microsoft.com/office/powerpoint/2010/main" val="877053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smtClean="0"/>
            </a:lvl1pPr>
          </a:lstStyle>
          <a:p>
            <a:pPr>
              <a:defRPr/>
            </a:pPr>
            <a:r>
              <a:rPr lang="en-US"/>
              <a:t>21-12-0059-00-MuGM</a:t>
            </a:r>
          </a:p>
        </p:txBody>
      </p:sp>
      <p:sp>
        <p:nvSpPr>
          <p:cNvPr id="5" name="Slide Number Placeholder 4"/>
          <p:cNvSpPr>
            <a:spLocks noGrp="1"/>
          </p:cNvSpPr>
          <p:nvPr>
            <p:ph type="sldNum" sz="quarter" idx="11"/>
          </p:nvPr>
        </p:nvSpPr>
        <p:spPr/>
        <p:txBody>
          <a:bodyPr/>
          <a:lstStyle>
            <a:lvl1pPr>
              <a:defRPr/>
            </a:lvl1pPr>
          </a:lstStyle>
          <a:p>
            <a:fld id="{E7A19551-7016-7A4C-8EFF-78684DC6290C}" type="slidenum">
              <a:rPr lang="en-US" altLang="ja-JP"/>
              <a:pPr/>
              <a:t>‹#›</a:t>
            </a:fld>
            <a:endParaRPr lang="en-US" altLang="ja-JP"/>
          </a:p>
        </p:txBody>
      </p:sp>
    </p:spTree>
    <p:extLst>
      <p:ext uri="{BB962C8B-B14F-4D97-AF65-F5344CB8AC3E}">
        <p14:creationId xmlns:p14="http://schemas.microsoft.com/office/powerpoint/2010/main" val="938895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21-12-0059-00-MuGM</a:t>
            </a:r>
          </a:p>
        </p:txBody>
      </p:sp>
      <p:sp>
        <p:nvSpPr>
          <p:cNvPr id="5" name="Rectangle 5"/>
          <p:cNvSpPr>
            <a:spLocks noGrp="1" noChangeArrowheads="1"/>
          </p:cNvSpPr>
          <p:nvPr>
            <p:ph type="sldNum" sz="quarter" idx="11"/>
          </p:nvPr>
        </p:nvSpPr>
        <p:spPr>
          <a:ln/>
        </p:spPr>
        <p:txBody>
          <a:bodyPr/>
          <a:lstStyle>
            <a:lvl1pPr>
              <a:defRPr/>
            </a:lvl1pPr>
          </a:lstStyle>
          <a:p>
            <a:fld id="{EC09B4A4-F034-7F44-88E0-BD00A0D27346}" type="slidenum">
              <a:rPr lang="en-US" altLang="ja-JP"/>
              <a:pPr/>
              <a:t>‹#›</a:t>
            </a:fld>
            <a:endParaRPr lang="en-US" altLang="ja-JP"/>
          </a:p>
        </p:txBody>
      </p:sp>
    </p:spTree>
    <p:extLst>
      <p:ext uri="{BB962C8B-B14F-4D97-AF65-F5344CB8AC3E}">
        <p14:creationId xmlns:p14="http://schemas.microsoft.com/office/powerpoint/2010/main" val="2155701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21-12-0059-00-MuGM</a:t>
            </a:r>
          </a:p>
        </p:txBody>
      </p:sp>
      <p:sp>
        <p:nvSpPr>
          <p:cNvPr id="6" name="Rectangle 5"/>
          <p:cNvSpPr>
            <a:spLocks noGrp="1" noChangeArrowheads="1"/>
          </p:cNvSpPr>
          <p:nvPr>
            <p:ph type="sldNum" sz="quarter" idx="11"/>
          </p:nvPr>
        </p:nvSpPr>
        <p:spPr>
          <a:ln/>
        </p:spPr>
        <p:txBody>
          <a:bodyPr/>
          <a:lstStyle>
            <a:lvl1pPr>
              <a:defRPr/>
            </a:lvl1pPr>
          </a:lstStyle>
          <a:p>
            <a:fld id="{9CEE3849-1DD6-9743-8149-D97CBCFAFE7D}" type="slidenum">
              <a:rPr lang="en-US" altLang="ja-JP"/>
              <a:pPr/>
              <a:t>‹#›</a:t>
            </a:fld>
            <a:endParaRPr lang="en-US" altLang="ja-JP"/>
          </a:p>
        </p:txBody>
      </p:sp>
    </p:spTree>
    <p:extLst>
      <p:ext uri="{BB962C8B-B14F-4D97-AF65-F5344CB8AC3E}">
        <p14:creationId xmlns:p14="http://schemas.microsoft.com/office/powerpoint/2010/main" val="1929599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21-12-0059-00-MuGM</a:t>
            </a:r>
          </a:p>
        </p:txBody>
      </p:sp>
      <p:sp>
        <p:nvSpPr>
          <p:cNvPr id="8" name="Rectangle 5"/>
          <p:cNvSpPr>
            <a:spLocks noGrp="1" noChangeArrowheads="1"/>
          </p:cNvSpPr>
          <p:nvPr>
            <p:ph type="sldNum" sz="quarter" idx="11"/>
          </p:nvPr>
        </p:nvSpPr>
        <p:spPr>
          <a:ln/>
        </p:spPr>
        <p:txBody>
          <a:bodyPr/>
          <a:lstStyle>
            <a:lvl1pPr>
              <a:defRPr/>
            </a:lvl1pPr>
          </a:lstStyle>
          <a:p>
            <a:fld id="{68D29A83-1A7E-064C-9AB4-D193A57A95DE}" type="slidenum">
              <a:rPr lang="en-US" altLang="ja-JP"/>
              <a:pPr/>
              <a:t>‹#›</a:t>
            </a:fld>
            <a:endParaRPr lang="en-US" altLang="ja-JP"/>
          </a:p>
        </p:txBody>
      </p:sp>
    </p:spTree>
    <p:extLst>
      <p:ext uri="{BB962C8B-B14F-4D97-AF65-F5344CB8AC3E}">
        <p14:creationId xmlns:p14="http://schemas.microsoft.com/office/powerpoint/2010/main" val="1431457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21-12-0059-00-MuGM</a:t>
            </a:r>
          </a:p>
        </p:txBody>
      </p:sp>
      <p:sp>
        <p:nvSpPr>
          <p:cNvPr id="4" name="Rectangle 5"/>
          <p:cNvSpPr>
            <a:spLocks noGrp="1" noChangeArrowheads="1"/>
          </p:cNvSpPr>
          <p:nvPr>
            <p:ph type="sldNum" sz="quarter" idx="11"/>
          </p:nvPr>
        </p:nvSpPr>
        <p:spPr>
          <a:ln/>
        </p:spPr>
        <p:txBody>
          <a:bodyPr/>
          <a:lstStyle>
            <a:lvl1pPr>
              <a:defRPr/>
            </a:lvl1pPr>
          </a:lstStyle>
          <a:p>
            <a:fld id="{220A3186-4D05-A04F-B6F7-F496D24F782B}" type="slidenum">
              <a:rPr lang="en-US" altLang="ja-JP"/>
              <a:pPr/>
              <a:t>‹#›</a:t>
            </a:fld>
            <a:endParaRPr lang="en-US" altLang="ja-JP"/>
          </a:p>
        </p:txBody>
      </p:sp>
    </p:spTree>
    <p:extLst>
      <p:ext uri="{BB962C8B-B14F-4D97-AF65-F5344CB8AC3E}">
        <p14:creationId xmlns:p14="http://schemas.microsoft.com/office/powerpoint/2010/main" val="3418447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21-12-0059-00-MuGM</a:t>
            </a:r>
          </a:p>
        </p:txBody>
      </p:sp>
      <p:sp>
        <p:nvSpPr>
          <p:cNvPr id="3" name="Rectangle 5"/>
          <p:cNvSpPr>
            <a:spLocks noGrp="1" noChangeArrowheads="1"/>
          </p:cNvSpPr>
          <p:nvPr>
            <p:ph type="sldNum" sz="quarter" idx="11"/>
          </p:nvPr>
        </p:nvSpPr>
        <p:spPr>
          <a:ln/>
        </p:spPr>
        <p:txBody>
          <a:bodyPr/>
          <a:lstStyle>
            <a:lvl1pPr>
              <a:defRPr/>
            </a:lvl1pPr>
          </a:lstStyle>
          <a:p>
            <a:fld id="{4713125E-0195-9943-A13E-8900C7E65437}" type="slidenum">
              <a:rPr lang="en-US" altLang="ja-JP"/>
              <a:pPr/>
              <a:t>‹#›</a:t>
            </a:fld>
            <a:endParaRPr lang="en-US" altLang="ja-JP"/>
          </a:p>
        </p:txBody>
      </p:sp>
    </p:spTree>
    <p:extLst>
      <p:ext uri="{BB962C8B-B14F-4D97-AF65-F5344CB8AC3E}">
        <p14:creationId xmlns:p14="http://schemas.microsoft.com/office/powerpoint/2010/main" val="3768873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21-12-0059-00-MuGM</a:t>
            </a:r>
          </a:p>
        </p:txBody>
      </p:sp>
      <p:sp>
        <p:nvSpPr>
          <p:cNvPr id="6" name="Rectangle 5"/>
          <p:cNvSpPr>
            <a:spLocks noGrp="1" noChangeArrowheads="1"/>
          </p:cNvSpPr>
          <p:nvPr>
            <p:ph type="sldNum" sz="quarter" idx="11"/>
          </p:nvPr>
        </p:nvSpPr>
        <p:spPr>
          <a:ln/>
        </p:spPr>
        <p:txBody>
          <a:bodyPr/>
          <a:lstStyle>
            <a:lvl1pPr>
              <a:defRPr/>
            </a:lvl1pPr>
          </a:lstStyle>
          <a:p>
            <a:fld id="{4FF91C85-5B0D-444E-B1A6-37A0E8BB1CC2}" type="slidenum">
              <a:rPr lang="en-US" altLang="ja-JP"/>
              <a:pPr/>
              <a:t>‹#›</a:t>
            </a:fld>
            <a:endParaRPr lang="en-US" altLang="ja-JP"/>
          </a:p>
        </p:txBody>
      </p:sp>
    </p:spTree>
    <p:extLst>
      <p:ext uri="{BB962C8B-B14F-4D97-AF65-F5344CB8AC3E}">
        <p14:creationId xmlns:p14="http://schemas.microsoft.com/office/powerpoint/2010/main" val="3667087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21-12-0059-00-MuGM</a:t>
            </a:r>
          </a:p>
        </p:txBody>
      </p:sp>
      <p:sp>
        <p:nvSpPr>
          <p:cNvPr id="6" name="Rectangle 5"/>
          <p:cNvSpPr>
            <a:spLocks noGrp="1" noChangeArrowheads="1"/>
          </p:cNvSpPr>
          <p:nvPr>
            <p:ph type="sldNum" sz="quarter" idx="11"/>
          </p:nvPr>
        </p:nvSpPr>
        <p:spPr>
          <a:ln/>
        </p:spPr>
        <p:txBody>
          <a:bodyPr/>
          <a:lstStyle>
            <a:lvl1pPr>
              <a:defRPr/>
            </a:lvl1pPr>
          </a:lstStyle>
          <a:p>
            <a:fld id="{EF04C179-BDD3-9947-87C2-A55805300AC3}" type="slidenum">
              <a:rPr lang="en-US" altLang="ja-JP"/>
              <a:pPr/>
              <a:t>‹#›</a:t>
            </a:fld>
            <a:endParaRPr lang="en-US" altLang="ja-JP"/>
          </a:p>
        </p:txBody>
      </p:sp>
    </p:spTree>
    <p:extLst>
      <p:ext uri="{BB962C8B-B14F-4D97-AF65-F5344CB8AC3E}">
        <p14:creationId xmlns:p14="http://schemas.microsoft.com/office/powerpoint/2010/main" val="400199089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5"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0488" tIns="44450" rIns="90488" bIns="44450" numCol="1" anchor="ctr" anchorCtr="0" compatLnSpc="1">
            <a:prstTxWarp prst="textNoShape">
              <a:avLst/>
            </a:prstTxWarp>
          </a:bodyPr>
          <a:lstStyle/>
          <a:p>
            <a:pPr lvl="0"/>
            <a:r>
              <a:rPr lang="en-US" altLang="ja-JP"/>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0488" tIns="44450" rIns="90488" bIns="44450" numCol="1" anchor="t" anchorCtr="0" compatLnSpc="1">
            <a:prstTxWarp prst="textNoShape">
              <a:avLst/>
            </a:prstTxWarp>
          </a:bodyPr>
          <a:lstStyle/>
          <a:p>
            <a:pPr lvl="0"/>
            <a:r>
              <a:rPr lang="en-US" altLang="ja-JP"/>
              <a:t>IEEE 802.21 Powerpoint Template</a:t>
            </a:r>
            <a:br>
              <a:rPr lang="en-US" altLang="ja-JP"/>
            </a:br>
            <a:r>
              <a:rPr lang="en-US" altLang="ja-JP"/>
              <a:t>(Rotis Sans Serif 24 pt)</a:t>
            </a:r>
          </a:p>
          <a:p>
            <a:pPr lvl="0"/>
            <a:r>
              <a:rPr lang="en-US" altLang="ja-JP"/>
              <a:t>1st Level Bullet</a:t>
            </a:r>
          </a:p>
          <a:p>
            <a:pPr lvl="1"/>
            <a:r>
              <a:rPr lang="en-US" altLang="ja-JP"/>
              <a:t>2nd Level Bullet</a:t>
            </a:r>
          </a:p>
          <a:p>
            <a:pPr lvl="2"/>
            <a:r>
              <a:rPr lang="en-US" altLang="ja-JP"/>
              <a:t>3rd Level Bullet</a:t>
            </a:r>
          </a:p>
          <a:p>
            <a:pPr lvl="2"/>
            <a:endParaRPr lang="en-US" altLang="ja-JP"/>
          </a:p>
          <a:p>
            <a:pPr lvl="1"/>
            <a:endParaRPr lang="en-US" altLang="ja-JP"/>
          </a:p>
          <a:p>
            <a:pPr lvl="0"/>
            <a:endParaRPr lang="en-US" altLang="ja-JP"/>
          </a:p>
          <a:p>
            <a:pPr lvl="0"/>
            <a:endParaRPr lang="en-US" altLang="ja-JP"/>
          </a:p>
          <a:p>
            <a:pPr lvl="0"/>
            <a:r>
              <a:rPr lang="en-US" altLang="ja-JP"/>
              <a:t/>
            </a:r>
            <a:br>
              <a:rPr lang="en-US" altLang="ja-JP"/>
            </a:br>
            <a:endParaRPr lang="en-US" altLang="ja-JP"/>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smtClean="0">
                <a:latin typeface="+mn-lt"/>
                <a:ea typeface="+mn-ea"/>
              </a:defRPr>
            </a:lvl1pPr>
          </a:lstStyle>
          <a:p>
            <a:pPr>
              <a:defRPr/>
            </a:pPr>
            <a:r>
              <a:rPr lang="en-US"/>
              <a:t>21-12-0059-00-MuGM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cs typeface="ＭＳ Ｐゴシック" charset="0"/>
              </a:defRPr>
            </a:lvl1pPr>
          </a:lstStyle>
          <a:p>
            <a:fld id="{7C6DD325-94A4-C445-A51C-CB5614B3A8DF}" type="slidenum">
              <a:rPr lang="en-US" altLang="ja-JP"/>
              <a:pPr/>
              <a:t>‹#›</a:t>
            </a:fld>
            <a:endParaRPr lang="en-US" altLang="ja-JP"/>
          </a:p>
        </p:txBody>
      </p:sp>
      <p:pic>
        <p:nvPicPr>
          <p:cNvPr id="1030" name="Picture 6" descr="smllieee"/>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228600" y="57150"/>
            <a:ext cx="754063"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7" descr="802logo"/>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8237538" y="76200"/>
            <a:ext cx="754062"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11" r:id="rId1"/>
    <p:sldLayoutId id="2147483922" r:id="rId2"/>
    <p:sldLayoutId id="2147483912" r:id="rId3"/>
    <p:sldLayoutId id="2147483913" r:id="rId4"/>
    <p:sldLayoutId id="2147483914" r:id="rId5"/>
    <p:sldLayoutId id="2147483915" r:id="rId6"/>
    <p:sldLayoutId id="2147483916" r:id="rId7"/>
    <p:sldLayoutId id="2147483917" r:id="rId8"/>
    <p:sldLayoutId id="2147483918" r:id="rId9"/>
    <p:sldLayoutId id="2147483919" r:id="rId10"/>
    <p:sldLayoutId id="2147483920" r:id="rId11"/>
    <p:sldLayoutId id="2147483921"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charset="0"/>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charset="0"/>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4" Type="http://schemas.openxmlformats.org/officeDocument/2006/relationships/hyperlink" Target="http://127.0.0.1:4664/cache?event_id=757737&amp;schema_id=1&amp;s=5X0vID10lu_E6yrIkWkNd4Wz2H8&amp;q=hancock" TargetMode="External"/><Relationship Id="rId5" Type="http://schemas.openxmlformats.org/officeDocument/2006/relationships/hyperlink" Target="http://standards.ieee.org/board/pat/faq.pdf"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txBox="1">
            <a:spLocks noChangeArrowheads="1"/>
          </p:cNvSpPr>
          <p:nvPr/>
        </p:nvSpPr>
        <p:spPr bwMode="auto">
          <a:xfrm>
            <a:off x="439738" y="908050"/>
            <a:ext cx="8399462" cy="5334000"/>
          </a:xfrm>
          <a:prstGeom prst="rect">
            <a:avLst/>
          </a:prstGeom>
          <a:solidFill>
            <a:srgbClr val="66CCFF"/>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marL="280988" indent="-280988" defTabSz="762000" eaLnBrk="0" hangingPunct="0">
              <a:defRPr sz="2400">
                <a:solidFill>
                  <a:schemeClr val="tx1"/>
                </a:solidFill>
                <a:latin typeface="Times New Roman" charset="0"/>
                <a:ea typeface="ＭＳ Ｐゴシック" charset="0"/>
              </a:defRPr>
            </a:lvl1pPr>
            <a:lvl2pPr marL="742950" indent="-285750" defTabSz="762000" eaLnBrk="0" hangingPunct="0">
              <a:defRPr sz="2400">
                <a:solidFill>
                  <a:schemeClr val="tx1"/>
                </a:solidFill>
                <a:latin typeface="Times New Roman" charset="0"/>
                <a:ea typeface="ＭＳ Ｐゴシック" charset="0"/>
              </a:defRPr>
            </a:lvl2pPr>
            <a:lvl3pPr marL="1143000" indent="-228600" defTabSz="762000" eaLnBrk="0" hangingPunct="0">
              <a:defRPr sz="2400">
                <a:solidFill>
                  <a:schemeClr val="tx1"/>
                </a:solidFill>
                <a:latin typeface="Times New Roman" charset="0"/>
                <a:ea typeface="ＭＳ Ｐゴシック" charset="0"/>
              </a:defRPr>
            </a:lvl3pPr>
            <a:lvl4pPr marL="1600200" indent="-228600" defTabSz="762000" eaLnBrk="0" hangingPunct="0">
              <a:defRPr sz="2400">
                <a:solidFill>
                  <a:schemeClr val="tx1"/>
                </a:solidFill>
                <a:latin typeface="Times New Roman" charset="0"/>
                <a:ea typeface="ＭＳ Ｐゴシック" charset="0"/>
              </a:defRPr>
            </a:lvl4pPr>
            <a:lvl5pPr marL="2057400" indent="-228600" defTabSz="762000" eaLnBrk="0" hangingPunct="0">
              <a:defRPr sz="2400">
                <a:solidFill>
                  <a:schemeClr val="tx1"/>
                </a:solidFill>
                <a:latin typeface="Times New Roman" charset="0"/>
                <a:ea typeface="ＭＳ Ｐゴシック" charset="0"/>
              </a:defRPr>
            </a:lvl5pPr>
            <a:lvl6pPr marL="2514600" indent="-228600" defTabSz="7620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7620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7620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7620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lnSpc>
                <a:spcPct val="90000"/>
              </a:lnSpc>
              <a:spcBef>
                <a:spcPct val="40000"/>
              </a:spcBef>
              <a:buClr>
                <a:srgbClr val="FAFD00"/>
              </a:buClr>
            </a:pPr>
            <a:r>
              <a:rPr lang="en-US" altLang="ja-JP" b="1" dirty="0">
                <a:latin typeface="Times" charset="0"/>
                <a:cs typeface="Times New Roman" charset="0"/>
              </a:rPr>
              <a:t>IEEE 802.21 MEDIA INDEPENDENT HANDOVER </a:t>
            </a:r>
          </a:p>
          <a:p>
            <a:pPr eaLnBrk="1" hangingPunct="1">
              <a:lnSpc>
                <a:spcPct val="90000"/>
              </a:lnSpc>
              <a:spcBef>
                <a:spcPct val="40000"/>
              </a:spcBef>
              <a:buClr>
                <a:srgbClr val="FAFD00"/>
              </a:buClr>
            </a:pPr>
            <a:r>
              <a:rPr lang="en-US" altLang="ja-JP" dirty="0">
                <a:latin typeface="Times" charset="0"/>
                <a:cs typeface="Times New Roman" charset="0"/>
              </a:rPr>
              <a:t>DCN: </a:t>
            </a:r>
            <a:r>
              <a:rPr lang="en-US" altLang="ja-JP" dirty="0" smtClean="0">
                <a:latin typeface="Times" charset="0"/>
                <a:cs typeface="Times New Roman" charset="0"/>
              </a:rPr>
              <a:t>21-13-0043-00-0000</a:t>
            </a:r>
            <a:endParaRPr lang="en-US" altLang="ja-JP" dirty="0">
              <a:solidFill>
                <a:srgbClr val="FF0066"/>
              </a:solidFill>
              <a:latin typeface="Times" charset="0"/>
              <a:cs typeface="Times New Roman" charset="0"/>
            </a:endParaRPr>
          </a:p>
          <a:p>
            <a:pPr eaLnBrk="1" hangingPunct="1">
              <a:lnSpc>
                <a:spcPct val="90000"/>
              </a:lnSpc>
              <a:spcBef>
                <a:spcPct val="40000"/>
              </a:spcBef>
              <a:buClr>
                <a:srgbClr val="FAFD00"/>
              </a:buClr>
            </a:pPr>
            <a:r>
              <a:rPr lang="en-US" altLang="ja-JP" dirty="0">
                <a:latin typeface="Times" charset="0"/>
                <a:cs typeface="Times New Roman" charset="0"/>
              </a:rPr>
              <a:t>Title: </a:t>
            </a:r>
            <a:r>
              <a:rPr lang="en-US" altLang="ja-JP" b="1" dirty="0" smtClean="0">
                <a:latin typeface="Times" charset="0"/>
                <a:cs typeface="Times New Roman" charset="0"/>
              </a:rPr>
              <a:t>New scenarios </a:t>
            </a:r>
            <a:r>
              <a:rPr lang="en-US" altLang="ja-JP" b="1" dirty="0" smtClean="0">
                <a:latin typeface="Times" charset="0"/>
                <a:cs typeface="Times New Roman" charset="0"/>
              </a:rPr>
              <a:t>for </a:t>
            </a:r>
            <a:r>
              <a:rPr lang="en-US" altLang="ja-JP" b="1" dirty="0" smtClean="0">
                <a:latin typeface="Times" charset="0"/>
                <a:cs typeface="Times New Roman" charset="0"/>
              </a:rPr>
              <a:t>802.21.1, and some corrections</a:t>
            </a:r>
            <a:endParaRPr lang="en-US" altLang="ja-JP" b="1" dirty="0">
              <a:latin typeface="Times" charset="0"/>
              <a:cs typeface="Times New Roman" charset="0"/>
            </a:endParaRPr>
          </a:p>
          <a:p>
            <a:pPr eaLnBrk="1" hangingPunct="1">
              <a:lnSpc>
                <a:spcPct val="90000"/>
              </a:lnSpc>
              <a:spcBef>
                <a:spcPct val="40000"/>
              </a:spcBef>
              <a:buClr>
                <a:srgbClr val="FAFD00"/>
              </a:buClr>
            </a:pPr>
            <a:r>
              <a:rPr lang="en-US" altLang="ja-JP" dirty="0">
                <a:latin typeface="Times" charset="0"/>
                <a:cs typeface="Times New Roman" charset="0"/>
              </a:rPr>
              <a:t>Date Submitted: </a:t>
            </a:r>
            <a:r>
              <a:rPr lang="en-US" altLang="ja-JP" dirty="0" smtClean="0">
                <a:latin typeface="Times" charset="0"/>
                <a:cs typeface="Times New Roman" charset="0"/>
              </a:rPr>
              <a:t>March 11, 2013</a:t>
            </a:r>
            <a:endParaRPr lang="en-US" altLang="ja-JP" dirty="0">
              <a:latin typeface="Times" charset="0"/>
              <a:cs typeface="Times New Roman" charset="0"/>
            </a:endParaRPr>
          </a:p>
          <a:p>
            <a:pPr eaLnBrk="1" hangingPunct="1">
              <a:lnSpc>
                <a:spcPct val="90000"/>
              </a:lnSpc>
              <a:spcBef>
                <a:spcPct val="40000"/>
              </a:spcBef>
              <a:buClr>
                <a:srgbClr val="FAFD00"/>
              </a:buClr>
            </a:pPr>
            <a:r>
              <a:rPr lang="en-US" altLang="ja-JP" dirty="0" smtClean="0">
                <a:solidFill>
                  <a:srgbClr val="FF0066"/>
                </a:solidFill>
                <a:latin typeface="Times" charset="0"/>
                <a:cs typeface="Times New Roman" charset="0"/>
              </a:rPr>
              <a:t>To be presented at…</a:t>
            </a:r>
            <a:endParaRPr lang="en-US" altLang="ja-JP" dirty="0">
              <a:solidFill>
                <a:srgbClr val="FF0066"/>
              </a:solidFill>
              <a:latin typeface="Times" charset="0"/>
              <a:cs typeface="Times New Roman" charset="0"/>
            </a:endParaRPr>
          </a:p>
          <a:p>
            <a:pPr eaLnBrk="1" hangingPunct="1">
              <a:lnSpc>
                <a:spcPct val="90000"/>
              </a:lnSpc>
              <a:spcBef>
                <a:spcPct val="40000"/>
              </a:spcBef>
              <a:buClr>
                <a:srgbClr val="FAFD00"/>
              </a:buClr>
            </a:pPr>
            <a:r>
              <a:rPr lang="en-US" altLang="ja-JP" dirty="0">
                <a:latin typeface="Times" charset="0"/>
                <a:cs typeface="Times New Roman" charset="0"/>
              </a:rPr>
              <a:t>Authors or Source(s):</a:t>
            </a:r>
          </a:p>
          <a:p>
            <a:pPr eaLnBrk="1" hangingPunct="1">
              <a:lnSpc>
                <a:spcPct val="90000"/>
              </a:lnSpc>
              <a:spcBef>
                <a:spcPct val="40000"/>
              </a:spcBef>
              <a:buClr>
                <a:srgbClr val="FAFD00"/>
              </a:buClr>
            </a:pPr>
            <a:r>
              <a:rPr lang="en-US" altLang="ja-JP" dirty="0">
                <a:latin typeface="Times" charset="0"/>
                <a:cs typeface="Times New Roman" charset="0"/>
              </a:rPr>
              <a:t> </a:t>
            </a:r>
            <a:r>
              <a:rPr lang="en-US" altLang="ja-JP" b="1" dirty="0" smtClean="0">
                <a:latin typeface="Times" charset="0"/>
                <a:cs typeface="Times New Roman" charset="0"/>
              </a:rPr>
              <a:t>Daniel Corujo (ITAV)</a:t>
            </a:r>
          </a:p>
          <a:p>
            <a:pPr eaLnBrk="1" hangingPunct="1">
              <a:lnSpc>
                <a:spcPct val="90000"/>
              </a:lnSpc>
              <a:spcBef>
                <a:spcPct val="40000"/>
              </a:spcBef>
              <a:buClr>
                <a:srgbClr val="FAFD00"/>
              </a:buClr>
            </a:pPr>
            <a:r>
              <a:rPr lang="en-US" altLang="ja-JP" b="1" dirty="0">
                <a:latin typeface="Times" charset="0"/>
                <a:cs typeface="Times New Roman" charset="0"/>
              </a:rPr>
              <a:t> </a:t>
            </a:r>
            <a:r>
              <a:rPr lang="en-US" altLang="ja-JP" b="1" dirty="0" smtClean="0">
                <a:latin typeface="Times" charset="0"/>
                <a:cs typeface="Times New Roman" charset="0"/>
              </a:rPr>
              <a:t>Carlos Guimarães (ITAV)</a:t>
            </a:r>
          </a:p>
          <a:p>
            <a:pPr eaLnBrk="1" hangingPunct="1">
              <a:lnSpc>
                <a:spcPct val="90000"/>
              </a:lnSpc>
              <a:spcBef>
                <a:spcPct val="40000"/>
              </a:spcBef>
              <a:buClr>
                <a:srgbClr val="FAFD00"/>
              </a:buClr>
            </a:pPr>
            <a:r>
              <a:rPr lang="en-US" altLang="ja-JP" b="1" dirty="0">
                <a:latin typeface="Times" charset="0"/>
                <a:cs typeface="Times New Roman" charset="0"/>
              </a:rPr>
              <a:t> </a:t>
            </a:r>
            <a:r>
              <a:rPr lang="en-US" altLang="ja-JP" b="1" dirty="0" smtClean="0">
                <a:latin typeface="Times" charset="0"/>
                <a:cs typeface="Times New Roman" charset="0"/>
              </a:rPr>
              <a:t>Antonio de la </a:t>
            </a:r>
            <a:r>
              <a:rPr lang="en-US" altLang="ja-JP" b="1" dirty="0" err="1" smtClean="0">
                <a:latin typeface="Times" charset="0"/>
                <a:cs typeface="Times New Roman" charset="0"/>
              </a:rPr>
              <a:t>Oliva</a:t>
            </a:r>
            <a:r>
              <a:rPr lang="en-US" altLang="ja-JP" b="1" dirty="0" smtClean="0">
                <a:latin typeface="Times" charset="0"/>
                <a:cs typeface="Times New Roman" charset="0"/>
              </a:rPr>
              <a:t> (UC3M)</a:t>
            </a:r>
            <a:endParaRPr lang="en-US" altLang="ja-JP" b="1" dirty="0">
              <a:latin typeface="Times" charset="0"/>
              <a:cs typeface="Times New Roman" charset="0"/>
            </a:endParaRPr>
          </a:p>
          <a:p>
            <a:pPr algn="just" eaLnBrk="1" hangingPunct="1">
              <a:lnSpc>
                <a:spcPct val="90000"/>
              </a:lnSpc>
              <a:spcBef>
                <a:spcPct val="40000"/>
              </a:spcBef>
              <a:buClr>
                <a:srgbClr val="FAFD00"/>
              </a:buClr>
            </a:pPr>
            <a:r>
              <a:rPr lang="en-US" altLang="ja-JP" dirty="0">
                <a:latin typeface="Times" charset="0"/>
                <a:cs typeface="Times New Roman" charset="0"/>
              </a:rPr>
              <a:t>Abstract: This document contains a list of potential </a:t>
            </a:r>
            <a:r>
              <a:rPr lang="en-US" altLang="ja-JP" dirty="0" smtClean="0">
                <a:latin typeface="Times" charset="0"/>
                <a:cs typeface="Times New Roman" charset="0"/>
              </a:rPr>
              <a:t>scenarios related to the utilization of MIH mechanisms en sensor environments.</a:t>
            </a:r>
            <a:endParaRPr lang="en-US" altLang="ja-JP" dirty="0">
              <a:latin typeface="Times" charset="0"/>
              <a:cs typeface="Times New Roman" charset="0"/>
            </a:endParaRPr>
          </a:p>
        </p:txBody>
      </p:sp>
      <p:sp>
        <p:nvSpPr>
          <p:cNvPr id="3075" name="Slide Number Placeholder 6"/>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44A40CB4-5AFC-B940-A636-F472EF132D5C}" type="slidenum">
              <a:rPr lang="en-US" altLang="ja-JP" sz="1400">
                <a:latin typeface="Times" charset="0"/>
              </a:rPr>
              <a:pPr/>
              <a:t>1</a:t>
            </a:fld>
            <a:endParaRPr lang="en-US" altLang="ja-JP" sz="1400">
              <a:latin typeface="Times" charset="0"/>
            </a:endParaRPr>
          </a:p>
        </p:txBody>
      </p:sp>
      <p:sp>
        <p:nvSpPr>
          <p:cNvPr id="8" name="Footer Placeholder 7"/>
          <p:cNvSpPr>
            <a:spLocks noGrp="1"/>
          </p:cNvSpPr>
          <p:nvPr>
            <p:ph type="ftr" sz="quarter" idx="10"/>
          </p:nvPr>
        </p:nvSpPr>
        <p:spPr>
          <a:xfrm>
            <a:off x="428625" y="6400800"/>
            <a:ext cx="2571750" cy="289823"/>
          </a:xfrm>
        </p:spPr>
        <p:txBody>
          <a:bodyPr/>
          <a:lstStyle/>
          <a:p>
            <a:pPr>
              <a:defRPr/>
            </a:pPr>
            <a:r>
              <a:rPr lang="en-US" dirty="0">
                <a:solidFill>
                  <a:srgbClr val="FF0066"/>
                </a:solidFill>
              </a:rPr>
              <a:t>21-</a:t>
            </a:r>
            <a:r>
              <a:rPr lang="en-US" dirty="0" smtClean="0">
                <a:solidFill>
                  <a:srgbClr val="FF0066"/>
                </a:solidFill>
              </a:rPr>
              <a:t>13</a:t>
            </a:r>
            <a:r>
              <a:rPr lang="en-US" dirty="0" smtClean="0">
                <a:solidFill>
                  <a:srgbClr val="FF0066"/>
                </a:solidFill>
              </a:rPr>
              <a:t>-0043-00-0000</a:t>
            </a:r>
            <a:endParaRPr lang="en-US" dirty="0">
              <a:solidFill>
                <a:srgbClr val="FF0066"/>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Data types </a:t>
            </a:r>
            <a:r>
              <a:rPr lang="en-US" dirty="0" smtClean="0"/>
              <a:t>inconsistencies</a:t>
            </a:r>
            <a:endParaRPr lang="en-US" dirty="0"/>
          </a:p>
        </p:txBody>
      </p:sp>
      <p:sp>
        <p:nvSpPr>
          <p:cNvPr id="3" name="Content Placeholder 2"/>
          <p:cNvSpPr>
            <a:spLocks noGrp="1"/>
          </p:cNvSpPr>
          <p:nvPr>
            <p:ph idx="1"/>
          </p:nvPr>
        </p:nvSpPr>
        <p:spPr/>
        <p:txBody>
          <a:bodyPr/>
          <a:lstStyle/>
          <a:p>
            <a:pPr marL="0" indent="0">
              <a:buNone/>
            </a:pPr>
            <a:r>
              <a:rPr lang="pt-PT" dirty="0" smtClean="0"/>
              <a:t>The following slides presents a set of inconsistencies discovered in the IEEE 802.21 data </a:t>
            </a:r>
            <a:r>
              <a:rPr lang="pt-PT" dirty="0" err="1" smtClean="0"/>
              <a:t>types</a:t>
            </a:r>
            <a:r>
              <a:rPr lang="pt-PT" dirty="0" smtClean="0"/>
              <a:t> base standard.</a:t>
            </a:r>
          </a:p>
          <a:p>
            <a:pPr marL="0" indent="0">
              <a:buNone/>
            </a:pPr>
            <a:endParaRPr lang="pt-PT" dirty="0" smtClean="0"/>
          </a:p>
          <a:p>
            <a:pPr marL="0" indent="0">
              <a:buNone/>
            </a:pPr>
            <a:r>
              <a:rPr lang="pt-PT" b="1" dirty="0" smtClean="0"/>
              <a:t>BATT_LEVEL</a:t>
            </a:r>
            <a:r>
              <a:rPr lang="pt-PT" dirty="0" smtClean="0"/>
              <a:t> is defined as a signed integer but “-1” is a valid value.</a:t>
            </a:r>
          </a:p>
          <a:p>
            <a:pPr lvl="1"/>
            <a:r>
              <a:rPr lang="pt-PT" sz="2000" b="1" dirty="0" smtClean="0"/>
              <a:t>Suggestion: </a:t>
            </a:r>
            <a:r>
              <a:rPr lang="pt-PT" sz="2000" dirty="0" smtClean="0"/>
              <a:t>change BATT_LEVEL from an INTEGER(1) to an UNSIGNED_INT(1)</a:t>
            </a:r>
          </a:p>
          <a:p>
            <a:pPr lvl="1"/>
            <a:endParaRPr lang="pt-PT" sz="2000" dirty="0"/>
          </a:p>
          <a:p>
            <a:pPr lvl="1"/>
            <a:endParaRPr lang="pt-PT" sz="2000" dirty="0"/>
          </a:p>
        </p:txBody>
      </p:sp>
      <p:sp>
        <p:nvSpPr>
          <p:cNvPr id="4" name="Footer Placeholder 3"/>
          <p:cNvSpPr>
            <a:spLocks noGrp="1"/>
          </p:cNvSpPr>
          <p:nvPr>
            <p:ph type="ftr" sz="quarter" idx="10"/>
          </p:nvPr>
        </p:nvSpPr>
        <p:spPr>
          <a:xfrm>
            <a:off x="428625" y="6400800"/>
            <a:ext cx="2571750" cy="289823"/>
          </a:xfrm>
        </p:spPr>
        <p:txBody>
          <a:bodyPr/>
          <a:lstStyle/>
          <a:p>
            <a:pPr>
              <a:defRPr/>
            </a:pPr>
            <a:r>
              <a:rPr lang="en-US" dirty="0">
                <a:solidFill>
                  <a:srgbClr val="FF0066"/>
                </a:solidFill>
              </a:rPr>
              <a:t>21-13-0043-00-0000</a:t>
            </a:r>
            <a:endParaRPr lang="en-US" dirty="0">
              <a:solidFill>
                <a:srgbClr val="FF0066"/>
              </a:solidFill>
            </a:endParaRPr>
          </a:p>
        </p:txBody>
      </p:sp>
      <p:sp>
        <p:nvSpPr>
          <p:cNvPr id="5" name="Slide Number Placeholder 4"/>
          <p:cNvSpPr>
            <a:spLocks noGrp="1"/>
          </p:cNvSpPr>
          <p:nvPr>
            <p:ph type="sldNum" sz="quarter" idx="11"/>
          </p:nvPr>
        </p:nvSpPr>
        <p:spPr/>
        <p:txBody>
          <a:bodyPr/>
          <a:lstStyle/>
          <a:p>
            <a:fld id="{E7A19551-7016-7A4C-8EFF-78684DC6290C}" type="slidenum">
              <a:rPr lang="en-US" altLang="ja-JP" smtClean="0"/>
              <a:pPr/>
              <a:t>10</a:t>
            </a:fld>
            <a:endParaRPr lang="en-US" altLang="ja-JP"/>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9853" y="3859575"/>
            <a:ext cx="6696075" cy="981075"/>
          </a:xfrm>
          <a:prstGeom prst="rect">
            <a:avLst/>
          </a:prstGeom>
        </p:spPr>
      </p:pic>
    </p:spTree>
    <p:extLst>
      <p:ext uri="{BB962C8B-B14F-4D97-AF65-F5344CB8AC3E}">
        <p14:creationId xmlns:p14="http://schemas.microsoft.com/office/powerpoint/2010/main" val="177561558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Data types </a:t>
            </a:r>
            <a:r>
              <a:rPr lang="en-US" dirty="0" smtClean="0"/>
              <a:t>inconsistencies</a:t>
            </a:r>
            <a:endParaRPr lang="en-US" dirty="0"/>
          </a:p>
        </p:txBody>
      </p:sp>
      <p:sp>
        <p:nvSpPr>
          <p:cNvPr id="3" name="Content Placeholder 2"/>
          <p:cNvSpPr>
            <a:spLocks noGrp="1"/>
          </p:cNvSpPr>
          <p:nvPr>
            <p:ph idx="1"/>
          </p:nvPr>
        </p:nvSpPr>
        <p:spPr/>
        <p:txBody>
          <a:bodyPr/>
          <a:lstStyle/>
          <a:p>
            <a:pPr marL="0" indent="0">
              <a:buNone/>
            </a:pPr>
            <a:r>
              <a:rPr lang="pt-PT" b="1" dirty="0" smtClean="0"/>
              <a:t>LINK_PARAM</a:t>
            </a:r>
          </a:p>
          <a:p>
            <a:endParaRPr lang="pt-PT" b="1" dirty="0">
              <a:sym typeface="Wingdings" pitchFamily="2" charset="2"/>
            </a:endParaRPr>
          </a:p>
          <a:p>
            <a:endParaRPr lang="pt-PT" b="1" dirty="0" smtClean="0">
              <a:sym typeface="Wingdings" pitchFamily="2" charset="2"/>
            </a:endParaRPr>
          </a:p>
          <a:p>
            <a:pPr marL="0" indent="0">
              <a:buNone/>
            </a:pPr>
            <a:endParaRPr lang="pt-PT" b="1" dirty="0" smtClean="0">
              <a:sym typeface="Wingdings" pitchFamily="2" charset="2"/>
            </a:endParaRPr>
          </a:p>
          <a:p>
            <a:pPr marL="0" indent="0">
              <a:buNone/>
            </a:pPr>
            <a:endParaRPr lang="pt-PT" dirty="0" smtClean="0">
              <a:sym typeface="Wingdings" pitchFamily="2" charset="2"/>
            </a:endParaRPr>
          </a:p>
          <a:p>
            <a:pPr marL="0" indent="0">
              <a:buNone/>
            </a:pPr>
            <a:endParaRPr lang="pt-PT" dirty="0">
              <a:sym typeface="Wingdings" pitchFamily="2" charset="2"/>
            </a:endParaRPr>
          </a:p>
          <a:p>
            <a:pPr marL="0" indent="0" algn="just">
              <a:buNone/>
            </a:pPr>
            <a:r>
              <a:rPr lang="pt-PT" dirty="0" smtClean="0">
                <a:sym typeface="Wingdings" pitchFamily="2" charset="2"/>
              </a:rPr>
              <a:t>If LINK_PARAM_TYPE is a LINK_PARAM_GEN with value “0” (data rate) “the parameter value is represented as a DATA_RATE”, which is an UNSIGNED_INT(4). However, LINK_PARAM_VAL (which is an UNSIGNED_INT(2) ) is not sufficient to accomodate the DATA_RATE value.</a:t>
            </a:r>
          </a:p>
          <a:p>
            <a:pPr marL="762001" lvl="2" indent="-280988">
              <a:spcBef>
                <a:spcPct val="40000"/>
              </a:spcBef>
              <a:buSzTx/>
            </a:pPr>
            <a:r>
              <a:rPr lang="pt-PT" b="1" dirty="0"/>
              <a:t>Suggestion: </a:t>
            </a:r>
            <a:r>
              <a:rPr lang="pt-PT" dirty="0" smtClean="0"/>
              <a:t>change LINK_PARAM_VAL </a:t>
            </a:r>
            <a:r>
              <a:rPr lang="pt-PT" dirty="0"/>
              <a:t>from </a:t>
            </a:r>
            <a:r>
              <a:rPr lang="pt-PT" dirty="0" smtClean="0"/>
              <a:t>an UNSIGNED_INT(2) to an UNSIGNED_INT(4)</a:t>
            </a:r>
            <a:endParaRPr lang="pt-PT" dirty="0"/>
          </a:p>
          <a:p>
            <a:endParaRPr lang="pt-PT" b="1" dirty="0"/>
          </a:p>
        </p:txBody>
      </p:sp>
      <p:sp>
        <p:nvSpPr>
          <p:cNvPr id="4" name="Footer Placeholder 3"/>
          <p:cNvSpPr>
            <a:spLocks noGrp="1"/>
          </p:cNvSpPr>
          <p:nvPr>
            <p:ph type="ftr" sz="quarter" idx="10"/>
          </p:nvPr>
        </p:nvSpPr>
        <p:spPr>
          <a:xfrm>
            <a:off x="428625" y="6400800"/>
            <a:ext cx="2571750" cy="289823"/>
          </a:xfrm>
        </p:spPr>
        <p:txBody>
          <a:bodyPr/>
          <a:lstStyle/>
          <a:p>
            <a:pPr>
              <a:defRPr/>
            </a:pPr>
            <a:r>
              <a:rPr lang="en-US" dirty="0">
                <a:solidFill>
                  <a:srgbClr val="FF0066"/>
                </a:solidFill>
              </a:rPr>
              <a:t>21-13-0043-00-0000</a:t>
            </a:r>
            <a:endParaRPr lang="en-US" dirty="0">
              <a:solidFill>
                <a:srgbClr val="FF0066"/>
              </a:solidFill>
            </a:endParaRPr>
          </a:p>
        </p:txBody>
      </p:sp>
      <p:sp>
        <p:nvSpPr>
          <p:cNvPr id="5" name="Slide Number Placeholder 4"/>
          <p:cNvSpPr>
            <a:spLocks noGrp="1"/>
          </p:cNvSpPr>
          <p:nvPr>
            <p:ph type="sldNum" sz="quarter" idx="11"/>
          </p:nvPr>
        </p:nvSpPr>
        <p:spPr/>
        <p:txBody>
          <a:bodyPr/>
          <a:lstStyle/>
          <a:p>
            <a:fld id="{E7A19551-7016-7A4C-8EFF-78684DC6290C}" type="slidenum">
              <a:rPr lang="en-US" altLang="ja-JP" smtClean="0"/>
              <a:pPr/>
              <a:t>11</a:t>
            </a:fld>
            <a:endParaRPr lang="en-US" altLang="ja-JP"/>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l="1240" t="6417" r="3861" b="6654"/>
          <a:stretch/>
        </p:blipFill>
        <p:spPr>
          <a:xfrm>
            <a:off x="371082" y="1484784"/>
            <a:ext cx="6318300" cy="844550"/>
          </a:xfrm>
          <a:prstGeom prst="rect">
            <a:avLst/>
          </a:prstGeom>
          <a:ln w="19050">
            <a:solidFill>
              <a:schemeClr val="tx1"/>
            </a:solidFill>
          </a:ln>
        </p:spPr>
      </p:pic>
      <p:pic>
        <p:nvPicPr>
          <p:cNvPr id="8" name="Picture 7"/>
          <p:cNvPicPr>
            <a:picLocks noChangeAspect="1"/>
          </p:cNvPicPr>
          <p:nvPr/>
        </p:nvPicPr>
        <p:blipFill rotWithShape="1">
          <a:blip r:embed="rId3" cstate="email">
            <a:extLst>
              <a:ext uri="{28A0092B-C50C-407E-A947-70E740481C1C}">
                <a14:useLocalDpi xmlns:a14="http://schemas.microsoft.com/office/drawing/2010/main" val="0"/>
              </a:ext>
            </a:extLst>
          </a:blip>
          <a:srcRect l="1343" t="5648" r="2123" b="2211"/>
          <a:stretch/>
        </p:blipFill>
        <p:spPr>
          <a:xfrm>
            <a:off x="4211960" y="2162175"/>
            <a:ext cx="4638675" cy="1166813"/>
          </a:xfrm>
          <a:prstGeom prst="rect">
            <a:avLst/>
          </a:prstGeom>
          <a:ln w="19050">
            <a:solidFill>
              <a:schemeClr val="tx1"/>
            </a:solidFill>
          </a:ln>
        </p:spPr>
      </p:pic>
      <p:pic>
        <p:nvPicPr>
          <p:cNvPr id="7" name="Picture 6"/>
          <p:cNvPicPr>
            <a:picLocks noChangeAspect="1"/>
          </p:cNvPicPr>
          <p:nvPr/>
        </p:nvPicPr>
        <p:blipFill rotWithShape="1">
          <a:blip r:embed="rId4" cstate="email">
            <a:extLst>
              <a:ext uri="{28A0092B-C50C-407E-A947-70E740481C1C}">
                <a14:useLocalDpi xmlns:a14="http://schemas.microsoft.com/office/drawing/2010/main" val="0"/>
              </a:ext>
            </a:extLst>
          </a:blip>
          <a:srcRect l="1485" t="1766" r="2890" b="72294"/>
          <a:stretch/>
        </p:blipFill>
        <p:spPr>
          <a:xfrm>
            <a:off x="611559" y="2636912"/>
            <a:ext cx="6344235" cy="971891"/>
          </a:xfrm>
          <a:prstGeom prst="rect">
            <a:avLst/>
          </a:prstGeom>
          <a:ln w="19050">
            <a:solidFill>
              <a:schemeClr val="tx1"/>
            </a:solidFill>
          </a:ln>
        </p:spPr>
      </p:pic>
    </p:spTree>
    <p:extLst>
      <p:ext uri="{BB962C8B-B14F-4D97-AF65-F5344CB8AC3E}">
        <p14:creationId xmlns:p14="http://schemas.microsoft.com/office/powerpoint/2010/main" val="429007850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Improving Robustness of</a:t>
            </a:r>
            <a:br>
              <a:rPr lang="pt-PT" dirty="0" smtClean="0"/>
            </a:br>
            <a:r>
              <a:rPr lang="pt-PT" dirty="0" smtClean="0"/>
              <a:t>State </a:t>
            </a:r>
            <a:r>
              <a:rPr lang="pt-PT" dirty="0"/>
              <a:t>M</a:t>
            </a:r>
            <a:r>
              <a:rPr lang="pt-PT" dirty="0" smtClean="0"/>
              <a:t>achines</a:t>
            </a:r>
            <a:endParaRPr lang="pt-PT" dirty="0"/>
          </a:p>
        </p:txBody>
      </p:sp>
      <p:sp>
        <p:nvSpPr>
          <p:cNvPr id="3" name="Content Placeholder 2"/>
          <p:cNvSpPr>
            <a:spLocks noGrp="1"/>
          </p:cNvSpPr>
          <p:nvPr>
            <p:ph idx="1"/>
          </p:nvPr>
        </p:nvSpPr>
        <p:spPr/>
        <p:txBody>
          <a:bodyPr/>
          <a:lstStyle/>
          <a:p>
            <a:r>
              <a:rPr lang="pt-PT" b="1" dirty="0" smtClean="0"/>
              <a:t>Current state machines can be easily hacked </a:t>
            </a:r>
          </a:p>
          <a:p>
            <a:endParaRPr lang="pt-PT" sz="1800" dirty="0" smtClean="0"/>
          </a:p>
          <a:p>
            <a:pPr lvl="1"/>
            <a:r>
              <a:rPr lang="pt-PT" dirty="0" smtClean="0"/>
              <a:t>Source and destination state machines do not verify the SID and AID of response the message.</a:t>
            </a:r>
          </a:p>
          <a:p>
            <a:pPr lvl="2"/>
            <a:r>
              <a:rPr lang="pt-PT" sz="2000" dirty="0" smtClean="0"/>
              <a:t>A response message with a different AID and SID will always be forwarded by the state machines an long as there is a previous request for the same TID.</a:t>
            </a:r>
          </a:p>
          <a:p>
            <a:pPr lvl="2"/>
            <a:endParaRPr lang="pt-PT" sz="2000" dirty="0" smtClean="0"/>
          </a:p>
          <a:p>
            <a:pPr lvl="1"/>
            <a:r>
              <a:rPr lang="pt-PT" dirty="0" smtClean="0"/>
              <a:t>Source and destination state machines do not verify the OPCODE of response messages.</a:t>
            </a:r>
          </a:p>
          <a:p>
            <a:pPr lvl="2"/>
            <a:r>
              <a:rPr lang="pt-PT" sz="2000" dirty="0" smtClean="0"/>
              <a:t>Any type of message (request/response/indication) can be sent in response to a request message, </a:t>
            </a:r>
            <a:r>
              <a:rPr lang="pt-PT" sz="2000" dirty="0"/>
              <a:t>an long as there is a previous request for the same TID.</a:t>
            </a:r>
            <a:endParaRPr lang="pt-PT" sz="2000" dirty="0" smtClean="0"/>
          </a:p>
          <a:p>
            <a:pPr lvl="2"/>
            <a:endParaRPr lang="pt-PT" dirty="0"/>
          </a:p>
        </p:txBody>
      </p:sp>
      <p:sp>
        <p:nvSpPr>
          <p:cNvPr id="4" name="Footer Placeholder 3"/>
          <p:cNvSpPr>
            <a:spLocks noGrp="1"/>
          </p:cNvSpPr>
          <p:nvPr>
            <p:ph type="ftr" sz="quarter" idx="10"/>
          </p:nvPr>
        </p:nvSpPr>
        <p:spPr>
          <a:xfrm>
            <a:off x="428625" y="6400800"/>
            <a:ext cx="2571750" cy="289823"/>
          </a:xfrm>
        </p:spPr>
        <p:txBody>
          <a:bodyPr/>
          <a:lstStyle/>
          <a:p>
            <a:pPr>
              <a:defRPr/>
            </a:pPr>
            <a:r>
              <a:rPr lang="en-US" dirty="0">
                <a:solidFill>
                  <a:srgbClr val="FF0066"/>
                </a:solidFill>
              </a:rPr>
              <a:t>21-13-0043-00-0000</a:t>
            </a:r>
            <a:endParaRPr lang="en-US" dirty="0">
              <a:solidFill>
                <a:srgbClr val="FF0066"/>
              </a:solidFill>
            </a:endParaRPr>
          </a:p>
        </p:txBody>
      </p:sp>
      <p:sp>
        <p:nvSpPr>
          <p:cNvPr id="5" name="Slide Number Placeholder 4"/>
          <p:cNvSpPr>
            <a:spLocks noGrp="1"/>
          </p:cNvSpPr>
          <p:nvPr>
            <p:ph type="sldNum" sz="quarter" idx="11"/>
          </p:nvPr>
        </p:nvSpPr>
        <p:spPr/>
        <p:txBody>
          <a:bodyPr/>
          <a:lstStyle/>
          <a:p>
            <a:fld id="{E7A19551-7016-7A4C-8EFF-78684DC6290C}" type="slidenum">
              <a:rPr lang="en-US" altLang="ja-JP" smtClean="0"/>
              <a:pPr/>
              <a:t>12</a:t>
            </a:fld>
            <a:endParaRPr lang="en-US" altLang="ja-JP"/>
          </a:p>
        </p:txBody>
      </p:sp>
    </p:spTree>
    <p:extLst>
      <p:ext uri="{BB962C8B-B14F-4D97-AF65-F5344CB8AC3E}">
        <p14:creationId xmlns:p14="http://schemas.microsoft.com/office/powerpoint/2010/main" val="131572710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MIH Capability Discover</a:t>
            </a:r>
            <a:br>
              <a:rPr lang="pt-PT" dirty="0" smtClean="0"/>
            </a:br>
            <a:r>
              <a:rPr lang="pt-PT" dirty="0" smtClean="0"/>
              <a:t>information limitation</a:t>
            </a:r>
            <a:endParaRPr lang="pt-PT" dirty="0"/>
          </a:p>
        </p:txBody>
      </p:sp>
      <p:sp>
        <p:nvSpPr>
          <p:cNvPr id="3" name="Content Placeholder 2"/>
          <p:cNvSpPr>
            <a:spLocks noGrp="1"/>
          </p:cNvSpPr>
          <p:nvPr>
            <p:ph idx="1"/>
          </p:nvPr>
        </p:nvSpPr>
        <p:spPr/>
        <p:txBody>
          <a:bodyPr/>
          <a:lstStyle/>
          <a:p>
            <a:r>
              <a:rPr lang="pt-PT" dirty="0" smtClean="0"/>
              <a:t>Different link-layers can have different capabilities, which can be requested individually by the MIHF.</a:t>
            </a:r>
          </a:p>
          <a:p>
            <a:r>
              <a:rPr lang="pt-PT" dirty="0" smtClean="0"/>
              <a:t>MIH_Capabilities_Discover messages and primitives allow an MIH-User to convey the locally supported MIH capabilities to the requestor MIH-User.</a:t>
            </a:r>
          </a:p>
          <a:p>
            <a:r>
              <a:rPr lang="pt-PT" dirty="0" smtClean="0"/>
              <a:t>However, these messages and primitives only allow to specify a </a:t>
            </a:r>
            <a:r>
              <a:rPr lang="pt-PT" dirty="0" err="1" smtClean="0"/>
              <a:t>bitmap</a:t>
            </a:r>
            <a:r>
              <a:rPr lang="pt-PT" dirty="0" smtClean="0"/>
              <a:t> </a:t>
            </a:r>
            <a:r>
              <a:rPr lang="pt-PT" dirty="0" err="1" smtClean="0"/>
              <a:t>of</a:t>
            </a:r>
            <a:r>
              <a:rPr lang="pt-PT" dirty="0" smtClean="0"/>
              <a:t> </a:t>
            </a:r>
            <a:r>
              <a:rPr lang="pt-PT" dirty="0" err="1" smtClean="0"/>
              <a:t>the</a:t>
            </a:r>
            <a:r>
              <a:rPr lang="pt-PT" dirty="0" smtClean="0"/>
              <a:t> supported events and commands on the local MIHF </a:t>
            </a:r>
            <a:r>
              <a:rPr lang="pt-PT" u="sng" dirty="0" err="1" smtClean="0"/>
              <a:t>by</a:t>
            </a:r>
            <a:r>
              <a:rPr lang="pt-PT" u="sng" dirty="0" smtClean="0"/>
              <a:t> </a:t>
            </a:r>
            <a:r>
              <a:rPr lang="pt-PT" u="sng" dirty="0" err="1" smtClean="0"/>
              <a:t>all</a:t>
            </a:r>
            <a:r>
              <a:rPr lang="pt-PT" u="sng" dirty="0" smtClean="0"/>
              <a:t> link</a:t>
            </a:r>
            <a:r>
              <a:rPr lang="pt-PT" dirty="0" smtClean="0"/>
              <a:t>, not allowing to specify the capabilities of each link-layer </a:t>
            </a:r>
            <a:r>
              <a:rPr lang="pt-PT" dirty="0" err="1" smtClean="0"/>
              <a:t>individually</a:t>
            </a:r>
            <a:r>
              <a:rPr lang="pt-PT" dirty="0" smtClean="0"/>
              <a:t>.</a:t>
            </a:r>
            <a:endParaRPr lang="pt-PT" dirty="0"/>
          </a:p>
          <a:p>
            <a:r>
              <a:rPr lang="pt-PT" b="1" dirty="0" err="1" smtClean="0"/>
              <a:t>Suggestion</a:t>
            </a:r>
            <a:r>
              <a:rPr lang="pt-PT" b="1" dirty="0" smtClean="0"/>
              <a:t>:</a:t>
            </a:r>
          </a:p>
          <a:p>
            <a:pPr lvl="1"/>
            <a:r>
              <a:rPr lang="pt-PT" dirty="0" err="1" smtClean="0"/>
              <a:t>Allow</a:t>
            </a:r>
            <a:r>
              <a:rPr lang="pt-PT" dirty="0" smtClean="0"/>
              <a:t> </a:t>
            </a:r>
            <a:r>
              <a:rPr lang="pt-PT" dirty="0" err="1" smtClean="0"/>
              <a:t>sending</a:t>
            </a:r>
            <a:r>
              <a:rPr lang="pt-PT" dirty="0" smtClean="0"/>
              <a:t> a </a:t>
            </a:r>
            <a:r>
              <a:rPr lang="pt-PT" dirty="0" err="1" smtClean="0"/>
              <a:t>separate</a:t>
            </a:r>
            <a:r>
              <a:rPr lang="pt-PT" dirty="0" smtClean="0"/>
              <a:t> </a:t>
            </a:r>
            <a:r>
              <a:rPr lang="pt-PT" dirty="0" err="1" smtClean="0"/>
              <a:t>list</a:t>
            </a:r>
            <a:r>
              <a:rPr lang="pt-PT" dirty="0" smtClean="0"/>
              <a:t> </a:t>
            </a:r>
            <a:r>
              <a:rPr lang="pt-PT" dirty="0" err="1" smtClean="0"/>
              <a:t>of</a:t>
            </a:r>
            <a:r>
              <a:rPr lang="pt-PT" dirty="0" smtClean="0"/>
              <a:t> </a:t>
            </a:r>
            <a:r>
              <a:rPr lang="pt-PT" dirty="0" err="1" smtClean="0"/>
              <a:t>capabilities</a:t>
            </a:r>
            <a:r>
              <a:rPr lang="pt-PT" dirty="0" smtClean="0"/>
              <a:t>, per link</a:t>
            </a:r>
          </a:p>
          <a:p>
            <a:pPr lvl="2"/>
            <a:r>
              <a:rPr lang="pt-PT" dirty="0" smtClean="0"/>
              <a:t>i.e., a </a:t>
            </a:r>
            <a:r>
              <a:rPr lang="pt-PT" dirty="0" err="1" smtClean="0"/>
              <a:t>list</a:t>
            </a:r>
            <a:r>
              <a:rPr lang="pt-PT" dirty="0" smtClean="0"/>
              <a:t> </a:t>
            </a:r>
            <a:r>
              <a:rPr lang="pt-PT" dirty="0" err="1" smtClean="0"/>
              <a:t>of</a:t>
            </a:r>
            <a:r>
              <a:rPr lang="pt-PT" dirty="0" smtClean="0"/>
              <a:t> </a:t>
            </a:r>
            <a:r>
              <a:rPr lang="pt-PT" dirty="0" err="1" smtClean="0"/>
              <a:t>bitmaps</a:t>
            </a:r>
            <a:r>
              <a:rPr lang="pt-PT" dirty="0" smtClean="0"/>
              <a:t> (</a:t>
            </a:r>
            <a:r>
              <a:rPr lang="pt-PT" dirty="0" err="1" smtClean="0"/>
              <a:t>one</a:t>
            </a:r>
            <a:r>
              <a:rPr lang="pt-PT" dirty="0" smtClean="0"/>
              <a:t> </a:t>
            </a:r>
            <a:r>
              <a:rPr lang="pt-PT" dirty="0" err="1" smtClean="0"/>
              <a:t>bitmap</a:t>
            </a:r>
            <a:r>
              <a:rPr lang="pt-PT" dirty="0" smtClean="0"/>
              <a:t> per link)</a:t>
            </a:r>
          </a:p>
          <a:p>
            <a:r>
              <a:rPr lang="pt-PT" b="1" dirty="0" err="1" smtClean="0"/>
              <a:t>Example</a:t>
            </a:r>
            <a:endParaRPr lang="pt-PT" dirty="0" smtClean="0"/>
          </a:p>
          <a:p>
            <a:pPr lvl="1"/>
            <a:r>
              <a:rPr lang="pt-PT" dirty="0" err="1" smtClean="0"/>
              <a:t>My</a:t>
            </a:r>
            <a:r>
              <a:rPr lang="pt-PT" dirty="0" smtClean="0"/>
              <a:t> </a:t>
            </a:r>
            <a:r>
              <a:rPr lang="pt-PT" dirty="0" err="1" smtClean="0"/>
              <a:t>WiFi</a:t>
            </a:r>
            <a:r>
              <a:rPr lang="pt-PT" dirty="0" smtClean="0"/>
              <a:t> </a:t>
            </a:r>
            <a:r>
              <a:rPr lang="pt-PT" dirty="0" err="1" smtClean="0"/>
              <a:t>card</a:t>
            </a:r>
            <a:r>
              <a:rPr lang="pt-PT" dirty="0" smtClean="0"/>
              <a:t> </a:t>
            </a:r>
            <a:r>
              <a:rPr lang="pt-PT" dirty="0" err="1" smtClean="0"/>
              <a:t>supports</a:t>
            </a:r>
            <a:r>
              <a:rPr lang="pt-PT" dirty="0" smtClean="0"/>
              <a:t> </a:t>
            </a:r>
            <a:r>
              <a:rPr lang="pt-PT" dirty="0" err="1" smtClean="0"/>
              <a:t>link_detected</a:t>
            </a:r>
            <a:r>
              <a:rPr lang="pt-PT" dirty="0" smtClean="0"/>
              <a:t> </a:t>
            </a:r>
            <a:r>
              <a:rPr lang="pt-PT" dirty="0" err="1" smtClean="0"/>
              <a:t>and</a:t>
            </a:r>
            <a:r>
              <a:rPr lang="pt-PT" dirty="0" smtClean="0"/>
              <a:t> </a:t>
            </a:r>
            <a:r>
              <a:rPr lang="pt-PT" dirty="0" err="1" smtClean="0"/>
              <a:t>link_action</a:t>
            </a:r>
            <a:r>
              <a:rPr lang="pt-PT" dirty="0" smtClean="0"/>
              <a:t>, </a:t>
            </a:r>
            <a:r>
              <a:rPr lang="pt-PT" dirty="0" err="1" smtClean="0"/>
              <a:t>but</a:t>
            </a:r>
            <a:r>
              <a:rPr lang="pt-PT" dirty="0" smtClean="0"/>
              <a:t> </a:t>
            </a:r>
            <a:r>
              <a:rPr lang="pt-PT" dirty="0" err="1" smtClean="0"/>
              <a:t>my</a:t>
            </a:r>
            <a:r>
              <a:rPr lang="pt-PT" dirty="0" smtClean="0"/>
              <a:t> 3G </a:t>
            </a:r>
            <a:r>
              <a:rPr lang="pt-PT" dirty="0" err="1" smtClean="0"/>
              <a:t>card</a:t>
            </a:r>
            <a:r>
              <a:rPr lang="pt-PT" dirty="0" smtClean="0"/>
              <a:t> </a:t>
            </a:r>
            <a:r>
              <a:rPr lang="pt-PT" dirty="0" err="1" smtClean="0"/>
              <a:t>only</a:t>
            </a:r>
            <a:r>
              <a:rPr lang="pt-PT" dirty="0" smtClean="0"/>
              <a:t> </a:t>
            </a:r>
            <a:r>
              <a:rPr lang="pt-PT" dirty="0" err="1" smtClean="0"/>
              <a:t>supports</a:t>
            </a:r>
            <a:r>
              <a:rPr lang="pt-PT" dirty="0" smtClean="0"/>
              <a:t> </a:t>
            </a:r>
            <a:r>
              <a:rPr lang="pt-PT" dirty="0" err="1" smtClean="0"/>
              <a:t>link_action</a:t>
            </a:r>
            <a:endParaRPr lang="pt-PT" dirty="0"/>
          </a:p>
        </p:txBody>
      </p:sp>
      <p:sp>
        <p:nvSpPr>
          <p:cNvPr id="4" name="Footer Placeholder 3"/>
          <p:cNvSpPr>
            <a:spLocks noGrp="1"/>
          </p:cNvSpPr>
          <p:nvPr>
            <p:ph type="ftr" sz="quarter" idx="10"/>
          </p:nvPr>
        </p:nvSpPr>
        <p:spPr>
          <a:xfrm>
            <a:off x="428625" y="6400800"/>
            <a:ext cx="2571750" cy="289823"/>
          </a:xfrm>
        </p:spPr>
        <p:txBody>
          <a:bodyPr/>
          <a:lstStyle/>
          <a:p>
            <a:pPr>
              <a:defRPr/>
            </a:pPr>
            <a:r>
              <a:rPr lang="en-US" dirty="0">
                <a:solidFill>
                  <a:srgbClr val="FF0066"/>
                </a:solidFill>
              </a:rPr>
              <a:t>21-13-0043-00-0000</a:t>
            </a:r>
            <a:endParaRPr lang="en-US" dirty="0">
              <a:solidFill>
                <a:srgbClr val="FF0066"/>
              </a:solidFill>
            </a:endParaRPr>
          </a:p>
        </p:txBody>
      </p:sp>
      <p:sp>
        <p:nvSpPr>
          <p:cNvPr id="5" name="Slide Number Placeholder 4"/>
          <p:cNvSpPr>
            <a:spLocks noGrp="1"/>
          </p:cNvSpPr>
          <p:nvPr>
            <p:ph type="sldNum" sz="quarter" idx="11"/>
          </p:nvPr>
        </p:nvSpPr>
        <p:spPr/>
        <p:txBody>
          <a:bodyPr/>
          <a:lstStyle/>
          <a:p>
            <a:fld id="{E7A19551-7016-7A4C-8EFF-78684DC6290C}" type="slidenum">
              <a:rPr lang="en-US" altLang="ja-JP" smtClean="0"/>
              <a:pPr/>
              <a:t>13</a:t>
            </a:fld>
            <a:endParaRPr lang="en-US" altLang="ja-JP"/>
          </a:p>
        </p:txBody>
      </p:sp>
    </p:spTree>
    <p:extLst>
      <p:ext uri="{BB962C8B-B14F-4D97-AF65-F5344CB8AC3E}">
        <p14:creationId xmlns:p14="http://schemas.microsoft.com/office/powerpoint/2010/main" val="420024246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Hierarchical MIIS</a:t>
            </a:r>
            <a:endParaRPr lang="en-US" dirty="0"/>
          </a:p>
        </p:txBody>
      </p:sp>
      <p:sp>
        <p:nvSpPr>
          <p:cNvPr id="3" name="Content Placeholder 2"/>
          <p:cNvSpPr>
            <a:spLocks noGrp="1"/>
          </p:cNvSpPr>
          <p:nvPr>
            <p:ph idx="1"/>
          </p:nvPr>
        </p:nvSpPr>
        <p:spPr/>
        <p:txBody>
          <a:bodyPr/>
          <a:lstStyle/>
          <a:p>
            <a:r>
              <a:rPr lang="pt-PT" dirty="0" err="1"/>
              <a:t>Hierarchical</a:t>
            </a:r>
            <a:r>
              <a:rPr lang="pt-PT" dirty="0"/>
              <a:t> </a:t>
            </a:r>
            <a:r>
              <a:rPr lang="pt-PT" dirty="0" err="1"/>
              <a:t>Information</a:t>
            </a:r>
            <a:endParaRPr lang="pt-PT" dirty="0"/>
          </a:p>
          <a:p>
            <a:pPr lvl="1"/>
            <a:r>
              <a:rPr lang="pt-PT" dirty="0" err="1"/>
              <a:t>Services</a:t>
            </a:r>
            <a:r>
              <a:rPr lang="pt-PT" dirty="0"/>
              <a:t> </a:t>
            </a:r>
            <a:r>
              <a:rPr lang="pt-PT" dirty="0" err="1"/>
              <a:t>replying</a:t>
            </a:r>
            <a:r>
              <a:rPr lang="pt-PT" dirty="0"/>
              <a:t> to </a:t>
            </a:r>
            <a:r>
              <a:rPr lang="pt-PT" dirty="0" err="1"/>
              <a:t>information</a:t>
            </a:r>
            <a:r>
              <a:rPr lang="pt-PT" dirty="0"/>
              <a:t> </a:t>
            </a:r>
            <a:r>
              <a:rPr lang="pt-PT" dirty="0" err="1"/>
              <a:t>requests</a:t>
            </a:r>
            <a:r>
              <a:rPr lang="pt-PT" dirty="0"/>
              <a:t> </a:t>
            </a:r>
            <a:r>
              <a:rPr lang="pt-PT" dirty="0" err="1"/>
              <a:t>about</a:t>
            </a:r>
            <a:r>
              <a:rPr lang="pt-PT" dirty="0"/>
              <a:t> </a:t>
            </a:r>
            <a:r>
              <a:rPr lang="pt-PT" dirty="0" err="1"/>
              <a:t>PoAs</a:t>
            </a:r>
            <a:r>
              <a:rPr lang="pt-PT" dirty="0"/>
              <a:t> do </a:t>
            </a:r>
            <a:r>
              <a:rPr lang="pt-PT" dirty="0" err="1"/>
              <a:t>not</a:t>
            </a:r>
            <a:r>
              <a:rPr lang="pt-PT" dirty="0"/>
              <a:t> </a:t>
            </a:r>
            <a:r>
              <a:rPr lang="pt-PT" dirty="0" err="1"/>
              <a:t>need</a:t>
            </a:r>
            <a:r>
              <a:rPr lang="pt-PT" dirty="0"/>
              <a:t> to </a:t>
            </a:r>
            <a:r>
              <a:rPr lang="pt-PT" dirty="0" err="1"/>
              <a:t>have</a:t>
            </a:r>
            <a:r>
              <a:rPr lang="pt-PT" dirty="0"/>
              <a:t> </a:t>
            </a:r>
            <a:r>
              <a:rPr lang="pt-PT" dirty="0" err="1"/>
              <a:t>information</a:t>
            </a:r>
            <a:r>
              <a:rPr lang="pt-PT" dirty="0"/>
              <a:t> </a:t>
            </a:r>
            <a:r>
              <a:rPr lang="pt-PT" dirty="0" err="1"/>
              <a:t>about</a:t>
            </a:r>
            <a:r>
              <a:rPr lang="pt-PT" dirty="0"/>
              <a:t> </a:t>
            </a:r>
            <a:r>
              <a:rPr lang="pt-PT" dirty="0" err="1"/>
              <a:t>the</a:t>
            </a:r>
            <a:r>
              <a:rPr lang="pt-PT" dirty="0"/>
              <a:t> </a:t>
            </a:r>
            <a:r>
              <a:rPr lang="pt-PT" dirty="0" err="1"/>
              <a:t>whole</a:t>
            </a:r>
            <a:r>
              <a:rPr lang="pt-PT" dirty="0"/>
              <a:t> infra-</a:t>
            </a:r>
            <a:r>
              <a:rPr lang="pt-PT" dirty="0" err="1"/>
              <a:t>structure</a:t>
            </a:r>
            <a:r>
              <a:rPr lang="pt-PT" dirty="0"/>
              <a:t> </a:t>
            </a:r>
            <a:r>
              <a:rPr lang="pt-PT" dirty="0" err="1"/>
              <a:t>of</a:t>
            </a:r>
            <a:r>
              <a:rPr lang="pt-PT" dirty="0"/>
              <a:t> </a:t>
            </a:r>
            <a:r>
              <a:rPr lang="pt-PT" dirty="0" err="1"/>
              <a:t>the</a:t>
            </a:r>
            <a:r>
              <a:rPr lang="pt-PT" dirty="0"/>
              <a:t> </a:t>
            </a:r>
            <a:r>
              <a:rPr lang="pt-PT" dirty="0" err="1"/>
              <a:t>operator</a:t>
            </a:r>
            <a:r>
              <a:rPr lang="pt-PT" dirty="0"/>
              <a:t>/</a:t>
            </a:r>
            <a:r>
              <a:rPr lang="pt-PT" dirty="0" err="1"/>
              <a:t>domain</a:t>
            </a:r>
            <a:endParaRPr lang="pt-PT" dirty="0"/>
          </a:p>
          <a:p>
            <a:pPr lvl="1"/>
            <a:r>
              <a:rPr lang="pt-PT" dirty="0" err="1"/>
              <a:t>The</a:t>
            </a:r>
            <a:r>
              <a:rPr lang="pt-PT" dirty="0"/>
              <a:t> </a:t>
            </a:r>
            <a:r>
              <a:rPr lang="pt-PT" dirty="0" err="1"/>
              <a:t>hierarchical</a:t>
            </a:r>
            <a:r>
              <a:rPr lang="pt-PT" dirty="0"/>
              <a:t> </a:t>
            </a:r>
            <a:r>
              <a:rPr lang="pt-PT" dirty="0" err="1"/>
              <a:t>deployment</a:t>
            </a:r>
            <a:r>
              <a:rPr lang="pt-PT" dirty="0"/>
              <a:t> </a:t>
            </a:r>
            <a:r>
              <a:rPr lang="pt-PT" dirty="0" err="1"/>
              <a:t>of</a:t>
            </a:r>
            <a:r>
              <a:rPr lang="pt-PT" dirty="0"/>
              <a:t> </a:t>
            </a:r>
            <a:r>
              <a:rPr lang="pt-PT" dirty="0" err="1"/>
              <a:t>this</a:t>
            </a:r>
            <a:r>
              <a:rPr lang="pt-PT" dirty="0"/>
              <a:t> </a:t>
            </a:r>
            <a:r>
              <a:rPr lang="pt-PT" dirty="0" err="1"/>
              <a:t>information</a:t>
            </a:r>
            <a:r>
              <a:rPr lang="pt-PT" dirty="0"/>
              <a:t> </a:t>
            </a:r>
            <a:r>
              <a:rPr lang="pt-PT" dirty="0" err="1" smtClean="0"/>
              <a:t>allows</a:t>
            </a:r>
            <a:r>
              <a:rPr lang="pt-PT" dirty="0" smtClean="0"/>
              <a:t> </a:t>
            </a:r>
            <a:r>
              <a:rPr lang="pt-PT" dirty="0" err="1"/>
              <a:t>it</a:t>
            </a:r>
            <a:r>
              <a:rPr lang="pt-PT" dirty="0"/>
              <a:t> to </a:t>
            </a:r>
            <a:r>
              <a:rPr lang="pt-PT" dirty="0" err="1"/>
              <a:t>be</a:t>
            </a:r>
            <a:r>
              <a:rPr lang="pt-PT" dirty="0"/>
              <a:t> </a:t>
            </a:r>
            <a:r>
              <a:rPr lang="pt-PT" dirty="0" err="1"/>
              <a:t>deployed</a:t>
            </a:r>
            <a:r>
              <a:rPr lang="pt-PT" dirty="0"/>
              <a:t> </a:t>
            </a:r>
            <a:r>
              <a:rPr lang="pt-PT" dirty="0" err="1"/>
              <a:t>into</a:t>
            </a:r>
            <a:r>
              <a:rPr lang="pt-PT" dirty="0"/>
              <a:t> servers </a:t>
            </a:r>
            <a:r>
              <a:rPr lang="pt-PT" dirty="0" err="1"/>
              <a:t>by</a:t>
            </a:r>
            <a:r>
              <a:rPr lang="pt-PT" dirty="0"/>
              <a:t> zone, </a:t>
            </a:r>
            <a:r>
              <a:rPr lang="pt-PT" dirty="0" err="1"/>
              <a:t>or</a:t>
            </a:r>
            <a:r>
              <a:rPr lang="pt-PT" dirty="0"/>
              <a:t> </a:t>
            </a:r>
            <a:r>
              <a:rPr lang="pt-PT" dirty="0" err="1"/>
              <a:t>domain</a:t>
            </a:r>
            <a:r>
              <a:rPr lang="pt-PT" dirty="0"/>
              <a:t>.</a:t>
            </a:r>
          </a:p>
          <a:p>
            <a:pPr lvl="1"/>
            <a:r>
              <a:rPr lang="pt-PT" dirty="0" err="1"/>
              <a:t>Queries</a:t>
            </a:r>
            <a:r>
              <a:rPr lang="pt-PT" dirty="0"/>
              <a:t> </a:t>
            </a:r>
            <a:r>
              <a:rPr lang="pt-PT" dirty="0" err="1"/>
              <a:t>about</a:t>
            </a:r>
            <a:r>
              <a:rPr lang="pt-PT" dirty="0"/>
              <a:t> </a:t>
            </a:r>
            <a:r>
              <a:rPr lang="pt-PT" dirty="0" err="1"/>
              <a:t>detected</a:t>
            </a:r>
            <a:r>
              <a:rPr lang="pt-PT" dirty="0"/>
              <a:t> </a:t>
            </a:r>
            <a:r>
              <a:rPr lang="pt-PT" dirty="0" err="1"/>
              <a:t>PoAs</a:t>
            </a:r>
            <a:r>
              <a:rPr lang="pt-PT" dirty="0"/>
              <a:t>, </a:t>
            </a:r>
            <a:r>
              <a:rPr lang="pt-PT" dirty="0" err="1"/>
              <a:t>but</a:t>
            </a:r>
            <a:r>
              <a:rPr lang="pt-PT" dirty="0"/>
              <a:t> </a:t>
            </a:r>
            <a:r>
              <a:rPr lang="pt-PT" dirty="0" err="1"/>
              <a:t>belonging</a:t>
            </a:r>
            <a:r>
              <a:rPr lang="pt-PT" dirty="0"/>
              <a:t> to </a:t>
            </a:r>
            <a:r>
              <a:rPr lang="pt-PT" dirty="0" err="1"/>
              <a:t>another</a:t>
            </a:r>
            <a:r>
              <a:rPr lang="pt-PT" dirty="0"/>
              <a:t> </a:t>
            </a:r>
            <a:r>
              <a:rPr lang="pt-PT" dirty="0" err="1"/>
              <a:t>domain</a:t>
            </a:r>
            <a:r>
              <a:rPr lang="pt-PT" dirty="0"/>
              <a:t>/zone, can </a:t>
            </a:r>
            <a:r>
              <a:rPr lang="pt-PT" dirty="0" err="1"/>
              <a:t>be</a:t>
            </a:r>
            <a:r>
              <a:rPr lang="pt-PT" dirty="0"/>
              <a:t> </a:t>
            </a:r>
            <a:r>
              <a:rPr lang="pt-PT" dirty="0" err="1"/>
              <a:t>forwarded</a:t>
            </a:r>
            <a:r>
              <a:rPr lang="pt-PT" dirty="0"/>
              <a:t> to a </a:t>
            </a:r>
            <a:r>
              <a:rPr lang="pt-PT" dirty="0" err="1"/>
              <a:t>information</a:t>
            </a:r>
            <a:r>
              <a:rPr lang="pt-PT" dirty="0"/>
              <a:t> server </a:t>
            </a:r>
            <a:r>
              <a:rPr lang="pt-PT" dirty="0" err="1"/>
              <a:t>existing</a:t>
            </a:r>
            <a:r>
              <a:rPr lang="pt-PT" dirty="0"/>
              <a:t> </a:t>
            </a:r>
            <a:r>
              <a:rPr lang="pt-PT" dirty="0" err="1"/>
              <a:t>in</a:t>
            </a:r>
            <a:r>
              <a:rPr lang="pt-PT" dirty="0"/>
              <a:t> a </a:t>
            </a:r>
            <a:r>
              <a:rPr lang="pt-PT" dirty="0" err="1"/>
              <a:t>higher</a:t>
            </a:r>
            <a:r>
              <a:rPr lang="pt-PT" dirty="0"/>
              <a:t> </a:t>
            </a:r>
            <a:r>
              <a:rPr lang="pt-PT" dirty="0" err="1"/>
              <a:t>level</a:t>
            </a:r>
            <a:r>
              <a:rPr lang="pt-PT" dirty="0"/>
              <a:t> </a:t>
            </a:r>
            <a:r>
              <a:rPr lang="pt-PT" dirty="0" err="1"/>
              <a:t>of</a:t>
            </a:r>
            <a:r>
              <a:rPr lang="pt-PT" dirty="0"/>
              <a:t> </a:t>
            </a:r>
            <a:r>
              <a:rPr lang="pt-PT" dirty="0" err="1"/>
              <a:t>the</a:t>
            </a:r>
            <a:r>
              <a:rPr lang="pt-PT" dirty="0"/>
              <a:t> </a:t>
            </a:r>
            <a:r>
              <a:rPr lang="pt-PT" dirty="0" err="1"/>
              <a:t>hierarchy</a:t>
            </a:r>
            <a:endParaRPr lang="en-US" dirty="0"/>
          </a:p>
          <a:p>
            <a:endParaRPr lang="en-US" dirty="0"/>
          </a:p>
        </p:txBody>
      </p:sp>
      <p:sp>
        <p:nvSpPr>
          <p:cNvPr id="4" name="Footer Placeholder 3"/>
          <p:cNvSpPr>
            <a:spLocks noGrp="1"/>
          </p:cNvSpPr>
          <p:nvPr>
            <p:ph type="ftr" sz="quarter" idx="10"/>
          </p:nvPr>
        </p:nvSpPr>
        <p:spPr>
          <a:xfrm>
            <a:off x="428625" y="6400800"/>
            <a:ext cx="2571750" cy="289823"/>
          </a:xfrm>
        </p:spPr>
        <p:txBody>
          <a:bodyPr/>
          <a:lstStyle/>
          <a:p>
            <a:pPr>
              <a:defRPr/>
            </a:pPr>
            <a:r>
              <a:rPr lang="en-US" dirty="0">
                <a:solidFill>
                  <a:srgbClr val="FF0066"/>
                </a:solidFill>
              </a:rPr>
              <a:t>21-13-0043-00-0000</a:t>
            </a:r>
            <a:endParaRPr lang="en-US" dirty="0">
              <a:solidFill>
                <a:srgbClr val="FF0066"/>
              </a:solidFill>
            </a:endParaRPr>
          </a:p>
        </p:txBody>
      </p:sp>
      <p:sp>
        <p:nvSpPr>
          <p:cNvPr id="5" name="Slide Number Placeholder 4"/>
          <p:cNvSpPr>
            <a:spLocks noGrp="1"/>
          </p:cNvSpPr>
          <p:nvPr>
            <p:ph type="sldNum" sz="quarter" idx="11"/>
          </p:nvPr>
        </p:nvSpPr>
        <p:spPr/>
        <p:txBody>
          <a:bodyPr/>
          <a:lstStyle/>
          <a:p>
            <a:fld id="{E7A19551-7016-7A4C-8EFF-78684DC6290C}" type="slidenum">
              <a:rPr lang="en-US" altLang="ja-JP" smtClean="0"/>
              <a:pPr/>
              <a:t>14</a:t>
            </a:fld>
            <a:endParaRPr lang="en-US" altLang="ja-JP"/>
          </a:p>
        </p:txBody>
      </p:sp>
      <p:sp>
        <p:nvSpPr>
          <p:cNvPr id="7" name="Rectangle 6"/>
          <p:cNvSpPr/>
          <p:nvPr/>
        </p:nvSpPr>
        <p:spPr>
          <a:xfrm>
            <a:off x="3347864" y="4149080"/>
            <a:ext cx="936104" cy="36004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Global MIIS</a:t>
            </a:r>
            <a:endParaRPr lang="en-US" sz="1000" dirty="0"/>
          </a:p>
        </p:txBody>
      </p:sp>
      <p:sp>
        <p:nvSpPr>
          <p:cNvPr id="8" name="Rectangle 7"/>
          <p:cNvSpPr/>
          <p:nvPr/>
        </p:nvSpPr>
        <p:spPr>
          <a:xfrm>
            <a:off x="2627784" y="4725144"/>
            <a:ext cx="936104" cy="28803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Local MIIS #1</a:t>
            </a:r>
            <a:endParaRPr lang="en-US" sz="1000" dirty="0"/>
          </a:p>
        </p:txBody>
      </p:sp>
      <p:sp>
        <p:nvSpPr>
          <p:cNvPr id="9" name="Rectangle 8"/>
          <p:cNvSpPr/>
          <p:nvPr/>
        </p:nvSpPr>
        <p:spPr>
          <a:xfrm>
            <a:off x="4067944" y="4725144"/>
            <a:ext cx="936104" cy="28803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Local MIIS #2</a:t>
            </a:r>
            <a:endParaRPr lang="en-US" sz="1000" dirty="0"/>
          </a:p>
        </p:txBody>
      </p:sp>
      <p:sp>
        <p:nvSpPr>
          <p:cNvPr id="10" name="Diamond 9"/>
          <p:cNvSpPr/>
          <p:nvPr/>
        </p:nvSpPr>
        <p:spPr>
          <a:xfrm>
            <a:off x="2195736" y="5229200"/>
            <a:ext cx="720080" cy="648072"/>
          </a:xfrm>
          <a:prstGeom prst="diamon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AP1</a:t>
            </a:r>
            <a:endParaRPr lang="en-US" sz="1000" dirty="0"/>
          </a:p>
        </p:txBody>
      </p:sp>
      <p:sp>
        <p:nvSpPr>
          <p:cNvPr id="11" name="Diamond 10"/>
          <p:cNvSpPr/>
          <p:nvPr/>
        </p:nvSpPr>
        <p:spPr>
          <a:xfrm>
            <a:off x="2987824" y="5229200"/>
            <a:ext cx="720080" cy="648072"/>
          </a:xfrm>
          <a:prstGeom prst="diamon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AP1</a:t>
            </a:r>
            <a:endParaRPr lang="en-US" sz="1000" dirty="0"/>
          </a:p>
        </p:txBody>
      </p:sp>
      <p:sp>
        <p:nvSpPr>
          <p:cNvPr id="12" name="Diamond 11"/>
          <p:cNvSpPr/>
          <p:nvPr/>
        </p:nvSpPr>
        <p:spPr>
          <a:xfrm>
            <a:off x="3995936" y="5229200"/>
            <a:ext cx="720080" cy="648072"/>
          </a:xfrm>
          <a:prstGeom prst="diamon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AP2</a:t>
            </a:r>
            <a:endParaRPr lang="en-US" sz="1000" dirty="0"/>
          </a:p>
        </p:txBody>
      </p:sp>
      <p:sp>
        <p:nvSpPr>
          <p:cNvPr id="13" name="Diamond 12"/>
          <p:cNvSpPr/>
          <p:nvPr/>
        </p:nvSpPr>
        <p:spPr>
          <a:xfrm>
            <a:off x="4788024" y="5229200"/>
            <a:ext cx="720080" cy="648072"/>
          </a:xfrm>
          <a:prstGeom prst="diamon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AP2</a:t>
            </a:r>
            <a:endParaRPr lang="en-US" sz="1000" dirty="0"/>
          </a:p>
        </p:txBody>
      </p:sp>
    </p:spTree>
    <p:extLst>
      <p:ext uri="{BB962C8B-B14F-4D97-AF65-F5344CB8AC3E}">
        <p14:creationId xmlns:p14="http://schemas.microsoft.com/office/powerpoint/2010/main" val="20855402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High-Level MIIS information</a:t>
            </a:r>
            <a:endParaRPr lang="en-US" dirty="0"/>
          </a:p>
        </p:txBody>
      </p:sp>
      <p:sp>
        <p:nvSpPr>
          <p:cNvPr id="3" name="Content Placeholder 2"/>
          <p:cNvSpPr>
            <a:spLocks noGrp="1"/>
          </p:cNvSpPr>
          <p:nvPr>
            <p:ph idx="1"/>
          </p:nvPr>
        </p:nvSpPr>
        <p:spPr/>
        <p:txBody>
          <a:bodyPr/>
          <a:lstStyle/>
          <a:p>
            <a:r>
              <a:rPr lang="en-US" dirty="0" smtClean="0"/>
              <a:t>The MIIS could be coupled with high-level information</a:t>
            </a:r>
          </a:p>
          <a:p>
            <a:pPr lvl="1"/>
            <a:r>
              <a:rPr lang="en-US" dirty="0" smtClean="0"/>
              <a:t>Assisting </a:t>
            </a:r>
            <a:r>
              <a:rPr lang="en-US" dirty="0" err="1" smtClean="0"/>
              <a:t>PoA</a:t>
            </a:r>
            <a:r>
              <a:rPr lang="en-US" dirty="0" smtClean="0"/>
              <a:t> selection by the user</a:t>
            </a:r>
          </a:p>
          <a:p>
            <a:pPr lvl="1"/>
            <a:endParaRPr lang="en-US" dirty="0"/>
          </a:p>
          <a:p>
            <a:r>
              <a:rPr lang="en-US" dirty="0" smtClean="0"/>
              <a:t>Examples of information</a:t>
            </a:r>
          </a:p>
          <a:p>
            <a:pPr lvl="1"/>
            <a:r>
              <a:rPr lang="en-US" dirty="0" smtClean="0"/>
              <a:t>Video-Services (i.e., better QoS/exclusive content)</a:t>
            </a:r>
          </a:p>
          <a:p>
            <a:pPr lvl="1"/>
            <a:r>
              <a:rPr lang="en-US" dirty="0" smtClean="0"/>
              <a:t>Emergency Services</a:t>
            </a:r>
          </a:p>
          <a:p>
            <a:pPr lvl="1"/>
            <a:endParaRPr lang="en-US" dirty="0"/>
          </a:p>
          <a:p>
            <a:r>
              <a:rPr lang="en-US" dirty="0" smtClean="0"/>
              <a:t>This information could be normalized</a:t>
            </a:r>
          </a:p>
          <a:p>
            <a:pPr lvl="1"/>
            <a:r>
              <a:rPr lang="en-US" dirty="0" smtClean="0"/>
              <a:t>Using new developed I.E.</a:t>
            </a:r>
          </a:p>
          <a:p>
            <a:pPr lvl="1"/>
            <a:endParaRPr lang="en-US" dirty="0"/>
          </a:p>
          <a:p>
            <a:r>
              <a:rPr lang="en-US" dirty="0" smtClean="0"/>
              <a:t>Or left open to be defined by the operator/deployed</a:t>
            </a:r>
          </a:p>
        </p:txBody>
      </p:sp>
      <p:sp>
        <p:nvSpPr>
          <p:cNvPr id="4" name="Footer Placeholder 3"/>
          <p:cNvSpPr>
            <a:spLocks noGrp="1"/>
          </p:cNvSpPr>
          <p:nvPr>
            <p:ph type="ftr" sz="quarter" idx="10"/>
          </p:nvPr>
        </p:nvSpPr>
        <p:spPr>
          <a:xfrm>
            <a:off x="428625" y="6400800"/>
            <a:ext cx="2571750" cy="289823"/>
          </a:xfrm>
        </p:spPr>
        <p:txBody>
          <a:bodyPr/>
          <a:lstStyle/>
          <a:p>
            <a:pPr>
              <a:defRPr/>
            </a:pPr>
            <a:r>
              <a:rPr lang="en-US" dirty="0">
                <a:solidFill>
                  <a:srgbClr val="FF0066"/>
                </a:solidFill>
              </a:rPr>
              <a:t>21-13-0043-00-0000</a:t>
            </a:r>
            <a:endParaRPr lang="en-US" dirty="0">
              <a:solidFill>
                <a:srgbClr val="FF0066"/>
              </a:solidFill>
            </a:endParaRPr>
          </a:p>
        </p:txBody>
      </p:sp>
      <p:sp>
        <p:nvSpPr>
          <p:cNvPr id="5" name="Slide Number Placeholder 4"/>
          <p:cNvSpPr>
            <a:spLocks noGrp="1"/>
          </p:cNvSpPr>
          <p:nvPr>
            <p:ph type="sldNum" sz="quarter" idx="11"/>
          </p:nvPr>
        </p:nvSpPr>
        <p:spPr/>
        <p:txBody>
          <a:bodyPr/>
          <a:lstStyle/>
          <a:p>
            <a:fld id="{E7A19551-7016-7A4C-8EFF-78684DC6290C}" type="slidenum">
              <a:rPr lang="en-US" altLang="ja-JP" smtClean="0"/>
              <a:pPr/>
              <a:t>15</a:t>
            </a:fld>
            <a:endParaRPr lang="en-US" altLang="ja-JP"/>
          </a:p>
        </p:txBody>
      </p:sp>
    </p:spTree>
    <p:extLst>
      <p:ext uri="{BB962C8B-B14F-4D97-AF65-F5344CB8AC3E}">
        <p14:creationId xmlns:p14="http://schemas.microsoft.com/office/powerpoint/2010/main" val="1525746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Network Link Layers</a:t>
            </a:r>
            <a:endParaRPr lang="en-US" dirty="0"/>
          </a:p>
        </p:txBody>
      </p:sp>
      <p:sp>
        <p:nvSpPr>
          <p:cNvPr id="3" name="Content Placeholder 2"/>
          <p:cNvSpPr>
            <a:spLocks noGrp="1"/>
          </p:cNvSpPr>
          <p:nvPr>
            <p:ph idx="1"/>
          </p:nvPr>
        </p:nvSpPr>
        <p:spPr/>
        <p:txBody>
          <a:bodyPr/>
          <a:lstStyle/>
          <a:p>
            <a:r>
              <a:rPr lang="en-US" dirty="0" smtClean="0"/>
              <a:t>In our research, we often consider the possibilities from having events being generated by </a:t>
            </a:r>
            <a:r>
              <a:rPr lang="en-US" dirty="0" err="1" smtClean="0"/>
              <a:t>PoAs</a:t>
            </a:r>
            <a:endParaRPr lang="en-US" dirty="0" smtClean="0"/>
          </a:p>
          <a:p>
            <a:r>
              <a:rPr lang="en-US" dirty="0" smtClean="0"/>
              <a:t>Here, of high interest, would be </a:t>
            </a:r>
            <a:r>
              <a:rPr lang="en-US" dirty="0" err="1" smtClean="0"/>
              <a:t>Link_Parameters_Change</a:t>
            </a:r>
            <a:r>
              <a:rPr lang="en-US" dirty="0" smtClean="0"/>
              <a:t> events related to network aspects such as</a:t>
            </a:r>
          </a:p>
          <a:p>
            <a:pPr lvl="1"/>
            <a:r>
              <a:rPr lang="en-US" dirty="0" smtClean="0"/>
              <a:t>Load</a:t>
            </a:r>
          </a:p>
          <a:p>
            <a:pPr lvl="1"/>
            <a:r>
              <a:rPr lang="en-US" dirty="0" smtClean="0"/>
              <a:t>User attached/</a:t>
            </a:r>
            <a:r>
              <a:rPr lang="en-US" dirty="0" err="1" smtClean="0"/>
              <a:t>dettached</a:t>
            </a:r>
            <a:endParaRPr lang="en-US" dirty="0" smtClean="0"/>
          </a:p>
          <a:p>
            <a:pPr lvl="1"/>
            <a:r>
              <a:rPr lang="en-US" dirty="0" smtClean="0"/>
              <a:t>…</a:t>
            </a:r>
          </a:p>
          <a:p>
            <a:r>
              <a:rPr lang="en-US" dirty="0" smtClean="0"/>
              <a:t>These events could be used to trigger other management procedures on the network</a:t>
            </a:r>
          </a:p>
          <a:p>
            <a:r>
              <a:rPr lang="en-US" dirty="0" smtClean="0"/>
              <a:t>However, requires common base of events throughout the different technologies</a:t>
            </a:r>
            <a:endParaRPr lang="en-US" dirty="0"/>
          </a:p>
        </p:txBody>
      </p:sp>
      <p:sp>
        <p:nvSpPr>
          <p:cNvPr id="4" name="Footer Placeholder 3"/>
          <p:cNvSpPr>
            <a:spLocks noGrp="1"/>
          </p:cNvSpPr>
          <p:nvPr>
            <p:ph type="ftr" sz="quarter" idx="10"/>
          </p:nvPr>
        </p:nvSpPr>
        <p:spPr>
          <a:xfrm>
            <a:off x="428625" y="6400800"/>
            <a:ext cx="2571750" cy="289823"/>
          </a:xfrm>
        </p:spPr>
        <p:txBody>
          <a:bodyPr/>
          <a:lstStyle/>
          <a:p>
            <a:pPr>
              <a:defRPr/>
            </a:pPr>
            <a:r>
              <a:rPr lang="en-US">
                <a:solidFill>
                  <a:srgbClr val="FF0066"/>
                </a:solidFill>
              </a:rPr>
              <a:t>21-13-0043-00-0000</a:t>
            </a:r>
            <a:endParaRPr lang="en-US" dirty="0">
              <a:solidFill>
                <a:srgbClr val="FF0066"/>
              </a:solidFill>
            </a:endParaRPr>
          </a:p>
        </p:txBody>
      </p:sp>
      <p:sp>
        <p:nvSpPr>
          <p:cNvPr id="5" name="Slide Number Placeholder 4"/>
          <p:cNvSpPr>
            <a:spLocks noGrp="1"/>
          </p:cNvSpPr>
          <p:nvPr>
            <p:ph type="sldNum" sz="quarter" idx="11"/>
          </p:nvPr>
        </p:nvSpPr>
        <p:spPr/>
        <p:txBody>
          <a:bodyPr/>
          <a:lstStyle/>
          <a:p>
            <a:fld id="{E7A19551-7016-7A4C-8EFF-78684DC6290C}" type="slidenum">
              <a:rPr lang="en-US" altLang="ja-JP" smtClean="0"/>
              <a:pPr/>
              <a:t>16</a:t>
            </a:fld>
            <a:endParaRPr lang="en-US" altLang="ja-JP"/>
          </a:p>
        </p:txBody>
      </p:sp>
    </p:spTree>
    <p:extLst>
      <p:ext uri="{BB962C8B-B14F-4D97-AF65-F5344CB8AC3E}">
        <p14:creationId xmlns:p14="http://schemas.microsoft.com/office/powerpoint/2010/main" val="2706226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a:xfrm>
            <a:off x="428625" y="6400800"/>
            <a:ext cx="2571750" cy="289823"/>
          </a:xfrm>
        </p:spPr>
        <p:txBody>
          <a:bodyPr/>
          <a:lstStyle/>
          <a:p>
            <a:pPr>
              <a:defRPr/>
            </a:pPr>
            <a:r>
              <a:rPr lang="en-US" dirty="0">
                <a:solidFill>
                  <a:srgbClr val="FF0066"/>
                </a:solidFill>
              </a:rPr>
              <a:t>21-13-0043-00-0000</a:t>
            </a:r>
            <a:endParaRPr lang="en-US" dirty="0">
              <a:solidFill>
                <a:srgbClr val="FF0066"/>
              </a:solidFill>
            </a:endParaRPr>
          </a:p>
        </p:txBody>
      </p:sp>
      <p:sp>
        <p:nvSpPr>
          <p:cNvPr id="4099"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0688BA2E-F12A-DD43-893A-7E06CC7C0871}" type="slidenum">
              <a:rPr lang="en-US" altLang="ja-JP" sz="1400">
                <a:latin typeface="Times" charset="0"/>
              </a:rPr>
              <a:pPr/>
              <a:t>2</a:t>
            </a:fld>
            <a:endParaRPr lang="en-US" altLang="ja-JP" sz="1400">
              <a:latin typeface="Times" charset="0"/>
            </a:endParaRPr>
          </a:p>
        </p:txBody>
      </p:sp>
      <p:sp>
        <p:nvSpPr>
          <p:cNvPr id="4100" name="Rectangle 3"/>
          <p:cNvSpPr>
            <a:spLocks noChangeArrowheads="1"/>
          </p:cNvSpPr>
          <p:nvPr/>
        </p:nvSpPr>
        <p:spPr bwMode="auto">
          <a:xfrm>
            <a:off x="381000" y="990600"/>
            <a:ext cx="8493125" cy="5334000"/>
          </a:xfrm>
          <a:prstGeom prst="rect">
            <a:avLst/>
          </a:prstGeom>
          <a:solidFill>
            <a:srgbClr val="66CCFF"/>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p>
            <a:pPr marL="666750" lvl="1" indent="-195263" defTabSz="762000">
              <a:lnSpc>
                <a:spcPct val="80000"/>
              </a:lnSpc>
              <a:buClr>
                <a:schemeClr val="accent1"/>
              </a:buClr>
              <a:buSzPct val="75000"/>
            </a:pPr>
            <a:r>
              <a:rPr lang="en-US" altLang="ja-JP" sz="1800" b="1">
                <a:latin typeface="Times" charset="0"/>
                <a:cs typeface="Times New Roman" charset="0"/>
              </a:rPr>
              <a:t>IEEE 802.21 presentation release statements</a:t>
            </a:r>
            <a:endParaRPr lang="en-US" altLang="ja-JP" sz="1800">
              <a:latin typeface="Times" charset="0"/>
              <a:cs typeface="Times New Roman" charset="0"/>
            </a:endParaRPr>
          </a:p>
          <a:p>
            <a:pPr marL="280988" indent="-280988" algn="just" defTabSz="762000">
              <a:lnSpc>
                <a:spcPct val="80000"/>
              </a:lnSpc>
              <a:spcBef>
                <a:spcPct val="40000"/>
              </a:spcBef>
              <a:buClr>
                <a:srgbClr val="FAFD00"/>
              </a:buClr>
              <a:buSzPct val="200000"/>
            </a:pPr>
            <a:r>
              <a:rPr lang="en-US" altLang="ja-JP" sz="1600">
                <a:latin typeface="Times" charset="0"/>
                <a:cs typeface="Times New Roman"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latin typeface="Times" charset="0"/>
                <a:cs typeface="Times New Roman" charset="0"/>
              </a:rPr>
              <a:t>The contributor grants a free, irrevocable license to the IEEE to incorporate material contained in this contribution, and any modifications thereof, in the creation of an IEEE Standards publication; to copyright in the IEEE</a:t>
            </a:r>
            <a:r>
              <a:rPr lang="en-US" altLang="ja-JP" sz="1600">
                <a:cs typeface="Times New Roman" charset="0"/>
              </a:rPr>
              <a:t>’</a:t>
            </a:r>
            <a:r>
              <a:rPr lang="en-US" altLang="ja-JP" sz="1600">
                <a:latin typeface="Times" charset="0"/>
                <a:cs typeface="Times New Roman" charset="0"/>
              </a:rPr>
              <a:t>s name any IEEE Standards publication even though it may include portions of this contribution; and at the IEEE</a:t>
            </a:r>
            <a:r>
              <a:rPr lang="en-US" altLang="ja-JP" sz="1600">
                <a:cs typeface="Times New Roman" charset="0"/>
              </a:rPr>
              <a:t>’</a:t>
            </a:r>
            <a:r>
              <a:rPr lang="en-US" altLang="ja-JP" sz="1600">
                <a:latin typeface="Times" charset="0"/>
                <a:cs typeface="Times New Roman"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latin typeface="Times" charset="0"/>
                <a:cs typeface="Times New Roman" charset="0"/>
              </a:rPr>
              <a:t>The contributor is familiar with IEEE patent policy, as stated in </a:t>
            </a:r>
            <a:r>
              <a:rPr lang="en-US" altLang="ja-JP" sz="1600">
                <a:latin typeface="Times" charset="0"/>
                <a:cs typeface="Times New Roman" charset="0"/>
                <a:hlinkClick r:id="rId3"/>
              </a:rPr>
              <a:t>Section 6 of the IEEE-SA Standards Board bylaws</a:t>
            </a:r>
            <a:r>
              <a:rPr lang="en-US" altLang="ja-JP" sz="1600">
                <a:solidFill>
                  <a:srgbClr val="000099"/>
                </a:solidFill>
                <a:latin typeface="Times" charset="0"/>
                <a:cs typeface="Times New Roman" charset="0"/>
              </a:rPr>
              <a:t> </a:t>
            </a:r>
            <a:r>
              <a:rPr lang="en-US" altLang="ja-JP" sz="1600">
                <a:latin typeface="Times" charset="0"/>
                <a:cs typeface="Times New Roman" charset="0"/>
              </a:rPr>
              <a:t>&lt;</a:t>
            </a:r>
            <a:r>
              <a:rPr lang="en-US" altLang="ja-JP" sz="1600">
                <a:latin typeface="Times" charset="0"/>
                <a:cs typeface="Times New Roman" charset="0"/>
                <a:hlinkClick r:id="rId4"/>
              </a:rPr>
              <a:t>http://standards.ieee.org/guides/bylaws/sect6-7.html#6</a:t>
            </a:r>
            <a:r>
              <a:rPr lang="en-US" altLang="ja-JP" sz="1600">
                <a:latin typeface="Times" charset="0"/>
                <a:cs typeface="Times New Roman" charset="0"/>
              </a:rPr>
              <a:t>&gt; and in </a:t>
            </a:r>
            <a:r>
              <a:rPr lang="en-US" altLang="ja-JP" sz="1600" i="1">
                <a:latin typeface="Times" charset="0"/>
                <a:cs typeface="Times New Roman" charset="0"/>
              </a:rPr>
              <a:t>Understanding Patent Issues During IEEE Standards Development</a:t>
            </a:r>
            <a:r>
              <a:rPr lang="en-US" altLang="ja-JP" sz="1600">
                <a:latin typeface="Times" charset="0"/>
                <a:cs typeface="Times New Roman" charset="0"/>
              </a:rPr>
              <a:t> </a:t>
            </a:r>
            <a:r>
              <a:rPr lang="en-US" altLang="ja-JP" sz="1600">
                <a:latin typeface="Times" charset="0"/>
                <a:cs typeface="Times New Roman" charset="0"/>
                <a:hlinkClick r:id="rId5"/>
              </a:rPr>
              <a:t>http://standards.ieee.org/board/pat/faq.pdf</a:t>
            </a:r>
            <a:r>
              <a:rPr lang="en-US" altLang="ja-JP" sz="1600">
                <a:latin typeface="Times" charset="0"/>
                <a:cs typeface="Times New Roman" charset="0"/>
              </a:rPr>
              <a:t>&gt;</a:t>
            </a:r>
            <a:r>
              <a:rPr lang="en-US" altLang="ja-JP" sz="1600">
                <a:cs typeface="Times New Roman" charset="0"/>
              </a:rPr>
              <a:t> </a:t>
            </a:r>
            <a:endParaRPr lang="en-US" altLang="ja-JP" sz="1600">
              <a:latin typeface="Times" charset="0"/>
              <a:cs typeface="ＭＳ Ｐゴシック"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a:t>
            </a:r>
            <a:endParaRPr lang="en-US" dirty="0"/>
          </a:p>
        </p:txBody>
      </p:sp>
      <p:sp>
        <p:nvSpPr>
          <p:cNvPr id="3" name="Content Placeholder 2"/>
          <p:cNvSpPr>
            <a:spLocks noGrp="1"/>
          </p:cNvSpPr>
          <p:nvPr>
            <p:ph idx="1"/>
          </p:nvPr>
        </p:nvSpPr>
        <p:spPr/>
        <p:txBody>
          <a:bodyPr/>
          <a:lstStyle/>
          <a:p>
            <a:r>
              <a:rPr lang="en-US" dirty="0" smtClean="0"/>
              <a:t>The Role of 802.21 in sensor/Internet-of-Things scenarios</a:t>
            </a:r>
          </a:p>
          <a:p>
            <a:pPr lvl="1"/>
            <a:r>
              <a:rPr lang="en-US" dirty="0" smtClean="0"/>
              <a:t>Possibility of Proxy MIH behavior</a:t>
            </a:r>
          </a:p>
          <a:p>
            <a:r>
              <a:rPr lang="en-US" dirty="0" smtClean="0"/>
              <a:t>Data Type corrections needed on the base standard</a:t>
            </a:r>
          </a:p>
          <a:p>
            <a:r>
              <a:rPr lang="en-US" dirty="0" smtClean="0"/>
              <a:t>Improving robustness of the MIH Protocol state machine</a:t>
            </a:r>
          </a:p>
          <a:p>
            <a:r>
              <a:rPr lang="en-US" dirty="0" smtClean="0"/>
              <a:t>MIH Capability Discovery information enhancement per link</a:t>
            </a:r>
          </a:p>
          <a:p>
            <a:r>
              <a:rPr lang="en-US" dirty="0" smtClean="0"/>
              <a:t>Hierarchical MIIS</a:t>
            </a:r>
          </a:p>
          <a:p>
            <a:r>
              <a:rPr lang="en-US" dirty="0" smtClean="0"/>
              <a:t>High-level MIIS information</a:t>
            </a:r>
          </a:p>
          <a:p>
            <a:r>
              <a:rPr lang="en-US" dirty="0" smtClean="0"/>
              <a:t>New network link events</a:t>
            </a:r>
            <a:endParaRPr lang="en-US" dirty="0"/>
          </a:p>
        </p:txBody>
      </p:sp>
      <p:sp>
        <p:nvSpPr>
          <p:cNvPr id="4" name="Footer Placeholder 3"/>
          <p:cNvSpPr>
            <a:spLocks noGrp="1"/>
          </p:cNvSpPr>
          <p:nvPr>
            <p:ph type="ftr" sz="quarter" idx="10"/>
          </p:nvPr>
        </p:nvSpPr>
        <p:spPr>
          <a:xfrm>
            <a:off x="428625" y="6400800"/>
            <a:ext cx="2571750" cy="289823"/>
          </a:xfrm>
        </p:spPr>
        <p:txBody>
          <a:bodyPr/>
          <a:lstStyle/>
          <a:p>
            <a:pPr>
              <a:defRPr/>
            </a:pPr>
            <a:r>
              <a:rPr lang="en-US" dirty="0">
                <a:solidFill>
                  <a:srgbClr val="FF0066"/>
                </a:solidFill>
              </a:rPr>
              <a:t>21-13-0043-00-0000</a:t>
            </a:r>
            <a:endParaRPr lang="en-US" dirty="0">
              <a:solidFill>
                <a:srgbClr val="FF0066"/>
              </a:solidFill>
            </a:endParaRPr>
          </a:p>
        </p:txBody>
      </p:sp>
      <p:sp>
        <p:nvSpPr>
          <p:cNvPr id="5" name="Slide Number Placeholder 4"/>
          <p:cNvSpPr>
            <a:spLocks noGrp="1"/>
          </p:cNvSpPr>
          <p:nvPr>
            <p:ph type="sldNum" sz="quarter" idx="11"/>
          </p:nvPr>
        </p:nvSpPr>
        <p:spPr/>
        <p:txBody>
          <a:bodyPr/>
          <a:lstStyle/>
          <a:p>
            <a:fld id="{E7A19551-7016-7A4C-8EFF-78684DC6290C}" type="slidenum">
              <a:rPr lang="en-US" altLang="ja-JP" smtClean="0"/>
              <a:pPr/>
              <a:t>3</a:t>
            </a:fld>
            <a:endParaRPr lang="en-US" altLang="ja-JP"/>
          </a:p>
        </p:txBody>
      </p:sp>
    </p:spTree>
    <p:extLst>
      <p:ext uri="{BB962C8B-B14F-4D97-AF65-F5344CB8AC3E}">
        <p14:creationId xmlns:p14="http://schemas.microsoft.com/office/powerpoint/2010/main" val="1705720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title"/>
          </p:nvPr>
        </p:nvSpPr>
        <p:spPr/>
        <p:txBody>
          <a:bodyPr/>
          <a:lstStyle/>
          <a:p>
            <a:r>
              <a:rPr kumimoji="1" lang="pt-PT" altLang="ja-JP" dirty="0" err="1" smtClean="0">
                <a:latin typeface="Times New Roman" charset="0"/>
                <a:cs typeface="ＭＳ Ｐゴシック" charset="0"/>
              </a:rPr>
              <a:t>Sensors</a:t>
            </a:r>
            <a:r>
              <a:rPr kumimoji="1" lang="pt-PT" altLang="ja-JP" dirty="0" smtClean="0">
                <a:latin typeface="Times New Roman" charset="0"/>
                <a:cs typeface="ＭＳ Ｐゴシック" charset="0"/>
              </a:rPr>
              <a:t>?</a:t>
            </a:r>
            <a:endParaRPr kumimoji="1" lang="ja-JP" altLang="en-US" dirty="0">
              <a:latin typeface="Times New Roman" charset="0"/>
              <a:cs typeface="ＭＳ Ｐゴシック" charset="0"/>
            </a:endParaRPr>
          </a:p>
        </p:txBody>
      </p:sp>
      <p:sp>
        <p:nvSpPr>
          <p:cNvPr id="5123" name="コンテンツ プレースホルダ 2"/>
          <p:cNvSpPr>
            <a:spLocks noGrp="1"/>
          </p:cNvSpPr>
          <p:nvPr>
            <p:ph idx="1"/>
          </p:nvPr>
        </p:nvSpPr>
        <p:spPr/>
        <p:txBody>
          <a:bodyPr/>
          <a:lstStyle/>
          <a:p>
            <a:r>
              <a:rPr kumimoji="1" lang="en-US" altLang="ja-JP" sz="2800" dirty="0" smtClean="0">
                <a:latin typeface="Times" charset="0"/>
                <a:cs typeface="ＭＳ Ｐゴシック" charset="0"/>
              </a:rPr>
              <a:t>Evolutions in electronic miniaturization and wireless technologies, are changing the sensor-related scenarios landscape</a:t>
            </a:r>
          </a:p>
          <a:p>
            <a:pPr lvl="1"/>
            <a:r>
              <a:rPr kumimoji="1" lang="en-US" altLang="ja-JP" sz="2800" dirty="0" smtClean="0">
                <a:latin typeface="Times" charset="0"/>
                <a:cs typeface="ＭＳ Ｐゴシック" charset="0"/>
              </a:rPr>
              <a:t>Sensors with more than one radio device/technology</a:t>
            </a:r>
          </a:p>
          <a:p>
            <a:pPr lvl="1"/>
            <a:r>
              <a:rPr kumimoji="1" lang="en-US" altLang="ja-JP" sz="2800" dirty="0" smtClean="0">
                <a:latin typeface="Times" charset="0"/>
                <a:cs typeface="ＭＳ Ｐゴシック" charset="0"/>
              </a:rPr>
              <a:t>Coupled with opportunistic connection management logic</a:t>
            </a:r>
          </a:p>
          <a:p>
            <a:pPr lvl="1"/>
            <a:r>
              <a:rPr kumimoji="1" lang="en-US" altLang="ja-JP" sz="2800" dirty="0" smtClean="0">
                <a:latin typeface="Times" charset="0"/>
                <a:cs typeface="ＭＳ Ｐゴシック" charset="0"/>
              </a:rPr>
              <a:t>Beyond sensors </a:t>
            </a:r>
            <a:r>
              <a:rPr kumimoji="1" lang="en-US" altLang="ja-JP" sz="2800" dirty="0" smtClean="0">
                <a:latin typeface="Times" charset="0"/>
                <a:cs typeface="ＭＳ Ｐゴシック" charset="0"/>
                <a:sym typeface="Wingdings"/>
              </a:rPr>
              <a:t> into the Internet of Things (</a:t>
            </a:r>
            <a:r>
              <a:rPr kumimoji="1" lang="en-US" altLang="ja-JP" sz="2800" dirty="0" err="1" smtClean="0">
                <a:latin typeface="Times" charset="0"/>
                <a:cs typeface="ＭＳ Ｐゴシック" charset="0"/>
                <a:sym typeface="Wingdings"/>
              </a:rPr>
              <a:t>IoT</a:t>
            </a:r>
            <a:r>
              <a:rPr kumimoji="1" lang="en-US" altLang="ja-JP" sz="2800" dirty="0" smtClean="0">
                <a:latin typeface="Times" charset="0"/>
                <a:cs typeface="ＭＳ Ｐゴシック" charset="0"/>
                <a:sym typeface="Wingdings"/>
              </a:rPr>
              <a:t>)</a:t>
            </a:r>
          </a:p>
          <a:p>
            <a:pPr lvl="2"/>
            <a:r>
              <a:rPr kumimoji="1" lang="en-US" altLang="ja-JP" sz="2800" dirty="0" smtClean="0">
                <a:latin typeface="Times" charset="0"/>
                <a:cs typeface="ＭＳ Ｐゴシック" charset="0"/>
                <a:sym typeface="Wingdings"/>
              </a:rPr>
              <a:t>Multitude of devices able to </a:t>
            </a:r>
          </a:p>
          <a:p>
            <a:pPr lvl="3"/>
            <a:r>
              <a:rPr kumimoji="1" lang="en-US" altLang="ja-JP" dirty="0" smtClean="0">
                <a:latin typeface="Times" charset="0"/>
                <a:cs typeface="ＭＳ Ｐゴシック" charset="0"/>
                <a:sym typeface="Wingdings"/>
              </a:rPr>
              <a:t>Send </a:t>
            </a:r>
            <a:r>
              <a:rPr kumimoji="1" lang="en-US" altLang="ja-JP" b="1" dirty="0" smtClean="0">
                <a:latin typeface="Times" charset="0"/>
                <a:cs typeface="ＭＳ Ｐゴシック" charset="0"/>
                <a:sym typeface="Wingdings"/>
              </a:rPr>
              <a:t>EVENTS</a:t>
            </a:r>
            <a:endParaRPr kumimoji="1" lang="en-US" altLang="ja-JP" dirty="0" smtClean="0">
              <a:latin typeface="Times" charset="0"/>
              <a:cs typeface="ＭＳ Ｐゴシック" charset="0"/>
              <a:sym typeface="Wingdings"/>
            </a:endParaRPr>
          </a:p>
          <a:p>
            <a:pPr lvl="3"/>
            <a:r>
              <a:rPr kumimoji="1" lang="en-US" altLang="ja-JP" dirty="0" smtClean="0">
                <a:latin typeface="Times" charset="0"/>
                <a:cs typeface="ＭＳ Ｐゴシック" charset="0"/>
                <a:sym typeface="Wingdings"/>
              </a:rPr>
              <a:t>And receive </a:t>
            </a:r>
            <a:r>
              <a:rPr kumimoji="1" lang="en-US" altLang="ja-JP" b="1" dirty="0" smtClean="0">
                <a:latin typeface="Times" charset="0"/>
                <a:cs typeface="ＭＳ Ｐゴシック" charset="0"/>
                <a:sym typeface="Wingdings"/>
              </a:rPr>
              <a:t>COMMANDS</a:t>
            </a:r>
            <a:endParaRPr kumimoji="1" lang="en-US" altLang="ja-JP" sz="2800" dirty="0" smtClean="0">
              <a:latin typeface="Times" charset="0"/>
              <a:cs typeface="ＭＳ Ｐゴシック" charset="0"/>
            </a:endParaRPr>
          </a:p>
          <a:p>
            <a:pPr marL="0" indent="0">
              <a:buNone/>
            </a:pPr>
            <a:endParaRPr lang="en-US" altLang="ja-JP" dirty="0">
              <a:latin typeface="Times" charset="0"/>
              <a:cs typeface="ＭＳ Ｐゴシック" charset="0"/>
            </a:endParaRPr>
          </a:p>
          <a:p>
            <a:endParaRPr kumimoji="1" lang="en-US" altLang="ja-JP" dirty="0">
              <a:latin typeface="Times" charset="0"/>
              <a:cs typeface="ＭＳ Ｐゴシック" charset="0"/>
            </a:endParaRPr>
          </a:p>
          <a:p>
            <a:pPr lvl="1"/>
            <a:endParaRPr kumimoji="1" lang="ja-JP" altLang="en-US" dirty="0">
              <a:latin typeface="Times" charset="0"/>
              <a:cs typeface="ＭＳ Ｐゴシック" charset="0"/>
            </a:endParaRPr>
          </a:p>
        </p:txBody>
      </p:sp>
      <p:sp>
        <p:nvSpPr>
          <p:cNvPr id="4" name="フッター プレースホルダ 3"/>
          <p:cNvSpPr>
            <a:spLocks noGrp="1"/>
          </p:cNvSpPr>
          <p:nvPr>
            <p:ph type="ftr" sz="quarter" idx="10"/>
          </p:nvPr>
        </p:nvSpPr>
        <p:spPr>
          <a:xfrm>
            <a:off x="428625" y="6400800"/>
            <a:ext cx="2571750" cy="289823"/>
          </a:xfrm>
        </p:spPr>
        <p:txBody>
          <a:bodyPr/>
          <a:lstStyle/>
          <a:p>
            <a:pPr>
              <a:defRPr/>
            </a:pPr>
            <a:r>
              <a:rPr lang="en-US" dirty="0">
                <a:solidFill>
                  <a:srgbClr val="FF0066"/>
                </a:solidFill>
              </a:rPr>
              <a:t>21-13-0043-00-0000</a:t>
            </a:r>
            <a:endParaRPr lang="en-US" dirty="0">
              <a:solidFill>
                <a:srgbClr val="FF0066"/>
              </a:solidFill>
            </a:endParaRPr>
          </a:p>
        </p:txBody>
      </p:sp>
      <p:sp>
        <p:nvSpPr>
          <p:cNvPr id="5125" name="スライド番号プレースホルダ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FD66CF7E-42D7-5B45-AA60-1FADFD1A8E46}" type="slidenum">
              <a:rPr lang="en-US" altLang="ja-JP" sz="1400">
                <a:latin typeface="Times" charset="0"/>
              </a:rPr>
              <a:pPr/>
              <a:t>4</a:t>
            </a:fld>
            <a:endParaRPr lang="en-US" altLang="ja-JP" sz="1400">
              <a:latin typeface="Times"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Requirements</a:t>
            </a:r>
            <a:endParaRPr lang="en-US" dirty="0"/>
          </a:p>
        </p:txBody>
      </p:sp>
      <p:sp>
        <p:nvSpPr>
          <p:cNvPr id="3" name="Content Placeholder 2"/>
          <p:cNvSpPr>
            <a:spLocks noGrp="1"/>
          </p:cNvSpPr>
          <p:nvPr>
            <p:ph idx="1"/>
          </p:nvPr>
        </p:nvSpPr>
        <p:spPr/>
        <p:txBody>
          <a:bodyPr/>
          <a:lstStyle/>
          <a:p>
            <a:r>
              <a:rPr kumimoji="1" lang="en-US" altLang="ja-JP" sz="2800" dirty="0" smtClean="0">
                <a:latin typeface="Times" charset="0"/>
                <a:cs typeface="ＭＳ Ｐゴシック" charset="0"/>
              </a:rPr>
              <a:t>Sensors can now be found beyond single-purpose devices</a:t>
            </a:r>
          </a:p>
          <a:p>
            <a:pPr lvl="1"/>
            <a:r>
              <a:rPr kumimoji="1" lang="en-US" altLang="ja-JP" sz="2800" dirty="0" smtClean="0">
                <a:latin typeface="Times" charset="0"/>
                <a:cs typeface="ＭＳ Ｐゴシック" charset="0"/>
              </a:rPr>
              <a:t>Home automation</a:t>
            </a:r>
          </a:p>
          <a:p>
            <a:pPr lvl="1"/>
            <a:r>
              <a:rPr kumimoji="1" lang="en-US" altLang="ja-JP" sz="2800" dirty="0" smtClean="0">
                <a:latin typeface="Times" charset="0"/>
                <a:cs typeface="ＭＳ Ｐゴシック" charset="0"/>
              </a:rPr>
              <a:t>Even your smartphone has many sensors</a:t>
            </a:r>
          </a:p>
          <a:p>
            <a:r>
              <a:rPr lang="en-US" dirty="0" smtClean="0"/>
              <a:t>However, typical sensor-related issues still plague these </a:t>
            </a:r>
            <a:r>
              <a:rPr lang="en-US" dirty="0" err="1" smtClean="0"/>
              <a:t>IoT</a:t>
            </a:r>
            <a:r>
              <a:rPr lang="en-US" dirty="0" smtClean="0"/>
              <a:t> Scenarios</a:t>
            </a:r>
          </a:p>
          <a:p>
            <a:pPr lvl="1"/>
            <a:r>
              <a:rPr lang="en-US" dirty="0" smtClean="0"/>
              <a:t>Battery consumption</a:t>
            </a:r>
          </a:p>
          <a:p>
            <a:pPr lvl="1"/>
            <a:r>
              <a:rPr lang="en-US" dirty="0" smtClean="0"/>
              <a:t>Low transmission power</a:t>
            </a:r>
          </a:p>
          <a:p>
            <a:pPr lvl="1"/>
            <a:r>
              <a:rPr lang="en-US" dirty="0" smtClean="0"/>
              <a:t>Low computation power</a:t>
            </a:r>
          </a:p>
          <a:p>
            <a:pPr lvl="1"/>
            <a:r>
              <a:rPr lang="en-US" dirty="0" smtClean="0"/>
              <a:t>Low memory</a:t>
            </a:r>
          </a:p>
          <a:p>
            <a:pPr lvl="1"/>
            <a:r>
              <a:rPr lang="en-US" dirty="0" smtClean="0"/>
              <a:t>…</a:t>
            </a:r>
          </a:p>
          <a:p>
            <a:r>
              <a:rPr lang="en-US" dirty="0" smtClean="0"/>
              <a:t>As such, the way is open for supportive management protocols to assist in </a:t>
            </a:r>
            <a:r>
              <a:rPr lang="en-US" b="1" dirty="0" smtClean="0"/>
              <a:t>OPTIMIZING</a:t>
            </a:r>
            <a:r>
              <a:rPr lang="en-US" dirty="0" smtClean="0"/>
              <a:t> sensor linking and usage</a:t>
            </a:r>
          </a:p>
          <a:p>
            <a:pPr lvl="1"/>
            <a:r>
              <a:rPr lang="en-US" dirty="0" smtClean="0"/>
              <a:t>Such as the link commands from 802.21</a:t>
            </a:r>
            <a:endParaRPr lang="en-US" dirty="0"/>
          </a:p>
        </p:txBody>
      </p:sp>
      <p:sp>
        <p:nvSpPr>
          <p:cNvPr id="4" name="Footer Placeholder 3"/>
          <p:cNvSpPr>
            <a:spLocks noGrp="1"/>
          </p:cNvSpPr>
          <p:nvPr>
            <p:ph type="ftr" sz="quarter" idx="10"/>
          </p:nvPr>
        </p:nvSpPr>
        <p:spPr>
          <a:xfrm>
            <a:off x="428625" y="6400800"/>
            <a:ext cx="2571750" cy="289823"/>
          </a:xfrm>
        </p:spPr>
        <p:txBody>
          <a:bodyPr/>
          <a:lstStyle/>
          <a:p>
            <a:pPr>
              <a:defRPr/>
            </a:pPr>
            <a:r>
              <a:rPr lang="en-US" dirty="0">
                <a:solidFill>
                  <a:srgbClr val="FF0066"/>
                </a:solidFill>
              </a:rPr>
              <a:t>21-13-0043-00-0000</a:t>
            </a:r>
            <a:endParaRPr lang="en-US" dirty="0">
              <a:solidFill>
                <a:srgbClr val="FF0066"/>
              </a:solidFill>
            </a:endParaRPr>
          </a:p>
        </p:txBody>
      </p:sp>
      <p:sp>
        <p:nvSpPr>
          <p:cNvPr id="5" name="Slide Number Placeholder 4"/>
          <p:cNvSpPr>
            <a:spLocks noGrp="1"/>
          </p:cNvSpPr>
          <p:nvPr>
            <p:ph type="sldNum" sz="quarter" idx="11"/>
          </p:nvPr>
        </p:nvSpPr>
        <p:spPr/>
        <p:txBody>
          <a:bodyPr/>
          <a:lstStyle/>
          <a:p>
            <a:fld id="{E7A19551-7016-7A4C-8EFF-78684DC6290C}" type="slidenum">
              <a:rPr lang="en-US" altLang="ja-JP" smtClean="0"/>
              <a:pPr/>
              <a:t>5</a:t>
            </a:fld>
            <a:endParaRPr lang="en-US" altLang="ja-JP"/>
          </a:p>
        </p:txBody>
      </p:sp>
    </p:spTree>
    <p:extLst>
      <p:ext uri="{BB962C8B-B14F-4D97-AF65-F5344CB8AC3E}">
        <p14:creationId xmlns:p14="http://schemas.microsoft.com/office/powerpoint/2010/main" val="182438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Disclaimer</a:t>
            </a:r>
            <a:endParaRPr lang="en-US" dirty="0"/>
          </a:p>
        </p:txBody>
      </p:sp>
      <p:sp>
        <p:nvSpPr>
          <p:cNvPr id="3" name="Content Placeholder 2"/>
          <p:cNvSpPr>
            <a:spLocks noGrp="1"/>
          </p:cNvSpPr>
          <p:nvPr>
            <p:ph idx="1"/>
          </p:nvPr>
        </p:nvSpPr>
        <p:spPr/>
        <p:txBody>
          <a:bodyPr/>
          <a:lstStyle/>
          <a:p>
            <a:r>
              <a:rPr lang="en-US" dirty="0" smtClean="0"/>
              <a:t>Sensor links? That is old news!!!</a:t>
            </a:r>
          </a:p>
          <a:p>
            <a:r>
              <a:rPr lang="en-US" dirty="0" smtClean="0"/>
              <a:t>Not really… typically when one considers wireless links involving sensors, one starts to think about sensor networks</a:t>
            </a:r>
          </a:p>
          <a:p>
            <a:r>
              <a:rPr lang="en-US" dirty="0" smtClean="0"/>
              <a:t>But, that might no longer be the case!</a:t>
            </a:r>
          </a:p>
          <a:p>
            <a:pPr lvl="1"/>
            <a:r>
              <a:rPr lang="en-US" dirty="0" smtClean="0"/>
              <a:t>Why?</a:t>
            </a:r>
          </a:p>
          <a:p>
            <a:r>
              <a:rPr lang="en-US" dirty="0" smtClean="0"/>
              <a:t>Because </a:t>
            </a:r>
            <a:r>
              <a:rPr lang="en-US" dirty="0" err="1" smtClean="0"/>
              <a:t>IoT</a:t>
            </a:r>
            <a:r>
              <a:rPr lang="en-US" dirty="0" smtClean="0"/>
              <a:t> goes beyond sensor-devices into an interconnected heterogeneous-device environment</a:t>
            </a:r>
          </a:p>
          <a:p>
            <a:pPr lvl="1"/>
            <a:r>
              <a:rPr lang="en-US" dirty="0" smtClean="0"/>
              <a:t>E.g., Smart Environments</a:t>
            </a:r>
          </a:p>
          <a:p>
            <a:r>
              <a:rPr lang="en-US" dirty="0" smtClean="0"/>
              <a:t>As such, typical sensor optimization mechanisms no longer fall into place (they just care for sensor mesh/ad-hoc routing)</a:t>
            </a:r>
          </a:p>
          <a:p>
            <a:r>
              <a:rPr lang="en-US" dirty="0" smtClean="0"/>
              <a:t>Plus, current “trendy” high-level control/management mechanisms for </a:t>
            </a:r>
            <a:r>
              <a:rPr lang="en-US" dirty="0" err="1" smtClean="0"/>
              <a:t>IoT</a:t>
            </a:r>
            <a:r>
              <a:rPr lang="en-US" dirty="0" smtClean="0"/>
              <a:t> (e.g., REST, ETSI, OASIS, etc.), require the support of high-level network stack protocols</a:t>
            </a:r>
          </a:p>
          <a:p>
            <a:pPr lvl="1"/>
            <a:r>
              <a:rPr lang="en-US" dirty="0" smtClean="0"/>
              <a:t>Which, depending of the device, might not be supported</a:t>
            </a:r>
            <a:endParaRPr lang="en-US" dirty="0"/>
          </a:p>
        </p:txBody>
      </p:sp>
      <p:sp>
        <p:nvSpPr>
          <p:cNvPr id="4" name="Footer Placeholder 3"/>
          <p:cNvSpPr>
            <a:spLocks noGrp="1"/>
          </p:cNvSpPr>
          <p:nvPr>
            <p:ph type="ftr" sz="quarter" idx="10"/>
          </p:nvPr>
        </p:nvSpPr>
        <p:spPr>
          <a:xfrm>
            <a:off x="428625" y="6400800"/>
            <a:ext cx="2571750" cy="289823"/>
          </a:xfrm>
        </p:spPr>
        <p:txBody>
          <a:bodyPr/>
          <a:lstStyle/>
          <a:p>
            <a:pPr>
              <a:defRPr/>
            </a:pPr>
            <a:r>
              <a:rPr lang="en-US" dirty="0">
                <a:solidFill>
                  <a:srgbClr val="FF0066"/>
                </a:solidFill>
              </a:rPr>
              <a:t>21-13-0043-00-0000</a:t>
            </a:r>
            <a:endParaRPr lang="en-US" dirty="0">
              <a:solidFill>
                <a:srgbClr val="FF0066"/>
              </a:solidFill>
            </a:endParaRPr>
          </a:p>
        </p:txBody>
      </p:sp>
      <p:sp>
        <p:nvSpPr>
          <p:cNvPr id="5" name="Slide Number Placeholder 4"/>
          <p:cNvSpPr>
            <a:spLocks noGrp="1"/>
          </p:cNvSpPr>
          <p:nvPr>
            <p:ph type="sldNum" sz="quarter" idx="11"/>
          </p:nvPr>
        </p:nvSpPr>
        <p:spPr/>
        <p:txBody>
          <a:bodyPr/>
          <a:lstStyle/>
          <a:p>
            <a:fld id="{E7A19551-7016-7A4C-8EFF-78684DC6290C}" type="slidenum">
              <a:rPr lang="en-US" altLang="ja-JP" smtClean="0"/>
              <a:pPr/>
              <a:t>6</a:t>
            </a:fld>
            <a:endParaRPr lang="en-US" altLang="ja-JP"/>
          </a:p>
        </p:txBody>
      </p:sp>
    </p:spTree>
    <p:extLst>
      <p:ext uri="{BB962C8B-B14F-4D97-AF65-F5344CB8AC3E}">
        <p14:creationId xmlns:p14="http://schemas.microsoft.com/office/powerpoint/2010/main" val="3863666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pt-PT" altLang="ja-JP" dirty="0" err="1" smtClean="0">
                <a:latin typeface="Times New Roman" charset="0"/>
                <a:cs typeface="ＭＳ Ｐゴシック" charset="0"/>
              </a:rPr>
              <a:t>The</a:t>
            </a:r>
            <a:r>
              <a:rPr kumimoji="1" lang="pt-PT" altLang="ja-JP" dirty="0" smtClean="0">
                <a:latin typeface="Times New Roman" charset="0"/>
                <a:cs typeface="ＭＳ Ｐゴシック" charset="0"/>
              </a:rPr>
              <a:t> role </a:t>
            </a:r>
            <a:r>
              <a:rPr kumimoji="1" lang="pt-PT" altLang="ja-JP" dirty="0" err="1" smtClean="0">
                <a:latin typeface="Times New Roman" charset="0"/>
                <a:cs typeface="ＭＳ Ｐゴシック" charset="0"/>
              </a:rPr>
              <a:t>of</a:t>
            </a:r>
            <a:r>
              <a:rPr kumimoji="1" lang="pt-PT" altLang="ja-JP" dirty="0" smtClean="0">
                <a:latin typeface="Times New Roman" charset="0"/>
                <a:cs typeface="ＭＳ Ｐゴシック" charset="0"/>
              </a:rPr>
              <a:t> MIH </a:t>
            </a:r>
            <a:r>
              <a:rPr kumimoji="1" lang="pt-PT" altLang="ja-JP" dirty="0" err="1" smtClean="0">
                <a:latin typeface="Times New Roman" charset="0"/>
                <a:cs typeface="ＭＳ Ｐゴシック" charset="0"/>
              </a:rPr>
              <a:t>in</a:t>
            </a:r>
            <a:r>
              <a:rPr kumimoji="1" lang="pt-PT" altLang="ja-JP" dirty="0" smtClean="0">
                <a:latin typeface="Times New Roman" charset="0"/>
                <a:cs typeface="ＭＳ Ｐゴシック" charset="0"/>
              </a:rPr>
              <a:t> Sensor </a:t>
            </a:r>
            <a:r>
              <a:rPr kumimoji="1" lang="pt-PT" altLang="ja-JP" dirty="0" err="1" smtClean="0">
                <a:latin typeface="Times New Roman" charset="0"/>
                <a:cs typeface="ＭＳ Ｐゴシック" charset="0"/>
              </a:rPr>
              <a:t>Scenarios</a:t>
            </a:r>
            <a:endParaRPr lang="en-US" dirty="0"/>
          </a:p>
        </p:txBody>
      </p:sp>
      <p:sp>
        <p:nvSpPr>
          <p:cNvPr id="3" name="Content Placeholder 2"/>
          <p:cNvSpPr>
            <a:spLocks noGrp="1"/>
          </p:cNvSpPr>
          <p:nvPr>
            <p:ph idx="1"/>
          </p:nvPr>
        </p:nvSpPr>
        <p:spPr/>
        <p:txBody>
          <a:bodyPr/>
          <a:lstStyle/>
          <a:p>
            <a:r>
              <a:rPr lang="en-US" dirty="0" smtClean="0"/>
              <a:t>Concretely, MIH can contribute to Sensor-related scenarios, by providing link layer commands and events</a:t>
            </a:r>
          </a:p>
          <a:p>
            <a:pPr lvl="1"/>
            <a:r>
              <a:rPr lang="en-US" dirty="0" smtClean="0"/>
              <a:t>Able to operate at Link Layer level</a:t>
            </a:r>
          </a:p>
          <a:p>
            <a:pPr lvl="2"/>
            <a:r>
              <a:rPr lang="en-US" dirty="0" smtClean="0"/>
              <a:t>E.g., transported in control frames</a:t>
            </a:r>
          </a:p>
          <a:p>
            <a:r>
              <a:rPr lang="en-US" dirty="0" smtClean="0"/>
              <a:t>Moreover, the </a:t>
            </a:r>
            <a:r>
              <a:rPr lang="en-US" dirty="0" err="1" smtClean="0"/>
              <a:t>PoS</a:t>
            </a:r>
            <a:r>
              <a:rPr lang="en-US" dirty="0" smtClean="0"/>
              <a:t> can reside in Sensor Gateways, which is typically the interconnecting node between sensors and the remainder of the network</a:t>
            </a:r>
          </a:p>
          <a:p>
            <a:pPr lvl="1"/>
            <a:r>
              <a:rPr lang="en-US" dirty="0" smtClean="0"/>
              <a:t>E.g., collocated </a:t>
            </a:r>
            <a:r>
              <a:rPr lang="en-US" dirty="0" err="1" smtClean="0"/>
              <a:t>PoA</a:t>
            </a:r>
            <a:r>
              <a:rPr lang="en-US" dirty="0" smtClean="0"/>
              <a:t>/</a:t>
            </a:r>
            <a:r>
              <a:rPr lang="en-US" dirty="0" err="1" smtClean="0"/>
              <a:t>PoS</a:t>
            </a:r>
            <a:r>
              <a:rPr lang="en-US" dirty="0" smtClean="0"/>
              <a:t> scenarios are also supported</a:t>
            </a:r>
          </a:p>
        </p:txBody>
      </p:sp>
      <p:sp>
        <p:nvSpPr>
          <p:cNvPr id="4" name="Footer Placeholder 3"/>
          <p:cNvSpPr>
            <a:spLocks noGrp="1"/>
          </p:cNvSpPr>
          <p:nvPr>
            <p:ph type="ftr" sz="quarter" idx="10"/>
          </p:nvPr>
        </p:nvSpPr>
        <p:spPr>
          <a:xfrm>
            <a:off x="428625" y="6400800"/>
            <a:ext cx="2571750" cy="289823"/>
          </a:xfrm>
        </p:spPr>
        <p:txBody>
          <a:bodyPr/>
          <a:lstStyle/>
          <a:p>
            <a:pPr>
              <a:defRPr/>
            </a:pPr>
            <a:r>
              <a:rPr lang="en-US" dirty="0">
                <a:solidFill>
                  <a:srgbClr val="FF0066"/>
                </a:solidFill>
              </a:rPr>
              <a:t>21-13-0043-00-0000</a:t>
            </a:r>
            <a:endParaRPr lang="en-US" dirty="0">
              <a:solidFill>
                <a:srgbClr val="FF0066"/>
              </a:solidFill>
            </a:endParaRPr>
          </a:p>
        </p:txBody>
      </p:sp>
      <p:sp>
        <p:nvSpPr>
          <p:cNvPr id="5" name="Slide Number Placeholder 4"/>
          <p:cNvSpPr>
            <a:spLocks noGrp="1"/>
          </p:cNvSpPr>
          <p:nvPr>
            <p:ph type="sldNum" sz="quarter" idx="11"/>
          </p:nvPr>
        </p:nvSpPr>
        <p:spPr/>
        <p:txBody>
          <a:bodyPr/>
          <a:lstStyle/>
          <a:p>
            <a:fld id="{E7A19551-7016-7A4C-8EFF-78684DC6290C}" type="slidenum">
              <a:rPr lang="en-US" altLang="ja-JP" smtClean="0"/>
              <a:pPr/>
              <a:t>7</a:t>
            </a:fld>
            <a:endParaRPr lang="en-US" altLang="ja-JP"/>
          </a:p>
        </p:txBody>
      </p:sp>
    </p:spTree>
    <p:extLst>
      <p:ext uri="{BB962C8B-B14F-4D97-AF65-F5344CB8AC3E}">
        <p14:creationId xmlns:p14="http://schemas.microsoft.com/office/powerpoint/2010/main" val="24406506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Examples</a:t>
            </a:r>
            <a:endParaRPr lang="en-US" dirty="0"/>
          </a:p>
        </p:txBody>
      </p:sp>
      <p:sp>
        <p:nvSpPr>
          <p:cNvPr id="3" name="Content Placeholder 2"/>
          <p:cNvSpPr>
            <a:spLocks noGrp="1"/>
          </p:cNvSpPr>
          <p:nvPr>
            <p:ph idx="1"/>
          </p:nvPr>
        </p:nvSpPr>
        <p:spPr/>
        <p:txBody>
          <a:bodyPr/>
          <a:lstStyle/>
          <a:p>
            <a:r>
              <a:rPr lang="en-US" dirty="0" smtClean="0"/>
              <a:t>Scenario 1 – Registration and Capability Exchange</a:t>
            </a:r>
          </a:p>
          <a:p>
            <a:pPr lvl="1"/>
            <a:r>
              <a:rPr lang="en-US" dirty="0" smtClean="0"/>
              <a:t>Off-the-shelf sensor/devices can be purchased and connected to an wireless access network. Through MIH, the operator is able to receive information about multi-link capabilities of the device, empowering a </a:t>
            </a:r>
            <a:r>
              <a:rPr lang="en-US" dirty="0" err="1" smtClean="0"/>
              <a:t>PoS</a:t>
            </a:r>
            <a:r>
              <a:rPr lang="en-US" dirty="0" smtClean="0"/>
              <a:t> for link connection optimization</a:t>
            </a:r>
          </a:p>
          <a:p>
            <a:r>
              <a:rPr lang="en-US" dirty="0" smtClean="0"/>
              <a:t>Scenario 2 – Link signal threshold configuration</a:t>
            </a:r>
          </a:p>
          <a:p>
            <a:pPr lvl="1"/>
            <a:r>
              <a:rPr lang="en-US" dirty="0" smtClean="0"/>
              <a:t>These devices can be configured with a signal threshold to report on the current link signal condition deterioration, enabling handover opportunities</a:t>
            </a:r>
          </a:p>
          <a:p>
            <a:r>
              <a:rPr lang="en-US" dirty="0" smtClean="0"/>
              <a:t>Scenario 2 – Energy-efficient scenarios</a:t>
            </a:r>
          </a:p>
          <a:p>
            <a:pPr lvl="1"/>
            <a:r>
              <a:rPr lang="en-US" dirty="0" smtClean="0"/>
              <a:t>A </a:t>
            </a:r>
            <a:r>
              <a:rPr lang="en-US" dirty="0" err="1" smtClean="0"/>
              <a:t>Link_Going_Down</a:t>
            </a:r>
            <a:r>
              <a:rPr lang="en-US" dirty="0" smtClean="0"/>
              <a:t> event can be generated when the battery levels are down. This can motivate the notification to the network for some action, as well as prompting for a handover to another technology less energy consuming.</a:t>
            </a:r>
          </a:p>
        </p:txBody>
      </p:sp>
      <p:sp>
        <p:nvSpPr>
          <p:cNvPr id="4" name="Footer Placeholder 3"/>
          <p:cNvSpPr>
            <a:spLocks noGrp="1"/>
          </p:cNvSpPr>
          <p:nvPr>
            <p:ph type="ftr" sz="quarter" idx="10"/>
          </p:nvPr>
        </p:nvSpPr>
        <p:spPr>
          <a:xfrm>
            <a:off x="428625" y="6400800"/>
            <a:ext cx="2571750" cy="289823"/>
          </a:xfrm>
        </p:spPr>
        <p:txBody>
          <a:bodyPr/>
          <a:lstStyle/>
          <a:p>
            <a:pPr>
              <a:defRPr/>
            </a:pPr>
            <a:r>
              <a:rPr lang="en-US" dirty="0">
                <a:solidFill>
                  <a:srgbClr val="FF0066"/>
                </a:solidFill>
              </a:rPr>
              <a:t>21-13-0043-00-0000</a:t>
            </a:r>
            <a:endParaRPr lang="en-US" dirty="0">
              <a:solidFill>
                <a:srgbClr val="FF0066"/>
              </a:solidFill>
            </a:endParaRPr>
          </a:p>
        </p:txBody>
      </p:sp>
      <p:sp>
        <p:nvSpPr>
          <p:cNvPr id="5" name="Slide Number Placeholder 4"/>
          <p:cNvSpPr>
            <a:spLocks noGrp="1"/>
          </p:cNvSpPr>
          <p:nvPr>
            <p:ph type="sldNum" sz="quarter" idx="11"/>
          </p:nvPr>
        </p:nvSpPr>
        <p:spPr/>
        <p:txBody>
          <a:bodyPr/>
          <a:lstStyle/>
          <a:p>
            <a:fld id="{E7A19551-7016-7A4C-8EFF-78684DC6290C}" type="slidenum">
              <a:rPr lang="en-US" altLang="ja-JP" smtClean="0"/>
              <a:pPr/>
              <a:t>8</a:t>
            </a:fld>
            <a:endParaRPr lang="en-US" altLang="ja-JP"/>
          </a:p>
        </p:txBody>
      </p:sp>
    </p:spTree>
    <p:extLst>
      <p:ext uri="{BB962C8B-B14F-4D97-AF65-F5344CB8AC3E}">
        <p14:creationId xmlns:p14="http://schemas.microsoft.com/office/powerpoint/2010/main" val="39816494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Evolutions</a:t>
            </a:r>
            <a:endParaRPr lang="en-US" dirty="0"/>
          </a:p>
        </p:txBody>
      </p:sp>
      <p:sp>
        <p:nvSpPr>
          <p:cNvPr id="3" name="Content Placeholder 2"/>
          <p:cNvSpPr>
            <a:spLocks noGrp="1"/>
          </p:cNvSpPr>
          <p:nvPr>
            <p:ph idx="1"/>
          </p:nvPr>
        </p:nvSpPr>
        <p:spPr/>
        <p:txBody>
          <a:bodyPr/>
          <a:lstStyle/>
          <a:p>
            <a:r>
              <a:rPr lang="en-US" dirty="0" smtClean="0"/>
              <a:t>Typically, sensors have low capabilities, and thus need to connect to a Gateway node</a:t>
            </a:r>
          </a:p>
          <a:p>
            <a:r>
              <a:rPr lang="en-US" dirty="0" smtClean="0"/>
              <a:t>This gateway node, in turn, is responsible for managing the controlling aspects of the sensors, and to manage their connection to the network</a:t>
            </a:r>
          </a:p>
          <a:p>
            <a:r>
              <a:rPr lang="en-US" dirty="0" smtClean="0"/>
              <a:t>This can leverage some simple extended MIH behavior, such as Proxy-MIH</a:t>
            </a:r>
            <a:endParaRPr lang="en-US" dirty="0"/>
          </a:p>
        </p:txBody>
      </p:sp>
      <p:sp>
        <p:nvSpPr>
          <p:cNvPr id="4" name="Footer Placeholder 3"/>
          <p:cNvSpPr>
            <a:spLocks noGrp="1"/>
          </p:cNvSpPr>
          <p:nvPr>
            <p:ph type="ftr" sz="quarter" idx="10"/>
          </p:nvPr>
        </p:nvSpPr>
        <p:spPr>
          <a:xfrm>
            <a:off x="428625" y="6400800"/>
            <a:ext cx="2571750" cy="289823"/>
          </a:xfrm>
        </p:spPr>
        <p:txBody>
          <a:bodyPr/>
          <a:lstStyle/>
          <a:p>
            <a:pPr>
              <a:defRPr/>
            </a:pPr>
            <a:r>
              <a:rPr lang="en-US" dirty="0">
                <a:solidFill>
                  <a:srgbClr val="FF0066"/>
                </a:solidFill>
              </a:rPr>
              <a:t>21-13-0043-00-0000</a:t>
            </a:r>
            <a:endParaRPr lang="en-US" dirty="0">
              <a:solidFill>
                <a:srgbClr val="FF0066"/>
              </a:solidFill>
            </a:endParaRPr>
          </a:p>
        </p:txBody>
      </p:sp>
      <p:sp>
        <p:nvSpPr>
          <p:cNvPr id="5" name="Slide Number Placeholder 4"/>
          <p:cNvSpPr>
            <a:spLocks noGrp="1"/>
          </p:cNvSpPr>
          <p:nvPr>
            <p:ph type="sldNum" sz="quarter" idx="11"/>
          </p:nvPr>
        </p:nvSpPr>
        <p:spPr/>
        <p:txBody>
          <a:bodyPr/>
          <a:lstStyle/>
          <a:p>
            <a:fld id="{E7A19551-7016-7A4C-8EFF-78684DC6290C}" type="slidenum">
              <a:rPr lang="en-US" altLang="ja-JP" smtClean="0"/>
              <a:pPr/>
              <a:t>9</a:t>
            </a:fld>
            <a:endParaRPr lang="en-US" altLang="ja-JP"/>
          </a:p>
        </p:txBody>
      </p:sp>
      <p:sp>
        <p:nvSpPr>
          <p:cNvPr id="6" name="Diamond 5"/>
          <p:cNvSpPr/>
          <p:nvPr/>
        </p:nvSpPr>
        <p:spPr>
          <a:xfrm>
            <a:off x="1043608" y="4797152"/>
            <a:ext cx="432048" cy="432048"/>
          </a:xfrm>
          <a:prstGeom prst="diamon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Diamond 6"/>
          <p:cNvSpPr/>
          <p:nvPr/>
        </p:nvSpPr>
        <p:spPr>
          <a:xfrm>
            <a:off x="1043608" y="5373216"/>
            <a:ext cx="432048" cy="432048"/>
          </a:xfrm>
          <a:prstGeom prst="diamon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Diamond 7"/>
          <p:cNvSpPr/>
          <p:nvPr/>
        </p:nvSpPr>
        <p:spPr>
          <a:xfrm>
            <a:off x="1043608" y="6021288"/>
            <a:ext cx="432048" cy="432048"/>
          </a:xfrm>
          <a:prstGeom prst="diamon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Hexagon 8"/>
          <p:cNvSpPr/>
          <p:nvPr/>
        </p:nvSpPr>
        <p:spPr>
          <a:xfrm>
            <a:off x="2699792" y="5445224"/>
            <a:ext cx="432048" cy="288032"/>
          </a:xfrm>
          <a:prstGeom prst="hexago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Cloud 9"/>
          <p:cNvSpPr/>
          <p:nvPr/>
        </p:nvSpPr>
        <p:spPr>
          <a:xfrm>
            <a:off x="4283968" y="5013176"/>
            <a:ext cx="2088232" cy="1152128"/>
          </a:xfrm>
          <a:prstGeom prst="clou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Can 10"/>
          <p:cNvSpPr/>
          <p:nvPr/>
        </p:nvSpPr>
        <p:spPr>
          <a:xfrm>
            <a:off x="5724128" y="4869160"/>
            <a:ext cx="432048" cy="576064"/>
          </a:xfrm>
          <a:prstGeom prst="can">
            <a:avLst/>
          </a:prstGeom>
          <a:solidFill>
            <a:schemeClr val="accent6">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Direct Access Storage 11"/>
          <p:cNvSpPr/>
          <p:nvPr/>
        </p:nvSpPr>
        <p:spPr>
          <a:xfrm>
            <a:off x="4716016" y="5589240"/>
            <a:ext cx="576064" cy="288032"/>
          </a:xfrm>
          <a:prstGeom prst="flowChartMagneticDrum">
            <a:avLst/>
          </a:prstGeom>
          <a:solidFill>
            <a:srgbClr val="CC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extBox 12"/>
          <p:cNvSpPr txBox="1"/>
          <p:nvPr/>
        </p:nvSpPr>
        <p:spPr>
          <a:xfrm>
            <a:off x="683568" y="4437112"/>
            <a:ext cx="1142260" cy="461665"/>
          </a:xfrm>
          <a:prstGeom prst="rect">
            <a:avLst/>
          </a:prstGeom>
          <a:noFill/>
        </p:spPr>
        <p:txBody>
          <a:bodyPr wrap="none" rtlCol="0">
            <a:spAutoFit/>
          </a:bodyPr>
          <a:lstStyle/>
          <a:p>
            <a:r>
              <a:rPr lang="en-US" dirty="0" smtClean="0"/>
              <a:t>Sensors</a:t>
            </a:r>
            <a:endParaRPr lang="en-US" dirty="0"/>
          </a:p>
        </p:txBody>
      </p:sp>
      <p:sp>
        <p:nvSpPr>
          <p:cNvPr id="14" name="TextBox 13"/>
          <p:cNvSpPr txBox="1"/>
          <p:nvPr/>
        </p:nvSpPr>
        <p:spPr>
          <a:xfrm>
            <a:off x="2555776" y="5013176"/>
            <a:ext cx="723275" cy="461665"/>
          </a:xfrm>
          <a:prstGeom prst="rect">
            <a:avLst/>
          </a:prstGeom>
          <a:noFill/>
        </p:spPr>
        <p:txBody>
          <a:bodyPr wrap="none" rtlCol="0">
            <a:spAutoFit/>
          </a:bodyPr>
          <a:lstStyle/>
          <a:p>
            <a:r>
              <a:rPr lang="en-US" dirty="0" err="1" smtClean="0"/>
              <a:t>PoA</a:t>
            </a:r>
            <a:endParaRPr lang="en-US" dirty="0"/>
          </a:p>
        </p:txBody>
      </p:sp>
      <p:sp>
        <p:nvSpPr>
          <p:cNvPr id="15" name="TextBox 14"/>
          <p:cNvSpPr txBox="1"/>
          <p:nvPr/>
        </p:nvSpPr>
        <p:spPr>
          <a:xfrm>
            <a:off x="2123728" y="5733256"/>
            <a:ext cx="1518715" cy="461665"/>
          </a:xfrm>
          <a:prstGeom prst="rect">
            <a:avLst/>
          </a:prstGeom>
          <a:noFill/>
        </p:spPr>
        <p:txBody>
          <a:bodyPr wrap="none" rtlCol="0">
            <a:spAutoFit/>
          </a:bodyPr>
          <a:lstStyle/>
          <a:p>
            <a:r>
              <a:rPr lang="en-US" dirty="0" smtClean="0"/>
              <a:t>Proxy-</a:t>
            </a:r>
            <a:r>
              <a:rPr lang="en-US" dirty="0" err="1" smtClean="0"/>
              <a:t>PoS</a:t>
            </a:r>
            <a:endParaRPr lang="en-US" dirty="0"/>
          </a:p>
        </p:txBody>
      </p:sp>
      <p:sp>
        <p:nvSpPr>
          <p:cNvPr id="16" name="TextBox 15"/>
          <p:cNvSpPr txBox="1"/>
          <p:nvPr/>
        </p:nvSpPr>
        <p:spPr>
          <a:xfrm>
            <a:off x="6228184" y="4653136"/>
            <a:ext cx="834483" cy="461665"/>
          </a:xfrm>
          <a:prstGeom prst="rect">
            <a:avLst/>
          </a:prstGeom>
          <a:noFill/>
        </p:spPr>
        <p:txBody>
          <a:bodyPr wrap="none" rtlCol="0">
            <a:spAutoFit/>
          </a:bodyPr>
          <a:lstStyle/>
          <a:p>
            <a:r>
              <a:rPr lang="en-US" dirty="0" smtClean="0"/>
              <a:t>MIIS</a:t>
            </a:r>
            <a:endParaRPr lang="en-US" dirty="0"/>
          </a:p>
        </p:txBody>
      </p:sp>
      <p:sp>
        <p:nvSpPr>
          <p:cNvPr id="17" name="TextBox 16"/>
          <p:cNvSpPr txBox="1"/>
          <p:nvPr/>
        </p:nvSpPr>
        <p:spPr>
          <a:xfrm>
            <a:off x="4644008" y="5949280"/>
            <a:ext cx="680896" cy="461665"/>
          </a:xfrm>
          <a:prstGeom prst="rect">
            <a:avLst/>
          </a:prstGeom>
          <a:noFill/>
        </p:spPr>
        <p:txBody>
          <a:bodyPr wrap="none" rtlCol="0">
            <a:spAutoFit/>
          </a:bodyPr>
          <a:lstStyle/>
          <a:p>
            <a:r>
              <a:rPr lang="en-US" dirty="0" err="1" smtClean="0"/>
              <a:t>PoS</a:t>
            </a:r>
            <a:endParaRPr lang="en-US" dirty="0"/>
          </a:p>
        </p:txBody>
      </p:sp>
      <p:cxnSp>
        <p:nvCxnSpPr>
          <p:cNvPr id="18" name="Straight Arrow Connector 17"/>
          <p:cNvCxnSpPr/>
          <p:nvPr/>
        </p:nvCxnSpPr>
        <p:spPr>
          <a:xfrm>
            <a:off x="1619672" y="5013176"/>
            <a:ext cx="936104" cy="504056"/>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p:nvPr/>
        </p:nvCxnSpPr>
        <p:spPr>
          <a:xfrm>
            <a:off x="1547664" y="5589240"/>
            <a:ext cx="792088" cy="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p:nvPr/>
        </p:nvCxnSpPr>
        <p:spPr>
          <a:xfrm flipV="1">
            <a:off x="1619672" y="5669632"/>
            <a:ext cx="1088504" cy="56768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a:off x="3203848" y="5589240"/>
            <a:ext cx="1008112" cy="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5800932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6256</TotalTime>
  <Words>1593</Words>
  <Application>Microsoft Macintosh PowerPoint</Application>
  <PresentationFormat>On-screen Show (4:3)</PresentationFormat>
  <Paragraphs>173</Paragraphs>
  <Slides>16</Slides>
  <Notes>2</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blank presentation</vt:lpstr>
      <vt:lpstr>PowerPoint Presentation</vt:lpstr>
      <vt:lpstr>PowerPoint Presentation</vt:lpstr>
      <vt:lpstr>Topics</vt:lpstr>
      <vt:lpstr>Sensors?</vt:lpstr>
      <vt:lpstr>Special Requirements</vt:lpstr>
      <vt:lpstr>Disclaimer</vt:lpstr>
      <vt:lpstr>The role of MIH in Sensor Scenarios</vt:lpstr>
      <vt:lpstr>Scenario Examples</vt:lpstr>
      <vt:lpstr>Evolutions</vt:lpstr>
      <vt:lpstr>Data types inconsistencies</vt:lpstr>
      <vt:lpstr>Data types inconsistencies</vt:lpstr>
      <vt:lpstr>Improving Robustness of State Machines</vt:lpstr>
      <vt:lpstr>MIH Capability Discover information limitation</vt:lpstr>
      <vt:lpstr>Hierarchical MIIS</vt:lpstr>
      <vt:lpstr>High-Level MIIS information</vt:lpstr>
      <vt:lpstr>New Network Link Layers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Daniel Corujo</cp:lastModifiedBy>
  <cp:revision>916</cp:revision>
  <dcterms:created xsi:type="dcterms:W3CDTF">1601-01-01T00:00:00Z</dcterms:created>
  <dcterms:modified xsi:type="dcterms:W3CDTF">2013-03-16T00:41:06Z</dcterms:modified>
</cp:coreProperties>
</file>