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17"/>
  </p:notesMasterIdLst>
  <p:handoutMasterIdLst>
    <p:handoutMasterId r:id="rId18"/>
  </p:handoutMasterIdLst>
  <p:sldIdLst>
    <p:sldId id="961" r:id="rId2"/>
    <p:sldId id="962" r:id="rId3"/>
    <p:sldId id="963" r:id="rId4"/>
    <p:sldId id="1014" r:id="rId5"/>
    <p:sldId id="1015" r:id="rId6"/>
    <p:sldId id="1016" r:id="rId7"/>
    <p:sldId id="1017" r:id="rId8"/>
    <p:sldId id="1018" r:id="rId9"/>
    <p:sldId id="1020" r:id="rId10"/>
    <p:sldId id="1010" r:id="rId11"/>
    <p:sldId id="1021" r:id="rId12"/>
    <p:sldId id="1022" r:id="rId13"/>
    <p:sldId id="1019" r:id="rId14"/>
    <p:sldId id="1008" r:id="rId15"/>
    <p:sldId id="1009" r:id="rId16"/>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0066"/>
    <a:srgbClr val="FF3300"/>
    <a:srgbClr val="CCECFF"/>
    <a:srgbClr val="800080"/>
    <a:srgbClr val="CCFFCC"/>
    <a:srgbClr val="0033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5" autoAdjust="0"/>
    <p:restoredTop sz="84615" autoAdjust="0"/>
  </p:normalViewPr>
  <p:slideViewPr>
    <p:cSldViewPr snapToGrid="0" snapToObjects="1">
      <p:cViewPr>
        <p:scale>
          <a:sx n="66" d="100"/>
          <a:sy n="66" d="100"/>
        </p:scale>
        <p:origin x="-528" y="180"/>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907"/>
    </p:cViewPr>
  </p:sorterViewPr>
  <p:notesViewPr>
    <p:cSldViewPr snapToGrid="0" snapToObjects="1">
      <p:cViewPr>
        <p:scale>
          <a:sx n="100" d="100"/>
          <a:sy n="100" d="100"/>
        </p:scale>
        <p:origin x="-132" y="-6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extLst>
      <p:ext uri="{BB962C8B-B14F-4D97-AF65-F5344CB8AC3E}">
        <p14:creationId xmlns:p14="http://schemas.microsoft.com/office/powerpoint/2010/main" val="1405382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extLst>
      <p:ext uri="{BB962C8B-B14F-4D97-AF65-F5344CB8AC3E}">
        <p14:creationId xmlns:p14="http://schemas.microsoft.com/office/powerpoint/2010/main" val="31276869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4143271" y="0"/>
            <a:ext cx="3170255" cy="479567"/>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4143271" y="9119991"/>
            <a:ext cx="3170255" cy="479567"/>
          </a:xfrm>
          <a:prstGeom prst="rect">
            <a:avLst/>
          </a:prstGeom>
          <a:noFill/>
        </p:spPr>
        <p:txBody>
          <a:bodyPr/>
          <a:lstStyle/>
          <a:p>
            <a:r>
              <a:rPr lang="en-US" smtClean="0"/>
              <a:t>Page </a:t>
            </a:r>
            <a:fld id="{22873825-BC60-48EB-9FFF-65A50B4E4F2E}" type="slidenum">
              <a:rPr lang="en-US" smtClean="0"/>
              <a:pPr/>
              <a:t>4</a:t>
            </a:fld>
            <a:endParaRPr lang="en-US" smtClean="0"/>
          </a:p>
        </p:txBody>
      </p:sp>
      <p:sp>
        <p:nvSpPr>
          <p:cNvPr id="44038" name="Rectangle 2"/>
          <p:cNvSpPr>
            <a:spLocks noGrp="1" noChangeArrowheads="1"/>
          </p:cNvSpPr>
          <p:nvPr>
            <p:ph type="body" idx="1"/>
          </p:nvPr>
        </p:nvSpPr>
        <p:spPr>
          <a:xfrm>
            <a:off x="976366" y="4560818"/>
            <a:ext cx="5362470" cy="4319390"/>
          </a:xfrm>
          <a:noFill/>
          <a:ln/>
        </p:spPr>
        <p:txBody>
          <a:bodyPr lIns="95638" tIns="46981" rIns="95638" bIns="46981"/>
          <a:lstStyle/>
          <a:p>
            <a:endParaRPr lang="en-GB" smtClean="0"/>
          </a:p>
        </p:txBody>
      </p:sp>
      <p:sp>
        <p:nvSpPr>
          <p:cNvPr id="44039" name="Rectangle 3"/>
          <p:cNvSpPr>
            <a:spLocks noGrp="1" noRot="1" noChangeAspect="1" noChangeArrowheads="1" noTextEdit="1"/>
          </p:cNvSpPr>
          <p:nvPr>
            <p:ph type="sldImg"/>
          </p:nvPr>
        </p:nvSpPr>
        <p:spPr bwMode="auto">
          <a:xfrm>
            <a:off x="1258888" y="720725"/>
            <a:ext cx="4799012" cy="3598863"/>
          </a:xfrm>
          <a:prstGeom prst="rect">
            <a:avLst/>
          </a:prstGeom>
          <a:noFill/>
          <a:ln>
            <a:miter lim="800000"/>
            <a:headEnd/>
            <a:tailEnd/>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4143271" y="0"/>
            <a:ext cx="3170255" cy="479567"/>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4143271" y="9119991"/>
            <a:ext cx="3170255" cy="479567"/>
          </a:xfrm>
          <a:prstGeom prst="rect">
            <a:avLst/>
          </a:prstGeom>
          <a:noFill/>
        </p:spPr>
        <p:txBody>
          <a:bodyPr/>
          <a:lstStyle/>
          <a:p>
            <a:r>
              <a:rPr lang="en-US" smtClean="0"/>
              <a:t>Page </a:t>
            </a:r>
            <a:fld id="{DF36E325-9DCB-4E9C-B2E9-33A2A74CDECF}" type="slidenum">
              <a:rPr lang="en-US" smtClean="0"/>
              <a:pPr/>
              <a:t>5</a:t>
            </a:fld>
            <a:endParaRPr lang="en-US" smtClean="0"/>
          </a:p>
        </p:txBody>
      </p:sp>
      <p:sp>
        <p:nvSpPr>
          <p:cNvPr id="45062" name="Rectangle 2"/>
          <p:cNvSpPr>
            <a:spLocks noGrp="1" noRot="1" noChangeAspect="1" noChangeArrowheads="1" noTextEdit="1"/>
          </p:cNvSpPr>
          <p:nvPr>
            <p:ph type="sldImg"/>
          </p:nvPr>
        </p:nvSpPr>
        <p:spPr bwMode="auto">
          <a:xfrm>
            <a:off x="1258888" y="720725"/>
            <a:ext cx="4799012" cy="3598863"/>
          </a:xfrm>
          <a:prstGeom prst="rect">
            <a:avLst/>
          </a:prstGeom>
          <a:noFill/>
          <a:ln>
            <a:miter lim="800000"/>
            <a:headEnd/>
            <a:tailEnd/>
          </a:ln>
        </p:spPr>
      </p:sp>
      <p:sp>
        <p:nvSpPr>
          <p:cNvPr id="45063" name="Rectangle 3"/>
          <p:cNvSpPr>
            <a:spLocks noGrp="1" noChangeArrowheads="1"/>
          </p:cNvSpPr>
          <p:nvPr>
            <p:ph type="body" idx="1"/>
          </p:nvPr>
        </p:nvSpPr>
        <p:spPr>
          <a:xfrm>
            <a:off x="976366" y="4560818"/>
            <a:ext cx="5362470" cy="4319390"/>
          </a:xfrm>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5713" y="719138"/>
            <a:ext cx="4803775" cy="3602037"/>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4143271" y="0"/>
            <a:ext cx="3170255" cy="479567"/>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4143271" y="9119991"/>
            <a:ext cx="3170255" cy="479567"/>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5713" y="719138"/>
            <a:ext cx="4803775" cy="3602037"/>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4143271" y="0"/>
            <a:ext cx="3170255" cy="479567"/>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4143271" y="9119991"/>
            <a:ext cx="3170255" cy="479567"/>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4143271" y="0"/>
            <a:ext cx="3170255" cy="479567"/>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4143271" y="9119991"/>
            <a:ext cx="3170255" cy="479567"/>
          </a:xfrm>
          <a:prstGeom prst="rect">
            <a:avLst/>
          </a:prstGeom>
          <a:noFill/>
        </p:spPr>
        <p:txBody>
          <a:bodyPr/>
          <a:lstStyle/>
          <a:p>
            <a:r>
              <a:rPr lang="en-US" smtClean="0"/>
              <a:t>Page </a:t>
            </a:r>
            <a:fld id="{29802E4C-7981-4917-956C-79C57D027130}" type="slidenum">
              <a:rPr lang="en-US" smtClean="0"/>
              <a:pPr/>
              <a:t>8</a:t>
            </a:fld>
            <a:endParaRPr lang="en-US" smtClean="0"/>
          </a:p>
        </p:txBody>
      </p:sp>
      <p:sp>
        <p:nvSpPr>
          <p:cNvPr id="46086" name="Rectangle 2"/>
          <p:cNvSpPr>
            <a:spLocks noGrp="1" noRot="1" noChangeAspect="1" noChangeArrowheads="1" noTextEdit="1"/>
          </p:cNvSpPr>
          <p:nvPr>
            <p:ph type="sldImg"/>
          </p:nvPr>
        </p:nvSpPr>
        <p:spPr bwMode="auto">
          <a:xfrm>
            <a:off x="1258888" y="720725"/>
            <a:ext cx="4799012" cy="3598863"/>
          </a:xfrm>
          <a:prstGeom prst="rect">
            <a:avLst/>
          </a:prstGeom>
          <a:noFill/>
          <a:ln>
            <a:miter lim="800000"/>
            <a:headEnd/>
            <a:tailEnd/>
          </a:ln>
        </p:spPr>
      </p:sp>
      <p:sp>
        <p:nvSpPr>
          <p:cNvPr id="46087" name="Rectangle 3"/>
          <p:cNvSpPr>
            <a:spLocks noGrp="1" noChangeArrowheads="1"/>
          </p:cNvSpPr>
          <p:nvPr>
            <p:ph type="body" idx="1"/>
          </p:nvPr>
        </p:nvSpPr>
        <p:spPr>
          <a:xfrm>
            <a:off x="976366" y="4560818"/>
            <a:ext cx="5362470" cy="4319390"/>
          </a:xfrm>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13</a:t>
            </a:fld>
            <a:endParaRPr lang="en-US" altLang="zh-TW"/>
          </a:p>
        </p:txBody>
      </p:sp>
    </p:spTree>
    <p:extLst>
      <p:ext uri="{BB962C8B-B14F-4D97-AF65-F5344CB8AC3E}">
        <p14:creationId xmlns:p14="http://schemas.microsoft.com/office/powerpoint/2010/main" val="472228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21-13-0081</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hf sldNum="0" hdr="0" ftr="0"/>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21-13-</a:t>
            </a:r>
            <a:r>
              <a:rPr lang="en-US" altLang="ko-KR" sz="2400" dirty="0" smtClean="0">
                <a:solidFill>
                  <a:srgbClr val="FF0000"/>
                </a:solidFill>
                <a:latin typeface="Times New Roman" pitchFamily="18" charset="0"/>
                <a:cs typeface="Times New Roman" pitchFamily="18" charset="0"/>
              </a:rPr>
              <a:t>0081</a:t>
            </a:r>
            <a:endParaRPr lang="en-US" altLang="ko-KR"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May 2013 </a:t>
            </a:r>
            <a:r>
              <a:rPr lang="en-US" altLang="ko-KR" sz="2400" dirty="0" smtClean="0">
                <a:latin typeface="Times New Roman" pitchFamily="18" charset="0"/>
                <a:cs typeface="Times New Roman" pitchFamily="18" charset="0"/>
              </a:rPr>
              <a:t>Report 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May 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#56 in Big Island</a:t>
            </a:r>
            <a:r>
              <a:rPr lang="en-US" altLang="zh-CN" sz="2400" b="0" dirty="0" smtClean="0">
                <a:solidFill>
                  <a:srgbClr val="FF0000"/>
                </a:solidFill>
                <a:latin typeface="Times New Roman" pitchFamily="18" charset="0"/>
                <a:cs typeface="Times New Roman" pitchFamily="18" charset="0"/>
              </a:rPr>
              <a:t>, USA</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5173" y="1171791"/>
            <a:ext cx="8302752" cy="4314609"/>
          </a:xfrm>
        </p:spPr>
        <p:txBody>
          <a:bodyPr>
            <a:normAutofit/>
          </a:bodyPr>
          <a:lstStyle/>
          <a:p>
            <a:r>
              <a:rPr lang="en-US" altLang="ko-KR" dirty="0" smtClean="0"/>
              <a:t>May 2013</a:t>
            </a:r>
          </a:p>
          <a:p>
            <a:r>
              <a:rPr lang="en-US" altLang="zh-CN" dirty="0" smtClean="0"/>
              <a:t>Sessions: </a:t>
            </a:r>
            <a:r>
              <a:rPr lang="en-US" altLang="zh-CN" b="1" dirty="0" smtClean="0"/>
              <a:t>Tue PM1, PM2; Wed </a:t>
            </a:r>
            <a:r>
              <a:rPr lang="en-US" altLang="zh-CN" b="1" dirty="0" smtClean="0"/>
              <a:t>PM2</a:t>
            </a:r>
          </a:p>
          <a:p>
            <a:r>
              <a:rPr lang="en-US" altLang="zh-CN" dirty="0" smtClean="0"/>
              <a:t>Comments resolution: 21-13-0084-00</a:t>
            </a:r>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for this week</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Report on Progress (17)</a:t>
            </a:r>
            <a:endParaRPr lang="en-US" dirty="0"/>
          </a:p>
        </p:txBody>
      </p:sp>
      <p:sp>
        <p:nvSpPr>
          <p:cNvPr id="2" name="Content Placeholder 1"/>
          <p:cNvSpPr>
            <a:spLocks noGrp="1"/>
          </p:cNvSpPr>
          <p:nvPr>
            <p:ph idx="1"/>
          </p:nvPr>
        </p:nvSpPr>
        <p:spPr/>
        <p:txBody>
          <a:bodyPr>
            <a:normAutofit fontScale="92500" lnSpcReduction="10000"/>
          </a:bodyPr>
          <a:lstStyle/>
          <a:p>
            <a:r>
              <a:rPr lang="en-US" altLang="zh-CN" dirty="0" smtClean="0"/>
              <a:t>May 2013</a:t>
            </a:r>
          </a:p>
          <a:p>
            <a:r>
              <a:rPr lang="en-US" altLang="ko-KR" dirty="0" smtClean="0"/>
              <a:t>WG ballot </a:t>
            </a:r>
            <a:r>
              <a:rPr lang="en-US" altLang="ko-KR" dirty="0" smtClean="0"/>
              <a:t>recirculation </a:t>
            </a:r>
            <a:r>
              <a:rPr lang="en-US" altLang="ko-KR" dirty="0" smtClean="0"/>
              <a:t>on</a:t>
            </a:r>
            <a:r>
              <a:rPr lang="en-US" altLang="zh-CN" dirty="0" smtClean="0"/>
              <a:t>: IEEE P802.21c/D03 from April 26 to May 13, 2013</a:t>
            </a:r>
          </a:p>
          <a:p>
            <a:pPr lvl="1"/>
            <a:r>
              <a:rPr lang="en-US" altLang="zh-CN" dirty="0" smtClean="0"/>
              <a:t>13 approve, 4 disapprove, 5 abstain. Result: approved.</a:t>
            </a:r>
          </a:p>
          <a:p>
            <a:pPr lvl="1"/>
            <a:r>
              <a:rPr lang="en-US" altLang="ko-KR" dirty="0" smtClean="0"/>
              <a:t>143 comments: 82 editorial, 61 technical </a:t>
            </a:r>
          </a:p>
          <a:p>
            <a:pPr marL="342900" lvl="1" indent="-342900"/>
            <a:r>
              <a:rPr lang="en-US" altLang="ko-KR" dirty="0" smtClean="0"/>
              <a:t>Sessions: Tue PM1, PM2; Wed PM2; Comments resolution </a:t>
            </a:r>
            <a:r>
              <a:rPr lang="en-US" altLang="ko-KR" dirty="0" smtClean="0"/>
              <a:t>file: </a:t>
            </a:r>
            <a:r>
              <a:rPr lang="en-US" altLang="ko-KR" dirty="0" smtClean="0"/>
              <a:t>21-13-0084</a:t>
            </a:r>
          </a:p>
          <a:p>
            <a:pPr marL="342900" lvl="1" indent="-342900"/>
            <a:r>
              <a:rPr lang="en-US" altLang="ko-KR" dirty="0" smtClean="0"/>
              <a:t>All comments resolution from Ballot #6b are either completed or assigned at May Interim meeting. The assigned comments resolution are to be completed by June 1 for comments #2-140</a:t>
            </a:r>
          </a:p>
          <a:p>
            <a:pPr marL="342900" lvl="1" indent="-342900"/>
            <a:r>
              <a:rPr lang="en-US" altLang="ko-KR" dirty="0" smtClean="0"/>
              <a:t>Expect to begin </a:t>
            </a:r>
            <a:r>
              <a:rPr lang="en-US" altLang="ko-KR" dirty="0"/>
              <a:t>recirculation </a:t>
            </a:r>
            <a:r>
              <a:rPr lang="en-US" altLang="ko-KR" dirty="0" smtClean="0"/>
              <a:t>in June 2013.</a:t>
            </a:r>
          </a:p>
          <a:p>
            <a:endParaRPr lang="en-US" altLang="zh-CN" dirty="0" smtClean="0"/>
          </a:p>
          <a:p>
            <a:endParaRPr lang="en-US" altLang="zh-CN" dirty="0" smtClean="0"/>
          </a:p>
          <a:p>
            <a:pPr lvl="1"/>
            <a:endParaRPr lang="en-US" altLang="ko-K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dirty="0" smtClean="0"/>
              <a:t>WG Ballot #6 summary</a:t>
            </a:r>
            <a:endParaRPr lang="ko-KR" altLang="en-US" dirty="0" smtClean="0"/>
          </a:p>
        </p:txBody>
      </p:sp>
      <p:sp>
        <p:nvSpPr>
          <p:cNvPr id="36866" name="내용 개체 틀 2"/>
          <p:cNvSpPr>
            <a:spLocks noGrp="1"/>
          </p:cNvSpPr>
          <p:nvPr>
            <p:ph idx="1"/>
          </p:nvPr>
        </p:nvSpPr>
        <p:spPr/>
        <p:txBody>
          <a:bodyPr>
            <a:normAutofit fontScale="92500" lnSpcReduction="20000"/>
          </a:bodyPr>
          <a:lstStyle/>
          <a:p>
            <a:r>
              <a:rPr lang="en-US" altLang="ko-KR" dirty="0" smtClean="0"/>
              <a:t>WG ballot on: IEEE P802.21c/D01 from October 10 to November 9, 2012</a:t>
            </a:r>
          </a:p>
          <a:p>
            <a:pPr lvl="1"/>
            <a:r>
              <a:rPr lang="en-US" altLang="ko-KR" dirty="0" smtClean="0"/>
              <a:t>46.7% approval;.</a:t>
            </a:r>
          </a:p>
          <a:p>
            <a:pPr lvl="1"/>
            <a:r>
              <a:rPr lang="en-US" altLang="ko-KR" dirty="0" smtClean="0"/>
              <a:t>283 comments: 130 editorial, 153 technical</a:t>
            </a:r>
          </a:p>
          <a:p>
            <a:r>
              <a:rPr lang="en-US" altLang="ko-KR" dirty="0" smtClean="0"/>
              <a:t>WG ballot </a:t>
            </a:r>
            <a:r>
              <a:rPr lang="en-US" altLang="ko-KR" dirty="0" smtClean="0"/>
              <a:t>recirculation </a:t>
            </a:r>
            <a:r>
              <a:rPr lang="en-US" altLang="ko-KR" dirty="0" smtClean="0"/>
              <a:t>on: IEEE P802.21c/D02 from Feb 1 to Feb 22, 2013</a:t>
            </a:r>
          </a:p>
          <a:p>
            <a:pPr lvl="1"/>
            <a:r>
              <a:rPr lang="en-US" altLang="ko-KR" dirty="0" smtClean="0"/>
              <a:t>61.1% approval</a:t>
            </a:r>
          </a:p>
          <a:p>
            <a:pPr lvl="1"/>
            <a:r>
              <a:rPr lang="en-US" altLang="ko-KR" dirty="0" smtClean="0"/>
              <a:t>252 comments: 134 editorial, 118 technical</a:t>
            </a:r>
          </a:p>
          <a:p>
            <a:r>
              <a:rPr lang="en-US" altLang="ko-KR" dirty="0" smtClean="0"/>
              <a:t>WG ballot </a:t>
            </a:r>
            <a:r>
              <a:rPr lang="en-US" altLang="ko-KR" dirty="0" smtClean="0"/>
              <a:t>recirculation </a:t>
            </a:r>
            <a:r>
              <a:rPr lang="en-US" altLang="ko-KR" dirty="0" smtClean="0"/>
              <a:t>on: IEEE P802.21c/D03 from April 26 1 to May 13, 2013</a:t>
            </a:r>
          </a:p>
          <a:p>
            <a:pPr lvl="1"/>
            <a:r>
              <a:rPr lang="en-US" altLang="ko-KR" dirty="0" smtClean="0"/>
              <a:t>76.5% approval</a:t>
            </a:r>
          </a:p>
          <a:p>
            <a:pPr lvl="1"/>
            <a:r>
              <a:rPr lang="en-US" altLang="ko-KR" dirty="0" smtClean="0"/>
              <a:t>143 comments: 82 editorial, 61 technical</a:t>
            </a:r>
          </a:p>
          <a:p>
            <a:endParaRPr lang="en-US" altLang="ko-KR" dirty="0" smtClean="0"/>
          </a:p>
          <a:p>
            <a:endParaRPr lang="ko-KR" alt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May 30 </a:t>
            </a:r>
            <a:r>
              <a:rPr lang="en-US" altLang="zh-CN" dirty="0" smtClean="0"/>
              <a:t>Thursday</a:t>
            </a:r>
            <a:r>
              <a:rPr lang="en-US" altLang="ko-KR" dirty="0" smtClean="0"/>
              <a:t> </a:t>
            </a:r>
            <a:r>
              <a:rPr lang="en-US" altLang="ko-KR" dirty="0" smtClean="0"/>
              <a:t>8PM ET</a:t>
            </a:r>
            <a:r>
              <a:rPr lang="en-US" altLang="zh-CN" dirty="0" smtClean="0"/>
              <a:t> </a:t>
            </a:r>
          </a:p>
          <a:p>
            <a:pPr lvl="1">
              <a:spcBef>
                <a:spcPts val="600"/>
              </a:spcBef>
            </a:pPr>
            <a:r>
              <a:rPr lang="en-US" altLang="zh-CN" dirty="0" smtClean="0"/>
              <a:t>morning in Asia</a:t>
            </a:r>
          </a:p>
          <a:p>
            <a:pPr>
              <a:spcBef>
                <a:spcPts val="600"/>
              </a:spcBef>
            </a:pPr>
            <a:r>
              <a:rPr lang="en-US" altLang="zh-CN" dirty="0" smtClean="0"/>
              <a:t>June 11 </a:t>
            </a:r>
            <a:r>
              <a:rPr lang="en-US" altLang="zh-CN" dirty="0" smtClean="0"/>
              <a:t>Tuesday</a:t>
            </a:r>
            <a:r>
              <a:rPr lang="en-US" altLang="ko-KR" dirty="0" smtClean="0"/>
              <a:t> 9:30AM </a:t>
            </a:r>
            <a:r>
              <a:rPr lang="en-US" altLang="ko-KR" dirty="0" smtClean="0"/>
              <a:t>ET</a:t>
            </a:r>
          </a:p>
          <a:p>
            <a:pPr lvl="1">
              <a:spcBef>
                <a:spcPts val="600"/>
              </a:spcBef>
            </a:pPr>
            <a:r>
              <a:rPr lang="en-US" altLang="zh-CN" dirty="0"/>
              <a:t>evening in </a:t>
            </a:r>
            <a:r>
              <a:rPr lang="en-US" altLang="zh-CN" dirty="0" smtClean="0"/>
              <a:t>Asia</a:t>
            </a:r>
            <a:r>
              <a:rPr lang="it-IT" altLang="zh-CN" dirty="0"/>
              <a:t>, PM in Europe, 6:30 in California</a:t>
            </a:r>
            <a:endParaRPr lang="en-US" altLang="zh-CN" dirty="0" smtClean="0"/>
          </a:p>
          <a:p>
            <a:pPr>
              <a:spcBef>
                <a:spcPts val="600"/>
              </a:spcBef>
            </a:pPr>
            <a:r>
              <a:rPr lang="en-US" altLang="zh-CN" dirty="0" smtClean="0"/>
              <a:t>June 25 </a:t>
            </a:r>
            <a:r>
              <a:rPr lang="en-US" altLang="zh-CN" dirty="0"/>
              <a:t>Tuesday</a:t>
            </a:r>
            <a:r>
              <a:rPr lang="en-US" altLang="ko-KR" dirty="0"/>
              <a:t> 8PM </a:t>
            </a:r>
            <a:r>
              <a:rPr lang="en-US" altLang="ko-KR" dirty="0" smtClean="0"/>
              <a:t>ET</a:t>
            </a:r>
          </a:p>
          <a:p>
            <a:pPr lvl="1">
              <a:spcBef>
                <a:spcPts val="600"/>
              </a:spcBef>
            </a:pPr>
            <a:r>
              <a:rPr lang="en-US" altLang="zh-CN" dirty="0" smtClean="0"/>
              <a:t>evening in </a:t>
            </a:r>
            <a:r>
              <a:rPr lang="en-US" altLang="zh-CN" dirty="0" smtClean="0"/>
              <a:t>Asia</a:t>
            </a:r>
            <a:endParaRPr lang="en-US" altLang="zh-CN" dirty="0" smtClean="0"/>
          </a:p>
          <a:p>
            <a:pPr>
              <a:spcBef>
                <a:spcPts val="600"/>
              </a:spcBef>
            </a:pPr>
            <a:r>
              <a:rPr lang="en-US" altLang="zh-CN" dirty="0" smtClean="0"/>
              <a:t>July 9 </a:t>
            </a:r>
            <a:r>
              <a:rPr lang="en-US" altLang="zh-CN" dirty="0"/>
              <a:t>Tuesday</a:t>
            </a:r>
            <a:r>
              <a:rPr lang="en-US" altLang="ko-KR" dirty="0"/>
              <a:t> 9:30AM </a:t>
            </a:r>
            <a:r>
              <a:rPr lang="en-US" altLang="ko-KR" dirty="0" smtClean="0"/>
              <a:t>ET</a:t>
            </a:r>
          </a:p>
          <a:p>
            <a:pPr lvl="1">
              <a:spcBef>
                <a:spcPts val="600"/>
              </a:spcBef>
            </a:pPr>
            <a:r>
              <a:rPr lang="en-US" altLang="zh-CN" dirty="0" smtClean="0"/>
              <a:t>morning in </a:t>
            </a:r>
            <a:r>
              <a:rPr lang="en-US" altLang="zh-CN" dirty="0" smtClean="0"/>
              <a:t>Asia</a:t>
            </a:r>
            <a:endParaRPr lang="en-US" altLang="zh-CN"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GB" dirty="0" smtClean="0">
                <a:ea typeface="PMingLiU" charset="-120"/>
              </a:rPr>
              <a:t>Move to authorize</a:t>
            </a:r>
            <a:r>
              <a:rPr lang="en-US" altLang="ko-KR" dirty="0" smtClean="0"/>
              <a:t> the P802.21c  Editor to incorporate all the resolutions of letter ballot </a:t>
            </a:r>
            <a:r>
              <a:rPr lang="en-US" altLang="zh-CN" dirty="0" smtClean="0"/>
              <a:t>#6 comments in</a:t>
            </a:r>
            <a:r>
              <a:rPr lang="en-US" altLang="ko-KR" dirty="0" smtClean="0"/>
              <a:t>to P802.21c </a:t>
            </a:r>
            <a:r>
              <a:rPr lang="en-US" altLang="zh-CN" dirty="0" smtClean="0"/>
              <a:t>/</a:t>
            </a:r>
            <a:r>
              <a:rPr lang="en-US" altLang="ko-KR" dirty="0" smtClean="0"/>
              <a:t>D03 and produce P802</a:t>
            </a:r>
            <a:r>
              <a:rPr lang="en-US" altLang="zh-CN" dirty="0" smtClean="0"/>
              <a:t>.21c/D04</a:t>
            </a:r>
            <a:r>
              <a:rPr lang="en-US" altLang="ko-KR" dirty="0" smtClean="0"/>
              <a:t> </a:t>
            </a:r>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Motion to authorize the Working Group chair to initiate a LB</a:t>
            </a:r>
            <a:r>
              <a:rPr lang="en-US" altLang="zh-CN" dirty="0" smtClean="0"/>
              <a:t>#6 </a:t>
            </a:r>
            <a:r>
              <a:rPr lang="en-US" altLang="ko-KR" dirty="0" smtClean="0"/>
              <a:t>re</a:t>
            </a:r>
            <a:r>
              <a:rPr lang="en-US" altLang="zh-CN" dirty="0" smtClean="0"/>
              <a:t>-circulation </a:t>
            </a:r>
            <a:r>
              <a:rPr lang="en-US" altLang="ko-KR" dirty="0" smtClean="0"/>
              <a:t>Letter Ballot on the question </a:t>
            </a:r>
            <a:r>
              <a:rPr lang="en-US" altLang="zh-CN" dirty="0" smtClean="0"/>
              <a:t>“</a:t>
            </a:r>
            <a:r>
              <a:rPr lang="en-US" altLang="ko-KR" dirty="0" smtClean="0"/>
              <a:t>Should P802.21c</a:t>
            </a:r>
            <a:r>
              <a:rPr lang="en-US" altLang="zh-CN" dirty="0" smtClean="0"/>
              <a:t>/</a:t>
            </a:r>
            <a:r>
              <a:rPr lang="en-US" altLang="ko-KR" dirty="0" smtClean="0"/>
              <a:t>D04 be forwarded to Sponsor Ballot?</a:t>
            </a:r>
            <a:r>
              <a:rPr lang="en-US" altLang="zh-CN" dirty="0" smtClean="0"/>
              <a:t>”</a:t>
            </a:r>
            <a:endParaRPr lang="ko-KR" altLang="ko-KR" dirty="0" smtClean="0"/>
          </a:p>
          <a:p>
            <a:pPr lvl="1"/>
            <a:r>
              <a:rPr lang="en-US" altLang="ko-KR" dirty="0" smtClean="0"/>
              <a:t>Moved by:</a:t>
            </a:r>
            <a:endParaRPr lang="ko-KR" altLang="ko-KR" dirty="0" smtClean="0"/>
          </a:p>
          <a:p>
            <a:pPr lvl="1"/>
            <a:r>
              <a:rPr lang="en-US" altLang="ko-KR" dirty="0" smtClean="0"/>
              <a:t>Second by:</a:t>
            </a:r>
          </a:p>
          <a:p>
            <a:pPr lvl="1"/>
            <a:r>
              <a:rPr lang="en-US" altLang="zh-CN" dirty="0" smtClean="0"/>
              <a:t>?</a:t>
            </a:r>
            <a:r>
              <a:rPr lang="en-US" altLang="ko-KR" dirty="0" smtClean="0"/>
              <a:t> yes</a:t>
            </a:r>
            <a:r>
              <a:rPr lang="en-US" altLang="zh-CN" dirty="0" smtClean="0"/>
              <a:t>, ? no, ? abstain</a:t>
            </a:r>
            <a:endParaRPr lang="ko-KR" altLang="ko-KR" dirty="0" smtClean="0"/>
          </a:p>
          <a:p>
            <a:pPr lvl="1"/>
            <a:r>
              <a:rPr lang="en-US" altLang="ko-KR" dirty="0" smtClean="0"/>
              <a:t>Result: </a:t>
            </a:r>
            <a:r>
              <a:rPr lang="en-US" altLang="zh-CN" dirty="0" smtClean="0"/>
              <a:t>?</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88641589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4191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250371" y="1295398"/>
            <a:ext cx="8588829" cy="5032829"/>
          </a:xfrm>
          <a:prstGeom prst="rect">
            <a:avLst/>
          </a:prstGeom>
          <a:noFill/>
          <a:ln w="9525">
            <a:noFill/>
            <a:miter lim="800000"/>
            <a:headEnd/>
            <a:tailEnd/>
          </a:ln>
        </p:spPr>
        <p:txBody>
          <a:bodyPr/>
          <a:lstStyle/>
          <a:p>
            <a:pPr marL="230188" indent="-230188">
              <a:spcBef>
                <a:spcPct val="20000"/>
              </a:spcBef>
            </a:pPr>
            <a:r>
              <a:rPr lang="en-US" b="0" dirty="0" smtClean="0"/>
              <a:t>All </a:t>
            </a:r>
            <a:r>
              <a:rPr lang="en-US" b="0" dirty="0"/>
              <a:t>participants in this meeting have certain obligations under the IEEE-SA Patent Policy.  Participants: </a:t>
            </a:r>
          </a:p>
          <a:p>
            <a:pPr marL="630238" lvl="1" indent="-285750">
              <a:spcBef>
                <a:spcPct val="20000"/>
              </a:spcBef>
              <a:buFontTx/>
              <a:buChar char="–"/>
            </a:pPr>
            <a:r>
              <a:rPr lang="en-US" b="0"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b="0" dirty="0"/>
              <a:t>“Personal awareness” means that the participant “is personally aware that the holder may have a potential Essential Patent Claim,” even if the participant is not personally aware of the specific patents or</a:t>
            </a:r>
            <a:r>
              <a:rPr lang="en-US" b="0" dirty="0">
                <a:solidFill>
                  <a:srgbClr val="FF3300"/>
                </a:solidFill>
              </a:rPr>
              <a:t> </a:t>
            </a:r>
            <a:r>
              <a:rPr lang="en-US" b="0" dirty="0"/>
              <a:t>patent claims</a:t>
            </a:r>
          </a:p>
          <a:p>
            <a:pPr marL="630238" lvl="1" indent="-285750">
              <a:spcBef>
                <a:spcPct val="20000"/>
              </a:spcBef>
              <a:buFontTx/>
              <a:buChar char="–"/>
            </a:pPr>
            <a:r>
              <a:rPr lang="en-US" b="0"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b="0" dirty="0"/>
              <a:t>The above does not apply if the patent</a:t>
            </a:r>
            <a:r>
              <a:rPr lang="en-US" b="0" dirty="0">
                <a:solidFill>
                  <a:srgbClr val="FF3300"/>
                </a:solidFill>
              </a:rPr>
              <a:t> </a:t>
            </a:r>
            <a:r>
              <a:rPr lang="en-US" b="0" dirty="0"/>
              <a:t>claim is already the subject of an Accepted Letter of Assurance that applies to the proposed standard(s) under consideration by this group</a:t>
            </a:r>
          </a:p>
          <a:p>
            <a:pPr marL="230188" indent="-230188">
              <a:spcBef>
                <a:spcPct val="20000"/>
              </a:spcBef>
            </a:pPr>
            <a:r>
              <a:rPr lang="en-GB" b="0" dirty="0"/>
              <a:t>		Quoted text excerpted from IEEE-SA Standards Board Bylaws </a:t>
            </a:r>
            <a:r>
              <a:rPr lang="en-GB" b="0" dirty="0" err="1"/>
              <a:t>subclause</a:t>
            </a:r>
            <a:r>
              <a:rPr lang="en-GB" b="0" dirty="0"/>
              <a:t> 6.2</a:t>
            </a:r>
            <a:endParaRPr lang="en-US" b="0" dirty="0"/>
          </a:p>
          <a:p>
            <a:pPr marL="230188" indent="-230188">
              <a:spcBef>
                <a:spcPct val="20000"/>
              </a:spcBef>
              <a:buFontTx/>
              <a:buChar char="•"/>
            </a:pPr>
            <a:r>
              <a:rPr lang="en-US" b="0" dirty="0"/>
              <a:t>Early identification of holders of potential Essential Patent Claims is strongly encouraged</a:t>
            </a:r>
          </a:p>
          <a:p>
            <a:pPr marL="230188" indent="-230188">
              <a:spcBef>
                <a:spcPct val="20000"/>
              </a:spcBef>
              <a:buFontTx/>
              <a:buChar char="•"/>
            </a:pPr>
            <a:r>
              <a:rPr lang="en-US" b="0" dirty="0"/>
              <a:t>No duty to perform a patent search</a:t>
            </a:r>
            <a:endParaRPr lang="en-GB" b="0"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052457" y="6444343"/>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48287603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6"/>
          <p:cNvSpPr>
            <a:spLocks noGrp="1"/>
          </p:cNvSpPr>
          <p:nvPr>
            <p:ph type="dt" sz="half" idx="4294967295"/>
          </p:nvPr>
        </p:nvSpPr>
        <p:spPr>
          <a:xfrm>
            <a:off x="685800" y="6477000"/>
            <a:ext cx="1219200" cy="212724"/>
          </a:xfrm>
          <a:prstGeom prst="rect">
            <a:avLst/>
          </a:prstGeom>
        </p:spPr>
        <p:txBody>
          <a:bodyPr/>
          <a:lstStyle/>
          <a:p>
            <a:pPr>
              <a:defRPr/>
            </a:pPr>
            <a:fld id="{AB63542D-E67F-4C19-B9D4-E216409496E6}" type="datetime1">
              <a:rPr lang="en-US" smtClean="0"/>
              <a:t>5/16/2013</a:t>
            </a:fld>
            <a:endParaRPr lang="en-US" dirty="0"/>
          </a:p>
        </p:txBody>
      </p:sp>
    </p:spTree>
    <p:extLst>
      <p:ext uri="{BB962C8B-B14F-4D97-AF65-F5344CB8AC3E}">
        <p14:creationId xmlns:p14="http://schemas.microsoft.com/office/powerpoint/2010/main" val="4117532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5820229"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024743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5733143"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1956110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smtClean="0"/>
              <a:t>Progress so far (16)</a:t>
            </a:r>
            <a:endParaRPr lang="en-US" dirty="0"/>
          </a:p>
        </p:txBody>
      </p:sp>
      <p:sp>
        <p:nvSpPr>
          <p:cNvPr id="2" name="Content Placeholder 1"/>
          <p:cNvSpPr>
            <a:spLocks noGrp="1"/>
          </p:cNvSpPr>
          <p:nvPr>
            <p:ph idx="1"/>
          </p:nvPr>
        </p:nvSpPr>
        <p:spPr/>
        <p:txBody>
          <a:bodyPr/>
          <a:lstStyle/>
          <a:p>
            <a:r>
              <a:rPr lang="en-US" altLang="zh-CN" dirty="0" smtClean="0"/>
              <a:t>March 2013</a:t>
            </a:r>
          </a:p>
          <a:p>
            <a:pPr lvl="1"/>
            <a:r>
              <a:rPr lang="en-US" altLang="ko-KR" dirty="0" smtClean="0"/>
              <a:t>Completed all comments resolution from Ballot #6a at March plenary and with emails afterwards in April, and the resulting updated draft specification is IEEE_P802.21c_D03</a:t>
            </a:r>
          </a:p>
          <a:p>
            <a:endParaRPr lang="en-US" altLang="zh-CN" dirty="0" smtClean="0"/>
          </a:p>
          <a:p>
            <a:endParaRPr lang="en-US" altLang="zh-CN" dirty="0" smtClean="0"/>
          </a:p>
          <a:p>
            <a:pPr lvl="1"/>
            <a:endParaRPr lang="en-US" altLang="ko-KR"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35653</TotalTime>
  <Words>1303</Words>
  <Application>Microsoft Office PowerPoint</Application>
  <PresentationFormat>On-screen Show (4:3)</PresentationFormat>
  <Paragraphs>165</Paragraphs>
  <Slides>15</Slides>
  <Notes>9</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2_SAM TEMPLATE</vt:lpstr>
      <vt:lpstr>PowerPoint Presentation</vt:lpstr>
      <vt:lpstr>PowerPoint Presentation</vt:lpstr>
      <vt:lpstr>IEEE 802.21c: Single Radio Handovers Task Group </vt:lpstr>
      <vt:lpstr>PowerPoint Presentation</vt:lpstr>
      <vt:lpstr>Participants, Patents, and Duty to Inform</vt:lpstr>
      <vt:lpstr>Patent Related Links</vt:lpstr>
      <vt:lpstr>Call for Potentially Essential Patents</vt:lpstr>
      <vt:lpstr>Other Guidelines for IEEE WG Meetings</vt:lpstr>
      <vt:lpstr>Progress so far (16)</vt:lpstr>
      <vt:lpstr>Agenda for this week</vt:lpstr>
      <vt:lpstr>Report on Progress (17)</vt:lpstr>
      <vt:lpstr>WG Ballot #6 summary</vt:lpstr>
      <vt:lpstr>Teleconference (Tentative)</vt:lpstr>
      <vt:lpstr>WG Motion</vt:lpstr>
      <vt:lpstr>WG Motion</vt:lpstr>
    </vt:vector>
  </TitlesOfParts>
  <Company>AT&amp;T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charliep</cp:lastModifiedBy>
  <cp:revision>1093</cp:revision>
  <cp:lastPrinted>2000-04-10T21:29:30Z</cp:lastPrinted>
  <dcterms:created xsi:type="dcterms:W3CDTF">2000-03-13T21:22:56Z</dcterms:created>
  <dcterms:modified xsi:type="dcterms:W3CDTF">2013-05-17T00:31:33Z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(2)R0psI4C9oiRYfDLHwbbvNBTzNyU+sq9QMLea2Or2Xyxa7UeRfaVDql/sNBT8RVG13VjtFzGP_x000d_
kHGqvd0hOP/2x3nfNJa4m+H2GHda66UG4nEFLTvNc1FdnHp4D6zatRtXiQUvTbnqnWu0XAse_x000d_
AjLz9/sD1sfygKN3AFugbpGNOMQsJ54uxCqI3tYfVGHzmAwd9jEnFUbnMguPyMn+7awKgbZJ_x000d_
0z/Re9DFp11ekJRCLr</vt:lpwstr>
  </property>
  <property fmtid="{D5CDD505-2E9C-101B-9397-08002B2CF9AE}" pid="4" name="_ms_pID_7253431">
    <vt:lpwstr>AaujtNNQTZwrkFaex9ShMbRSLp8LmfH96qzz/42VvQqumA3SFmypoi_x000d_
qipNniVN+wyYhWLlnpQVz1vD14ChmCYhpXk5W5CJUkJ9KglF13eCnS8xuHthuxkMeCA6q746_x000d_
KR5r7tmqTdGTbPg0bACPwkxxSCaPJegxpevOHITDCmxkfQ==</vt:lpwstr>
  </property>
</Properties>
</file>