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21"/>
  </p:notesMasterIdLst>
  <p:handoutMasterIdLst>
    <p:handoutMasterId r:id="rId22"/>
  </p:handoutMasterIdLst>
  <p:sldIdLst>
    <p:sldId id="961" r:id="rId2"/>
    <p:sldId id="962" r:id="rId3"/>
    <p:sldId id="963" r:id="rId4"/>
    <p:sldId id="964" r:id="rId5"/>
    <p:sldId id="965" r:id="rId6"/>
    <p:sldId id="966" r:id="rId7"/>
    <p:sldId id="967" r:id="rId8"/>
    <p:sldId id="968" r:id="rId9"/>
    <p:sldId id="969" r:id="rId10"/>
    <p:sldId id="970" r:id="rId11"/>
    <p:sldId id="971" r:id="rId12"/>
    <p:sldId id="972" r:id="rId13"/>
    <p:sldId id="1016" r:id="rId14"/>
    <p:sldId id="1011" r:id="rId15"/>
    <p:sldId id="1010" r:id="rId16"/>
    <p:sldId id="1015" r:id="rId17"/>
    <p:sldId id="1008" r:id="rId18"/>
    <p:sldId id="1009" r:id="rId19"/>
    <p:sldId id="1002" r:id="rId20"/>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66"/>
    <a:srgbClr val="FF3300"/>
    <a:srgbClr val="CCECFF"/>
    <a:srgbClr val="800080"/>
    <a:srgbClr val="CCFFCC"/>
    <a:srgbClr val="0033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7995" autoAdjust="0"/>
    <p:restoredTop sz="84615" autoAdjust="0"/>
  </p:normalViewPr>
  <p:slideViewPr>
    <p:cSldViewPr snapToGrid="0" snapToObjects="1">
      <p:cViewPr varScale="1">
        <p:scale>
          <a:sx n="45" d="100"/>
          <a:sy n="45" d="100"/>
        </p:scale>
        <p:origin x="-1085" y="-77"/>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3187"/>
    </p:cViewPr>
  </p:sorterViewPr>
  <p:notesViewPr>
    <p:cSldViewPr snapToGrid="0" snapToObjects="1">
      <p:cViewPr>
        <p:scale>
          <a:sx n="100" d="100"/>
          <a:sy n="100" d="100"/>
        </p:scale>
        <p:origin x="-132" y="-6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813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8132" name="Rectangle 6"/>
          <p:cNvSpPr>
            <a:spLocks noGrp="1" noChangeArrowheads="1"/>
          </p:cNvSpPr>
          <p:nvPr>
            <p:ph type="ftr" sz="quarter" idx="4"/>
          </p:nvPr>
        </p:nvSpPr>
        <p:spPr>
          <a:noFill/>
        </p:spPr>
        <p:txBody>
          <a:bodyPr/>
          <a:lstStyle/>
          <a:p>
            <a:pPr lvl="4"/>
            <a:endParaRPr lang="en-US" altLang="ko-KR"/>
          </a:p>
        </p:txBody>
      </p:sp>
      <p:sp>
        <p:nvSpPr>
          <p:cNvPr id="48133" name="Rectangle 7"/>
          <p:cNvSpPr>
            <a:spLocks noGrp="1" noChangeArrowheads="1"/>
          </p:cNvSpPr>
          <p:nvPr>
            <p:ph type="sldNum" sz="quarter" idx="5"/>
          </p:nvPr>
        </p:nvSpPr>
        <p:spPr>
          <a:xfrm>
            <a:off x="3493599" y="9295567"/>
            <a:ext cx="447590" cy="179058"/>
          </a:xfrm>
          <a:noFill/>
        </p:spPr>
        <p:txBody>
          <a:bodyPr/>
          <a:lstStyle/>
          <a:p>
            <a:r>
              <a:rPr lang="en-US" altLang="ko-KR"/>
              <a:t>Page </a:t>
            </a:r>
            <a:fld id="{D53EDB90-F08A-4A74-B725-DBAF98C9728D}" type="slidenum">
              <a:rPr lang="en-US" altLang="ko-KR"/>
              <a:pPr/>
              <a:t>10</a:t>
            </a:fld>
            <a:endParaRPr lang="en-US" altLang="ko-KR"/>
          </a:p>
        </p:txBody>
      </p:sp>
      <p:sp>
        <p:nvSpPr>
          <p:cNvPr id="48134" name="Rectangle 2"/>
          <p:cNvSpPr>
            <a:spLocks noGrp="1" noRot="1" noChangeAspect="1" noChangeArrowheads="1" noTextEdit="1"/>
          </p:cNvSpPr>
          <p:nvPr>
            <p:ph type="sldImg"/>
          </p:nvPr>
        </p:nvSpPr>
        <p:spPr>
          <a:ln/>
        </p:spPr>
      </p:sp>
      <p:sp>
        <p:nvSpPr>
          <p:cNvPr id="4813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915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9156" name="Rectangle 6"/>
          <p:cNvSpPr>
            <a:spLocks noGrp="1" noChangeArrowheads="1"/>
          </p:cNvSpPr>
          <p:nvPr>
            <p:ph type="ftr" sz="quarter" idx="4"/>
          </p:nvPr>
        </p:nvSpPr>
        <p:spPr>
          <a:noFill/>
        </p:spPr>
        <p:txBody>
          <a:bodyPr/>
          <a:lstStyle/>
          <a:p>
            <a:pPr lvl="4"/>
            <a:endParaRPr lang="en-US" altLang="ko-KR"/>
          </a:p>
        </p:txBody>
      </p:sp>
      <p:sp>
        <p:nvSpPr>
          <p:cNvPr id="49157" name="Rectangle 7"/>
          <p:cNvSpPr>
            <a:spLocks noGrp="1" noChangeArrowheads="1"/>
          </p:cNvSpPr>
          <p:nvPr>
            <p:ph type="sldNum" sz="quarter" idx="5"/>
          </p:nvPr>
        </p:nvSpPr>
        <p:spPr>
          <a:xfrm>
            <a:off x="3411597" y="9295567"/>
            <a:ext cx="529592" cy="179058"/>
          </a:xfrm>
          <a:noFill/>
        </p:spPr>
        <p:txBody>
          <a:bodyPr/>
          <a:lstStyle/>
          <a:p>
            <a:r>
              <a:rPr lang="en-US" altLang="ko-KR"/>
              <a:t>Page </a:t>
            </a:r>
            <a:fld id="{14137B37-F796-48FF-B061-5FB83A4DD369}" type="slidenum">
              <a:rPr lang="en-US" altLang="ko-KR"/>
              <a:pPr/>
              <a:t>11</a:t>
            </a:fld>
            <a:endParaRPr lang="en-US" altLang="ko-KR"/>
          </a:p>
        </p:txBody>
      </p:sp>
      <p:sp>
        <p:nvSpPr>
          <p:cNvPr id="49158" name="Rectangle 2"/>
          <p:cNvSpPr>
            <a:spLocks noGrp="1" noRot="1" noChangeAspect="1" noChangeArrowheads="1" noTextEdit="1"/>
          </p:cNvSpPr>
          <p:nvPr>
            <p:ph type="sldImg"/>
          </p:nvPr>
        </p:nvSpPr>
        <p:spPr>
          <a:ln/>
        </p:spPr>
      </p:sp>
      <p:sp>
        <p:nvSpPr>
          <p:cNvPr id="4915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017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0180" name="Rectangle 6"/>
          <p:cNvSpPr>
            <a:spLocks noGrp="1" noChangeArrowheads="1"/>
          </p:cNvSpPr>
          <p:nvPr>
            <p:ph type="ftr" sz="quarter" idx="4"/>
          </p:nvPr>
        </p:nvSpPr>
        <p:spPr>
          <a:noFill/>
        </p:spPr>
        <p:txBody>
          <a:bodyPr/>
          <a:lstStyle/>
          <a:p>
            <a:pPr lvl="4"/>
            <a:endParaRPr lang="en-US" altLang="ko-KR"/>
          </a:p>
        </p:txBody>
      </p:sp>
      <p:sp>
        <p:nvSpPr>
          <p:cNvPr id="50181" name="Rectangle 7"/>
          <p:cNvSpPr>
            <a:spLocks noGrp="1" noChangeArrowheads="1"/>
          </p:cNvSpPr>
          <p:nvPr>
            <p:ph type="sldNum" sz="quarter" idx="5"/>
          </p:nvPr>
        </p:nvSpPr>
        <p:spPr>
          <a:xfrm>
            <a:off x="3416722" y="9295567"/>
            <a:ext cx="524467" cy="179058"/>
          </a:xfrm>
          <a:noFill/>
        </p:spPr>
        <p:txBody>
          <a:bodyPr/>
          <a:lstStyle/>
          <a:p>
            <a:r>
              <a:rPr lang="en-US" altLang="ko-KR"/>
              <a:t>Page </a:t>
            </a:r>
            <a:fld id="{3C2ABF07-0014-47DE-8F5B-F45B33E415BD}" type="slidenum">
              <a:rPr lang="en-US" altLang="ko-KR"/>
              <a:pPr/>
              <a:t>12</a:t>
            </a:fld>
            <a:endParaRPr lang="en-US" altLang="ko-KR"/>
          </a:p>
        </p:txBody>
      </p:sp>
      <p:sp>
        <p:nvSpPr>
          <p:cNvPr id="50182" name="Rectangle 2"/>
          <p:cNvSpPr>
            <a:spLocks noGrp="1" noRot="1" noChangeAspect="1" noChangeArrowheads="1" noTextEdit="1"/>
          </p:cNvSpPr>
          <p:nvPr>
            <p:ph type="sldImg"/>
          </p:nvPr>
        </p:nvSpPr>
        <p:spPr>
          <a:xfrm>
            <a:off x="1258888" y="720725"/>
            <a:ext cx="4799012" cy="3598863"/>
          </a:xfrm>
          <a:ln/>
        </p:spPr>
      </p:sp>
      <p:sp>
        <p:nvSpPr>
          <p:cNvPr id="50183"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C11F9D-88A1-4C9B-81A5-32B2CA2380F4}" type="slidenum">
              <a:rPr lang="zh-TW" altLang="en-US" smtClean="0"/>
              <a:pPr/>
              <a:t>16</a:t>
            </a:fld>
            <a:endParaRPr lang="en-US" altLang="zh-TW"/>
          </a:p>
        </p:txBody>
      </p:sp>
    </p:spTree>
    <p:extLst>
      <p:ext uri="{BB962C8B-B14F-4D97-AF65-F5344CB8AC3E}">
        <p14:creationId xmlns="" xmlns:p14="http://schemas.microsoft.com/office/powerpoint/2010/main" val="472228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493599" y="9295567"/>
            <a:ext cx="447590" cy="179058"/>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4278590" y="107169"/>
            <a:ext cx="2348142" cy="215444"/>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90178" y="107169"/>
            <a:ext cx="1324080" cy="215444"/>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301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3012" name="Rectangle 6"/>
          <p:cNvSpPr>
            <a:spLocks noGrp="1" noChangeArrowheads="1"/>
          </p:cNvSpPr>
          <p:nvPr>
            <p:ph type="ftr" sz="quarter" idx="4"/>
          </p:nvPr>
        </p:nvSpPr>
        <p:spPr>
          <a:noFill/>
        </p:spPr>
        <p:txBody>
          <a:bodyPr/>
          <a:lstStyle/>
          <a:p>
            <a:pPr lvl="4"/>
            <a:endParaRPr lang="en-US" altLang="ko-KR"/>
          </a:p>
        </p:txBody>
      </p:sp>
      <p:sp>
        <p:nvSpPr>
          <p:cNvPr id="43013" name="Rectangle 7"/>
          <p:cNvSpPr>
            <a:spLocks noGrp="1" noChangeArrowheads="1"/>
          </p:cNvSpPr>
          <p:nvPr>
            <p:ph type="sldNum" sz="quarter" idx="5"/>
          </p:nvPr>
        </p:nvSpPr>
        <p:spPr>
          <a:xfrm>
            <a:off x="3493599" y="9295567"/>
            <a:ext cx="447590" cy="179058"/>
          </a:xfrm>
          <a:noFill/>
        </p:spPr>
        <p:txBody>
          <a:bodyPr/>
          <a:lstStyle/>
          <a:p>
            <a:r>
              <a:rPr lang="en-US" altLang="ko-KR"/>
              <a:t>Page </a:t>
            </a:r>
            <a:fld id="{5E921AE1-7327-4AA6-ACAA-CC84E4E47480}" type="slidenum">
              <a:rPr lang="en-US" altLang="ko-KR"/>
              <a:pPr/>
              <a:t>4</a:t>
            </a:fld>
            <a:endParaRPr lang="en-US" altLang="ko-KR"/>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5</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6</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505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5060" name="Rectangle 6"/>
          <p:cNvSpPr>
            <a:spLocks noGrp="1" noChangeArrowheads="1"/>
          </p:cNvSpPr>
          <p:nvPr>
            <p:ph type="ftr" sz="quarter" idx="4"/>
          </p:nvPr>
        </p:nvSpPr>
        <p:spPr>
          <a:noFill/>
        </p:spPr>
        <p:txBody>
          <a:bodyPr/>
          <a:lstStyle/>
          <a:p>
            <a:pPr lvl="4"/>
            <a:endParaRPr lang="en-US" altLang="ko-KR"/>
          </a:p>
        </p:txBody>
      </p:sp>
      <p:sp>
        <p:nvSpPr>
          <p:cNvPr id="45061" name="Rectangle 7"/>
          <p:cNvSpPr>
            <a:spLocks noGrp="1" noChangeArrowheads="1"/>
          </p:cNvSpPr>
          <p:nvPr>
            <p:ph type="sldNum" sz="quarter" idx="5"/>
          </p:nvPr>
        </p:nvSpPr>
        <p:spPr>
          <a:xfrm>
            <a:off x="3493599" y="9295567"/>
            <a:ext cx="447590" cy="179058"/>
          </a:xfrm>
          <a:noFill/>
        </p:spPr>
        <p:txBody>
          <a:bodyPr/>
          <a:lstStyle/>
          <a:p>
            <a:r>
              <a:rPr lang="en-US" altLang="ko-KR"/>
              <a:t>Page </a:t>
            </a:r>
            <a:fld id="{62D0BB71-6751-4712-B1D8-22E29CB85A37}" type="slidenum">
              <a:rPr lang="en-US" altLang="ko-KR"/>
              <a:pPr/>
              <a:t>7</a:t>
            </a:fld>
            <a:endParaRPr lang="en-US" altLang="ko-KR"/>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608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6084" name="Rectangle 6"/>
          <p:cNvSpPr>
            <a:spLocks noGrp="1" noChangeArrowheads="1"/>
          </p:cNvSpPr>
          <p:nvPr>
            <p:ph type="ftr" sz="quarter" idx="4"/>
          </p:nvPr>
        </p:nvSpPr>
        <p:spPr>
          <a:noFill/>
        </p:spPr>
        <p:txBody>
          <a:bodyPr/>
          <a:lstStyle/>
          <a:p>
            <a:pPr lvl="4"/>
            <a:endParaRPr lang="en-US" altLang="ko-KR"/>
          </a:p>
        </p:txBody>
      </p:sp>
      <p:sp>
        <p:nvSpPr>
          <p:cNvPr id="46085" name="Rectangle 7"/>
          <p:cNvSpPr>
            <a:spLocks noGrp="1" noChangeArrowheads="1"/>
          </p:cNvSpPr>
          <p:nvPr>
            <p:ph type="sldNum" sz="quarter" idx="5"/>
          </p:nvPr>
        </p:nvSpPr>
        <p:spPr>
          <a:xfrm>
            <a:off x="3493599" y="9295567"/>
            <a:ext cx="447590" cy="179058"/>
          </a:xfrm>
          <a:noFill/>
        </p:spPr>
        <p:txBody>
          <a:bodyPr/>
          <a:lstStyle/>
          <a:p>
            <a:r>
              <a:rPr lang="en-US" altLang="ko-KR"/>
              <a:t>Page </a:t>
            </a:r>
            <a:fld id="{CF3A2151-66B0-4803-8F01-279319CC27ED}" type="slidenum">
              <a:rPr lang="en-US" altLang="ko-KR"/>
              <a:pPr/>
              <a:t>8</a:t>
            </a:fld>
            <a:endParaRPr lang="en-US" altLang="ko-KR"/>
          </a:p>
        </p:txBody>
      </p:sp>
      <p:sp>
        <p:nvSpPr>
          <p:cNvPr id="46086" name="Rectangle 2"/>
          <p:cNvSpPr>
            <a:spLocks noGrp="1" noChangeArrowheads="1"/>
          </p:cNvSpPr>
          <p:nvPr>
            <p:ph type="body" idx="1"/>
          </p:nvPr>
        </p:nvSpPr>
        <p:spPr>
          <a:xfrm>
            <a:off x="977183" y="4561343"/>
            <a:ext cx="5360835" cy="4318996"/>
          </a:xfrm>
          <a:noFill/>
          <a:ln/>
        </p:spPr>
        <p:txBody>
          <a:bodyPr lIns="91678" tIns="45035" rIns="91678" bIns="45035"/>
          <a:lstStyle/>
          <a:p>
            <a:endParaRPr lang="en-GB" altLang="ko-KR" smtClean="0">
              <a:ea typeface="Gulim" pitchFamily="34" charset="-127"/>
            </a:endParaRPr>
          </a:p>
        </p:txBody>
      </p:sp>
      <p:sp>
        <p:nvSpPr>
          <p:cNvPr id="46087" name="Rectangle 3"/>
          <p:cNvSpPr>
            <a:spLocks noGrp="1" noRot="1" noChangeAspect="1" noChangeArrowheads="1" noTextEdit="1"/>
          </p:cNvSpPr>
          <p:nvPr>
            <p:ph type="sldImg"/>
          </p:nvPr>
        </p:nvSpPr>
        <p:spPr>
          <a:xfrm>
            <a:off x="1258888" y="720725"/>
            <a:ext cx="4799012" cy="3598863"/>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710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7108" name="Rectangle 6"/>
          <p:cNvSpPr>
            <a:spLocks noGrp="1" noChangeArrowheads="1"/>
          </p:cNvSpPr>
          <p:nvPr>
            <p:ph type="ftr" sz="quarter" idx="4"/>
          </p:nvPr>
        </p:nvSpPr>
        <p:spPr>
          <a:noFill/>
        </p:spPr>
        <p:txBody>
          <a:bodyPr/>
          <a:lstStyle/>
          <a:p>
            <a:pPr lvl="4"/>
            <a:endParaRPr lang="en-US" altLang="ko-KR"/>
          </a:p>
        </p:txBody>
      </p:sp>
      <p:sp>
        <p:nvSpPr>
          <p:cNvPr id="47109" name="Rectangle 7"/>
          <p:cNvSpPr>
            <a:spLocks noGrp="1" noChangeArrowheads="1"/>
          </p:cNvSpPr>
          <p:nvPr>
            <p:ph type="sldNum" sz="quarter" idx="5"/>
          </p:nvPr>
        </p:nvSpPr>
        <p:spPr>
          <a:xfrm>
            <a:off x="3493599" y="9295567"/>
            <a:ext cx="447590" cy="179058"/>
          </a:xfrm>
          <a:noFill/>
        </p:spPr>
        <p:txBody>
          <a:bodyPr/>
          <a:lstStyle/>
          <a:p>
            <a:r>
              <a:rPr lang="en-US" altLang="ko-KR"/>
              <a:t>Page </a:t>
            </a:r>
            <a:fld id="{AE28D211-134E-4E2C-907C-92D257538FD6}" type="slidenum">
              <a:rPr lang="en-US" altLang="ko-KR"/>
              <a:pPr/>
              <a:t>9</a:t>
            </a:fld>
            <a:endParaRPr lang="en-US" altLang="ko-KR"/>
          </a:p>
        </p:txBody>
      </p:sp>
      <p:sp>
        <p:nvSpPr>
          <p:cNvPr id="47110" name="Rectangle 2"/>
          <p:cNvSpPr>
            <a:spLocks noGrp="1" noRot="1" noChangeAspect="1" noChangeArrowheads="1" noTextEdit="1"/>
          </p:cNvSpPr>
          <p:nvPr>
            <p:ph type="sldImg"/>
          </p:nvPr>
        </p:nvSpPr>
        <p:spPr>
          <a:xfrm>
            <a:off x="1258888" y="720725"/>
            <a:ext cx="4799012" cy="3598863"/>
          </a:xfrm>
          <a:ln/>
        </p:spPr>
      </p:sp>
      <p:sp>
        <p:nvSpPr>
          <p:cNvPr id="47111"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4"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Master style</a:t>
            </a:r>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21-13-0012</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DCN: </a:t>
            </a:r>
            <a:r>
              <a:rPr lang="en-US" altLang="ko-KR" sz="2400" dirty="0" smtClean="0">
                <a:latin typeface="Times New Roman" pitchFamily="18" charset="0"/>
                <a:cs typeface="Times New Roman" pitchFamily="18" charset="0"/>
              </a:rPr>
              <a:t>21-13-</a:t>
            </a:r>
            <a:r>
              <a:rPr lang="en-US" altLang="ko-KR" sz="2400" dirty="0" smtClean="0">
                <a:solidFill>
                  <a:srgbClr val="FF0000"/>
                </a:solidFill>
                <a:latin typeface="Times New Roman" pitchFamily="18" charset="0"/>
                <a:cs typeface="Times New Roman" pitchFamily="18" charset="0"/>
              </a:rPr>
              <a:t>0081</a:t>
            </a:r>
            <a:endParaRPr lang="en-US" altLang="ko-KR"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Title: </a:t>
            </a:r>
            <a:r>
              <a:rPr lang="en-US" altLang="ko-KR" sz="2400" dirty="0" smtClean="0">
                <a:latin typeface="Times New Roman" pitchFamily="18" charset="0"/>
                <a:cs typeface="Times New Roman" pitchFamily="18" charset="0"/>
              </a:rPr>
              <a:t>IEEE 802.21c TG </a:t>
            </a:r>
            <a:r>
              <a:rPr lang="en-US" altLang="zh-CN" sz="2400" dirty="0" smtClean="0">
                <a:solidFill>
                  <a:srgbClr val="FF0000"/>
                </a:solidFill>
                <a:latin typeface="Times New Roman" pitchFamily="18" charset="0"/>
                <a:cs typeface="Times New Roman" pitchFamily="18" charset="0"/>
              </a:rPr>
              <a:t>July </a:t>
            </a:r>
            <a:r>
              <a:rPr lang="en-US" altLang="zh-CN" sz="2400" dirty="0" smtClean="0">
                <a:solidFill>
                  <a:srgbClr val="FF0000"/>
                </a:solidFill>
                <a:latin typeface="Times New Roman" pitchFamily="18" charset="0"/>
                <a:cs typeface="Times New Roman" pitchFamily="18" charset="0"/>
              </a:rPr>
              <a:t>2013 </a:t>
            </a:r>
            <a:r>
              <a:rPr lang="en-US" altLang="ko-KR" sz="2400" dirty="0" smtClean="0">
                <a:latin typeface="Times New Roman" pitchFamily="18" charset="0"/>
                <a:cs typeface="Times New Roman" pitchFamily="18" charset="0"/>
              </a:rPr>
              <a:t>Report and Agenda</a:t>
            </a:r>
            <a:endParaRPr lang="en-US" altLang="ja-JP"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Date Submitted: </a:t>
            </a:r>
            <a:r>
              <a:rPr lang="en-US" altLang="zh-CN" sz="2400" b="0" dirty="0" smtClean="0">
                <a:solidFill>
                  <a:srgbClr val="FF0000"/>
                </a:solidFill>
                <a:latin typeface="Times New Roman" pitchFamily="18" charset="0"/>
                <a:cs typeface="Times New Roman" pitchFamily="18" charset="0"/>
              </a:rPr>
              <a:t>July </a:t>
            </a:r>
            <a:r>
              <a:rPr lang="en-US" altLang="zh-CN" sz="2400" b="0" dirty="0" smtClean="0">
                <a:solidFill>
                  <a:srgbClr val="FF0000"/>
                </a:solidFill>
                <a:latin typeface="Times New Roman" pitchFamily="18" charset="0"/>
                <a:cs typeface="Times New Roman" pitchFamily="18" charset="0"/>
              </a:rPr>
              <a:t>2013</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Presented at IEEE 802.21 session </a:t>
            </a:r>
            <a:r>
              <a:rPr lang="en-US" altLang="ja-JP" sz="2400" b="0" dirty="0" smtClean="0">
                <a:solidFill>
                  <a:srgbClr val="FF0000"/>
                </a:solidFill>
                <a:latin typeface="Times New Roman" pitchFamily="18" charset="0"/>
                <a:cs typeface="Times New Roman" pitchFamily="18" charset="0"/>
              </a:rPr>
              <a:t>#</a:t>
            </a:r>
            <a:r>
              <a:rPr lang="en-US" altLang="ja-JP" sz="2400" b="0" dirty="0" smtClean="0">
                <a:solidFill>
                  <a:srgbClr val="FF0000"/>
                </a:solidFill>
                <a:latin typeface="Times New Roman" pitchFamily="18" charset="0"/>
                <a:cs typeface="Times New Roman" pitchFamily="18" charset="0"/>
              </a:rPr>
              <a:t>57 </a:t>
            </a:r>
            <a:r>
              <a:rPr lang="en-US" altLang="ja-JP" sz="2400" b="0" dirty="0" smtClean="0">
                <a:solidFill>
                  <a:srgbClr val="FF0000"/>
                </a:solidFill>
                <a:latin typeface="Times New Roman" pitchFamily="18" charset="0"/>
                <a:cs typeface="Times New Roman" pitchFamily="18" charset="0"/>
              </a:rPr>
              <a:t>in </a:t>
            </a:r>
            <a:r>
              <a:rPr lang="en-US" altLang="ja-JP" sz="2400" b="0" dirty="0" smtClean="0">
                <a:solidFill>
                  <a:srgbClr val="FF0000"/>
                </a:solidFill>
                <a:latin typeface="Times New Roman" pitchFamily="18" charset="0"/>
                <a:cs typeface="Times New Roman" pitchFamily="18" charset="0"/>
              </a:rPr>
              <a:t>Geneva</a:t>
            </a:r>
            <a:r>
              <a:rPr lang="en-US" altLang="zh-CN" sz="2400" b="0" dirty="0" smtClean="0">
                <a:solidFill>
                  <a:srgbClr val="FF0000"/>
                </a:solidFill>
                <a:latin typeface="Times New Roman" pitchFamily="18" charset="0"/>
                <a:cs typeface="Times New Roman" pitchFamily="18" charset="0"/>
              </a:rPr>
              <a:t>, Switzerland</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Authors </a:t>
            </a:r>
            <a:r>
              <a:rPr lang="en-US" altLang="ja-JP" sz="2400" b="0" dirty="0">
                <a:latin typeface="Times New Roman" pitchFamily="18" charset="0"/>
                <a:cs typeface="Times New Roman" pitchFamily="18" charset="0"/>
              </a:rPr>
              <a:t>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H </a:t>
            </a:r>
            <a:r>
              <a:rPr lang="en-US" altLang="ja-JP" sz="2400" dirty="0" smtClean="0">
                <a:latin typeface="Times New Roman" pitchFamily="18" charset="0"/>
                <a:cs typeface="Times New Roman" pitchFamily="18" charset="0"/>
              </a:rPr>
              <a:t>Anthony Chan </a:t>
            </a:r>
            <a:r>
              <a:rPr lang="en-US" altLang="zh-CN" sz="2400" dirty="0" smtClean="0">
                <a:latin typeface="Times New Roman" pitchFamily="18" charset="0"/>
                <a:cs typeface="Times New Roman" pitchFamily="18" charset="0"/>
              </a:rPr>
              <a:t>(Huawei Technologies)</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Handovers </a:t>
            </a:r>
            <a:r>
              <a:rPr lang="en-US" altLang="ja-JP" sz="2400" b="0" dirty="0">
                <a:latin typeface="Times New Roman" pitchFamily="18" charset="0"/>
                <a:cs typeface="Times New Roman" pitchFamily="18" charset="0"/>
              </a:rPr>
              <a:t>TG </a:t>
            </a:r>
            <a:r>
              <a:rPr lang="en-US" altLang="ko-KR" sz="2400" b="0" dirty="0">
                <a:latin typeface="Times New Roman" pitchFamily="18" charset="0"/>
                <a:cs typeface="Times New Roman" pitchFamily="18" charset="0"/>
              </a:rPr>
              <a:t>report and agenda for </a:t>
            </a:r>
            <a:r>
              <a:rPr lang="en-US" altLang="ko-KR" sz="2400" b="0" dirty="0" smtClean="0">
                <a:latin typeface="Times New Roman" pitchFamily="18" charset="0"/>
                <a:cs typeface="Times New Roman" pitchFamily="18" charset="0"/>
              </a:rPr>
              <a:t>meeting.</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lvl="1">
              <a:spcBef>
                <a:spcPts val="0"/>
              </a:spcBef>
              <a:buFontTx/>
              <a:buNone/>
            </a:pPr>
            <a:r>
              <a:rPr lang="en-US" altLang="ko-KR" dirty="0" smtClean="0">
                <a:cs typeface="Times New Roman" pitchFamily="18" charset="0"/>
              </a:rPr>
              <a:t>All participants should be familiar with their obligations under the IEEE-SA Policies &amp; Procedures for standards development. 	</a:t>
            </a:r>
            <a:r>
              <a:rPr lang="en-US" altLang="ko-KR" dirty="0" smtClean="0"/>
              <a:t>                    </a:t>
            </a:r>
            <a:r>
              <a:rPr lang="en-US" altLang="ko-KR" dirty="0" smtClean="0">
                <a:cs typeface="Times New Roman" pitchFamily="18" charset="0"/>
              </a:rPr>
              <a:t>Patent Policy is stated in these sources:</a:t>
            </a:r>
          </a:p>
          <a:p>
            <a:pPr lvl="1">
              <a:spcBef>
                <a:spcPts val="0"/>
              </a:spcBef>
              <a:buFontTx/>
              <a:buNone/>
            </a:pPr>
            <a:r>
              <a:rPr lang="en-GB" altLang="ko-KR" dirty="0" smtClean="0">
                <a:cs typeface="Times New Roman" pitchFamily="18" charset="0"/>
              </a:rPr>
              <a:t>		IEEE-SA Standards Boards Bylaws</a:t>
            </a:r>
          </a:p>
          <a:p>
            <a:pPr lvl="1">
              <a:spcBef>
                <a:spcPts val="0"/>
              </a:spcBef>
              <a:buFontTx/>
              <a:buNone/>
            </a:pPr>
            <a:r>
              <a:rPr lang="en-US" altLang="ko-KR" sz="2100" dirty="0" smtClean="0">
                <a:cs typeface="Times New Roman" pitchFamily="18" charset="0"/>
              </a:rPr>
              <a:t>		</a:t>
            </a:r>
            <a:r>
              <a:rPr lang="en-US" altLang="ko-KR" sz="2100" i="1" dirty="0" smtClean="0">
                <a:cs typeface="Times New Roman" pitchFamily="18" charset="0"/>
              </a:rPr>
              <a:t>http://standards.ieee.org/guides/bylaws/sect6-7.html#6</a:t>
            </a:r>
          </a:p>
          <a:p>
            <a:pPr lvl="1">
              <a:spcBef>
                <a:spcPts val="0"/>
              </a:spcBef>
              <a:buFontTx/>
              <a:buNone/>
            </a:pPr>
            <a:r>
              <a:rPr lang="en-GB" altLang="ko-KR" dirty="0" smtClean="0">
                <a:cs typeface="Times New Roman" pitchFamily="18" charset="0"/>
              </a:rPr>
              <a:t>		IEEE-SA Standards Board Operations Manual</a:t>
            </a:r>
          </a:p>
          <a:p>
            <a:pPr lvl="1">
              <a:spcBef>
                <a:spcPts val="0"/>
              </a:spcBef>
              <a:buNone/>
            </a:pPr>
            <a:r>
              <a:rPr lang="en-US" altLang="ko-KR" sz="2100" dirty="0" smtClean="0"/>
              <a:t>		</a:t>
            </a:r>
            <a:r>
              <a:rPr lang="en-US" altLang="ko-KR" sz="2100" i="1" dirty="0" smtClean="0"/>
              <a:t>http://standards.ieee.org/guides/opman/sect6.html#6.3</a:t>
            </a:r>
          </a:p>
          <a:p>
            <a:pPr lvl="1">
              <a:spcBef>
                <a:spcPts val="0"/>
              </a:spcBef>
              <a:buFontTx/>
              <a:buNone/>
            </a:pPr>
            <a:r>
              <a:rPr lang="en-US" altLang="ko-KR" dirty="0" smtClean="0">
                <a:cs typeface="Times New Roman" pitchFamily="18" charset="0"/>
              </a:rPr>
              <a:t>	Material about the patent policy is available at </a:t>
            </a:r>
          </a:p>
          <a:p>
            <a:pPr lvl="1">
              <a:spcBef>
                <a:spcPts val="0"/>
              </a:spcBef>
              <a:buFontTx/>
              <a:buNone/>
            </a:pPr>
            <a:r>
              <a:rPr lang="en-US" altLang="ko-KR" dirty="0" smtClean="0">
                <a:cs typeface="Times New Roman" pitchFamily="18" charset="0"/>
              </a:rPr>
              <a:t>		</a:t>
            </a:r>
            <a:r>
              <a:rPr lang="en-US" altLang="ko-KR" sz="2100" i="1" dirty="0" smtClean="0">
                <a:cs typeface="Times New Roman" pitchFamily="18" charset="0"/>
              </a:rPr>
              <a:t>http://standards.ieee.org/board/pat/pat-material.html</a:t>
            </a:r>
          </a:p>
        </p:txBody>
      </p:sp>
      <p:sp>
        <p:nvSpPr>
          <p:cNvPr id="18435" name="Rectangle 2"/>
          <p:cNvSpPr>
            <a:spLocks noGrp="1" noChangeArrowheads="1"/>
          </p:cNvSpPr>
          <p:nvPr>
            <p:ph type="title"/>
          </p:nvPr>
        </p:nvSpPr>
        <p:spPr/>
        <p:txBody>
          <a:bodyPr/>
          <a:lstStyle/>
          <a:p>
            <a:r>
              <a:rPr lang="en-GB" altLang="ko-KR" u="sng" smtClean="0">
                <a:ea typeface="Gulim" pitchFamily="34" charset="-127"/>
              </a:rPr>
              <a:t>Patent Related Links</a:t>
            </a:r>
            <a:endParaRPr lang="en-US" altLang="ko-KR" u="sng" smtClean="0">
              <a:ea typeface="Gulim" pitchFamily="34" charset="-127"/>
            </a:endParaRPr>
          </a:p>
        </p:txBody>
      </p:sp>
      <p:sp>
        <p:nvSpPr>
          <p:cNvPr id="18438" name="Rectangle 5"/>
          <p:cNvSpPr>
            <a:spLocks noChangeArrowheads="1"/>
          </p:cNvSpPr>
          <p:nvPr/>
        </p:nvSpPr>
        <p:spPr bwMode="auto">
          <a:xfrm>
            <a:off x="1295400" y="5333309"/>
            <a:ext cx="6781800" cy="822325"/>
          </a:xfrm>
          <a:prstGeom prst="rect">
            <a:avLst/>
          </a:prstGeom>
          <a:noFill/>
          <a:ln w="9525">
            <a:noFill/>
            <a:miter lim="800000"/>
            <a:headEnd/>
            <a:tailEnd/>
          </a:ln>
        </p:spPr>
        <p:txBody>
          <a:bodyPr>
            <a:spAutoFit/>
          </a:bodyPr>
          <a:lstStyle/>
          <a:p>
            <a:pPr eaLnBrk="0" hangingPunct="0"/>
            <a:r>
              <a:rPr lang="en-US" altLang="ko-KR" sz="1200" b="1" dirty="0">
                <a:solidFill>
                  <a:srgbClr val="000099"/>
                </a:solidFill>
                <a:latin typeface="Arial" pitchFamily="34" charset="0"/>
                <a:ea typeface="Gulim" pitchFamily="34" charset="-127"/>
              </a:rPr>
              <a:t>If you have questions, contact the IEEE-SA Standards Board Patent Committee Administrator at patcom@ieee.org or visit http://standards.ieee.org/board/pat/index.html</a:t>
            </a:r>
          </a:p>
          <a:p>
            <a:pPr algn="ctr" eaLnBrk="0" hangingPunct="0">
              <a:lnSpc>
                <a:spcPct val="80000"/>
              </a:lnSpc>
              <a:spcBef>
                <a:spcPct val="20000"/>
              </a:spcBef>
              <a:buClr>
                <a:srgbClr val="CC3300"/>
              </a:buClr>
              <a:buSzPct val="50000"/>
              <a:buFont typeface="Monotype Sorts"/>
              <a:buNone/>
            </a:pPr>
            <a:endParaRPr lang="en-US" altLang="ko-KR" sz="1200" b="1" dirty="0">
              <a:solidFill>
                <a:srgbClr val="000099"/>
              </a:solidFill>
              <a:latin typeface="Arial" pitchFamily="34" charset="0"/>
              <a:ea typeface="Gulim" pitchFamily="34" charset="-127"/>
            </a:endParaRPr>
          </a:p>
          <a:p>
            <a:pPr algn="ctr" eaLnBrk="0" hangingPunct="0">
              <a:lnSpc>
                <a:spcPct val="80000"/>
              </a:lnSpc>
              <a:spcBef>
                <a:spcPct val="20000"/>
              </a:spcBef>
              <a:buClr>
                <a:srgbClr val="CC3300"/>
              </a:buClr>
              <a:buSzPct val="50000"/>
              <a:buFont typeface="Monotype Sorts"/>
              <a:buNone/>
            </a:pPr>
            <a:r>
              <a:rPr lang="en-US" altLang="ko-KR" sz="1200" b="1" dirty="0">
                <a:solidFill>
                  <a:srgbClr val="000099"/>
                </a:solidFill>
                <a:latin typeface="Arial" pitchFamily="34" charset="0"/>
                <a:ea typeface="Gulim" pitchFamily="34" charset="-127"/>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p:txBody>
          <a:bodyPr>
            <a:normAutofit lnSpcReduction="10000"/>
          </a:bodyPr>
          <a:lstStyle/>
          <a:p>
            <a:r>
              <a:rPr lang="en-US" altLang="ko-KR"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ko-KR" dirty="0" smtClean="0"/>
              <a:t>Either speak up now or</a:t>
            </a:r>
          </a:p>
          <a:p>
            <a:pPr lvl="1"/>
            <a:r>
              <a:rPr lang="en-US" altLang="ko-KR" dirty="0" smtClean="0"/>
              <a:t>Provide the chair of this group with the identity of the holder(s) of any and all such claims as soon as possible or</a:t>
            </a:r>
          </a:p>
          <a:p>
            <a:pPr lvl="1"/>
            <a:r>
              <a:rPr lang="en-US" altLang="ko-KR" dirty="0" smtClean="0"/>
              <a:t>Cause an LOA to be submitted</a:t>
            </a:r>
          </a:p>
        </p:txBody>
      </p:sp>
      <p:sp>
        <p:nvSpPr>
          <p:cNvPr id="19459" name="Rectangle 2"/>
          <p:cNvSpPr>
            <a:spLocks noGrp="1" noChangeArrowheads="1"/>
          </p:cNvSpPr>
          <p:nvPr>
            <p:ph type="title"/>
          </p:nvPr>
        </p:nvSpPr>
        <p:spPr/>
        <p:txBody>
          <a:bodyPr/>
          <a:lstStyle/>
          <a:p>
            <a:r>
              <a:rPr lang="en-US" altLang="ko-KR" smtClean="0"/>
              <a:t>Call for Potentially Essential Patents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nvPr>
        </p:nvSpPr>
        <p:spPr/>
        <p:txBody>
          <a:bodyPr>
            <a:normAutofit fontScale="85000" lnSpcReduction="20000"/>
          </a:bodyPr>
          <a:lstStyle/>
          <a:p>
            <a:pPr>
              <a:defRPr/>
            </a:pPr>
            <a:r>
              <a:rPr lang="en-US" altLang="ko-KR" dirty="0" smtClean="0">
                <a:ea typeface="MS PGothic" pitchFamily="34" charset="-128"/>
              </a:rPr>
              <a:t>All IEEE-SA standards meetings shall be conducted in compliance with all applicable laws, including antitrust and competition laws. </a:t>
            </a:r>
          </a:p>
          <a:p>
            <a:pPr lvl="1">
              <a:defRPr/>
            </a:pPr>
            <a:r>
              <a:rPr lang="en-US" altLang="ko-KR" dirty="0" smtClean="0">
                <a:ea typeface="MS PGothic" pitchFamily="34" charset="-128"/>
              </a:rPr>
              <a:t>Don’t discuss the interpretation, validity, or essentiality of patents/patent claims. </a:t>
            </a:r>
          </a:p>
          <a:p>
            <a:pPr lvl="1">
              <a:defRPr/>
            </a:pPr>
            <a:r>
              <a:rPr lang="en-US" altLang="ko-KR" dirty="0" smtClean="0">
                <a:ea typeface="MS PGothic" pitchFamily="34" charset="-128"/>
              </a:rPr>
              <a:t>Don’t discuss specific license rates, terms, or conditions.</a:t>
            </a:r>
          </a:p>
          <a:p>
            <a:pPr lvl="2">
              <a:defRPr/>
            </a:pPr>
            <a:r>
              <a:rPr lang="en-US" altLang="ko-KR" dirty="0" smtClean="0">
                <a:ea typeface="MS PGothic" pitchFamily="34" charset="-128"/>
              </a:rPr>
              <a:t>Relative costs, including licensing costs of essential patent claims, of different technical approaches may be discussed in standards development meetings. </a:t>
            </a:r>
          </a:p>
          <a:p>
            <a:pPr lvl="3">
              <a:defRPr/>
            </a:pPr>
            <a:r>
              <a:rPr lang="en-GB" altLang="ko-KR" dirty="0" smtClean="0">
                <a:ea typeface="MS PGothic" pitchFamily="34" charset="-128"/>
              </a:rPr>
              <a:t>Technical considerations remain primary focus</a:t>
            </a:r>
            <a:endParaRPr lang="en-US" altLang="ko-KR" dirty="0" smtClean="0">
              <a:ea typeface="MS PGothic" pitchFamily="34" charset="-128"/>
            </a:endParaRPr>
          </a:p>
          <a:p>
            <a:pPr lvl="1">
              <a:defRPr/>
            </a:pPr>
            <a:r>
              <a:rPr lang="en-US" altLang="ko-KR" dirty="0" smtClean="0">
                <a:ea typeface="MS PGothic" pitchFamily="34" charset="-128"/>
              </a:rPr>
              <a:t>Don’t discuss or engage in the fixing of product prices, allocation of customers, or division of sales markets.</a:t>
            </a:r>
          </a:p>
          <a:p>
            <a:pPr lvl="1">
              <a:defRPr/>
            </a:pPr>
            <a:r>
              <a:rPr lang="en-US" altLang="ko-KR" dirty="0" smtClean="0">
                <a:ea typeface="MS PGothic" pitchFamily="34" charset="-128"/>
              </a:rPr>
              <a:t>Don’t discuss the status or substance of ongoing or threatened litigation.</a:t>
            </a:r>
          </a:p>
          <a:p>
            <a:pPr lvl="1">
              <a:defRPr/>
            </a:pPr>
            <a:r>
              <a:rPr lang="en-US" altLang="ko-KR" dirty="0" smtClean="0">
                <a:ea typeface="MS PGothic" pitchFamily="34" charset="-128"/>
              </a:rPr>
              <a:t>Don’t be silent if inappropriate topics are discussed … do formally object.</a:t>
            </a:r>
          </a:p>
          <a:p>
            <a:pPr>
              <a:defRPr/>
            </a:pPr>
            <a:endParaRPr lang="en-US" dirty="0">
              <a:ea typeface="MS PGothic" pitchFamily="34" charset="-128"/>
            </a:endParaRPr>
          </a:p>
        </p:txBody>
      </p:sp>
      <p:sp>
        <p:nvSpPr>
          <p:cNvPr id="20483" name="Rectangle 2"/>
          <p:cNvSpPr>
            <a:spLocks noGrp="1" noChangeArrowheads="1"/>
          </p:cNvSpPr>
          <p:nvPr>
            <p:ph type="title"/>
          </p:nvPr>
        </p:nvSpPr>
        <p:spPr/>
        <p:txBody>
          <a:bodyPr/>
          <a:lstStyle/>
          <a:p>
            <a:r>
              <a:rPr lang="en-US" altLang="ko-KR" smtClean="0"/>
              <a:t>Other Guidelines for IEEE WG Meetings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so far (18)</a:t>
            </a:r>
            <a:endParaRPr lang="en-US" dirty="0"/>
          </a:p>
        </p:txBody>
      </p:sp>
      <p:sp>
        <p:nvSpPr>
          <p:cNvPr id="2" name="Content Placeholder 1"/>
          <p:cNvSpPr>
            <a:spLocks noGrp="1"/>
          </p:cNvSpPr>
          <p:nvPr>
            <p:ph idx="1"/>
          </p:nvPr>
        </p:nvSpPr>
        <p:spPr/>
        <p:txBody>
          <a:bodyPr>
            <a:normAutofit/>
          </a:bodyPr>
          <a:lstStyle/>
          <a:p>
            <a:r>
              <a:rPr lang="en-US" altLang="zh-CN" dirty="0" smtClean="0"/>
              <a:t>July 2013</a:t>
            </a:r>
          </a:p>
          <a:p>
            <a:r>
              <a:rPr lang="en-US" altLang="ko-KR" dirty="0" smtClean="0"/>
              <a:t>WG ballot </a:t>
            </a:r>
            <a:r>
              <a:rPr lang="en-US" altLang="ko-KR" dirty="0" err="1" smtClean="0"/>
              <a:t>recir</a:t>
            </a:r>
            <a:r>
              <a:rPr lang="en-US" altLang="ko-KR" dirty="0" smtClean="0"/>
              <a:t> on</a:t>
            </a:r>
            <a:r>
              <a:rPr lang="en-US" altLang="zh-CN" dirty="0" smtClean="0"/>
              <a:t>: IEEE P802.21c/D04 from June 25 to July 10, 2013</a:t>
            </a:r>
          </a:p>
          <a:p>
            <a:pPr lvl="1"/>
            <a:r>
              <a:rPr lang="en-US" altLang="zh-CN" dirty="0" smtClean="0"/>
              <a:t>16 approve, 2 disapprove, 4 abstain. Result: approved.</a:t>
            </a:r>
          </a:p>
          <a:p>
            <a:pPr lvl="1"/>
            <a:r>
              <a:rPr lang="en-US" altLang="ko-KR" dirty="0" smtClean="0"/>
              <a:t>76 comments: 59 editorial, 17 technical </a:t>
            </a:r>
          </a:p>
          <a:p>
            <a:pPr marL="342900" lvl="1" indent="-342900"/>
            <a:r>
              <a:rPr lang="en-US" altLang="ko-KR" dirty="0" smtClean="0"/>
              <a:t>Sessions: Tue PM1, PM2; Wed PM2; Comments resolution file: 21-13-0117</a:t>
            </a:r>
          </a:p>
          <a:p>
            <a:endParaRPr lang="en-US" altLang="zh-CN" dirty="0" smtClean="0"/>
          </a:p>
          <a:p>
            <a:endParaRPr lang="en-US" altLang="zh-CN" dirty="0" smtClean="0"/>
          </a:p>
          <a:p>
            <a:pPr lvl="1"/>
            <a:endParaRPr lang="en-US" altLang="ko-K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제목 1"/>
          <p:cNvSpPr>
            <a:spLocks noGrp="1"/>
          </p:cNvSpPr>
          <p:nvPr>
            <p:ph type="title"/>
          </p:nvPr>
        </p:nvSpPr>
        <p:spPr/>
        <p:txBody>
          <a:bodyPr/>
          <a:lstStyle/>
          <a:p>
            <a:r>
              <a:rPr lang="en-US" altLang="ko-KR" dirty="0" smtClean="0"/>
              <a:t>WG Ballot #6 summary</a:t>
            </a:r>
            <a:endParaRPr lang="ko-KR" altLang="en-US" dirty="0" smtClean="0"/>
          </a:p>
        </p:txBody>
      </p:sp>
      <p:sp>
        <p:nvSpPr>
          <p:cNvPr id="36866" name="내용 개체 틀 2"/>
          <p:cNvSpPr>
            <a:spLocks noGrp="1"/>
          </p:cNvSpPr>
          <p:nvPr>
            <p:ph idx="1"/>
          </p:nvPr>
        </p:nvSpPr>
        <p:spPr/>
        <p:txBody>
          <a:bodyPr>
            <a:normAutofit fontScale="70000" lnSpcReduction="20000"/>
          </a:bodyPr>
          <a:lstStyle/>
          <a:p>
            <a:r>
              <a:rPr lang="en-US" altLang="ko-KR" dirty="0" smtClean="0"/>
              <a:t>WG ballot on: IEEE P802.21c/D01 from October 10 to November 9, 2012</a:t>
            </a:r>
          </a:p>
          <a:p>
            <a:pPr lvl="1"/>
            <a:r>
              <a:rPr lang="en-US" altLang="ko-KR" dirty="0" smtClean="0"/>
              <a:t>46.7% approval;.</a:t>
            </a:r>
          </a:p>
          <a:p>
            <a:pPr lvl="1"/>
            <a:r>
              <a:rPr lang="en-US" altLang="ko-KR" dirty="0" smtClean="0"/>
              <a:t>283 comments: 130 editorial, 153 technical</a:t>
            </a:r>
          </a:p>
          <a:p>
            <a:r>
              <a:rPr lang="en-US" altLang="ko-KR" dirty="0" smtClean="0"/>
              <a:t>WG ballot </a:t>
            </a:r>
            <a:r>
              <a:rPr lang="en-US" altLang="ko-KR" dirty="0" err="1" smtClean="0"/>
              <a:t>recir</a:t>
            </a:r>
            <a:r>
              <a:rPr lang="en-US" altLang="ko-KR" dirty="0" smtClean="0"/>
              <a:t> on: IEEE P802.21c/D02 from Feb 1 to Feb 22, 2013</a:t>
            </a:r>
          </a:p>
          <a:p>
            <a:pPr lvl="1"/>
            <a:r>
              <a:rPr lang="en-US" altLang="ko-KR" dirty="0" smtClean="0"/>
              <a:t>61.1% approval</a:t>
            </a:r>
          </a:p>
          <a:p>
            <a:pPr lvl="1"/>
            <a:r>
              <a:rPr lang="en-US" altLang="ko-KR" dirty="0" smtClean="0"/>
              <a:t>252 comments: 134 editorial, 118 technical</a:t>
            </a:r>
          </a:p>
          <a:p>
            <a:r>
              <a:rPr lang="en-US" altLang="ko-KR" dirty="0" smtClean="0"/>
              <a:t>WG ballot </a:t>
            </a:r>
            <a:r>
              <a:rPr lang="en-US" altLang="ko-KR" dirty="0" err="1" smtClean="0"/>
              <a:t>recir</a:t>
            </a:r>
            <a:r>
              <a:rPr lang="en-US" altLang="ko-KR" dirty="0" smtClean="0"/>
              <a:t> on: IEEE P802.21c/D03 from April 26 to May 13, 2013</a:t>
            </a:r>
          </a:p>
          <a:p>
            <a:pPr lvl="1"/>
            <a:r>
              <a:rPr lang="en-US" altLang="ko-KR" dirty="0" smtClean="0"/>
              <a:t>76.5% approval</a:t>
            </a:r>
          </a:p>
          <a:p>
            <a:pPr lvl="1"/>
            <a:r>
              <a:rPr lang="en-US" altLang="ko-KR" dirty="0" smtClean="0"/>
              <a:t>143 comments: 82 editorial, 61 technical</a:t>
            </a:r>
          </a:p>
          <a:p>
            <a:r>
              <a:rPr lang="en-US" altLang="ko-KR" dirty="0" smtClean="0"/>
              <a:t>WG ballot </a:t>
            </a:r>
            <a:r>
              <a:rPr lang="en-US" altLang="ko-KR" dirty="0" err="1" smtClean="0"/>
              <a:t>recir</a:t>
            </a:r>
            <a:r>
              <a:rPr lang="en-US" altLang="ko-KR" dirty="0" smtClean="0"/>
              <a:t> on: IEEE P802.21c/D04 from June 25 to July 10, 2013</a:t>
            </a:r>
          </a:p>
          <a:p>
            <a:pPr lvl="1"/>
            <a:r>
              <a:rPr lang="en-US" altLang="ko-KR" dirty="0" smtClean="0"/>
              <a:t>88.9% approval</a:t>
            </a:r>
          </a:p>
          <a:p>
            <a:pPr lvl="1"/>
            <a:r>
              <a:rPr lang="en-US" altLang="ko-KR" dirty="0" smtClean="0"/>
              <a:t>76 comments: 59 editorial, 17 </a:t>
            </a:r>
            <a:r>
              <a:rPr lang="en-US" altLang="ko-KR" dirty="0" smtClean="0"/>
              <a:t>technical</a:t>
            </a:r>
          </a:p>
          <a:p>
            <a:pPr lvl="1"/>
            <a:r>
              <a:rPr lang="en-US" altLang="ko-KR" dirty="0" smtClean="0"/>
              <a:t>25 additional comments: 5 editorial, 20 technical</a:t>
            </a:r>
            <a:endParaRPr lang="en-US" altLang="ko-KR" dirty="0" smtClean="0"/>
          </a:p>
          <a:p>
            <a:endParaRPr lang="ko-KR" alt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ko-KR" dirty="0" smtClean="0"/>
              <a:t>July 2013</a:t>
            </a:r>
          </a:p>
          <a:p>
            <a:r>
              <a:rPr lang="en-US" altLang="zh-CN" dirty="0" smtClean="0"/>
              <a:t>Sessions: </a:t>
            </a:r>
            <a:r>
              <a:rPr lang="en-US" altLang="zh-CN" b="1" dirty="0" smtClean="0"/>
              <a:t>Mon PM2, Tue AM2, Wed PM2, </a:t>
            </a:r>
            <a:r>
              <a:rPr lang="en-US" altLang="zh-CN" b="1" dirty="0" err="1" smtClean="0"/>
              <a:t>Thur</a:t>
            </a:r>
            <a:r>
              <a:rPr lang="en-US" altLang="zh-CN" b="1" dirty="0" smtClean="0"/>
              <a:t> PM1</a:t>
            </a:r>
          </a:p>
          <a:p>
            <a:r>
              <a:rPr lang="en-US" altLang="zh-CN" dirty="0" smtClean="0"/>
              <a:t>Comments resolution: </a:t>
            </a:r>
            <a:r>
              <a:rPr lang="en-US" altLang="zh-CN" dirty="0" smtClean="0"/>
              <a:t>21-13-0117</a:t>
            </a:r>
            <a:endParaRPr lang="en-US" altLang="zh-CN" dirty="0" smtClean="0"/>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Agenda for this week</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제목 1"/>
          <p:cNvSpPr>
            <a:spLocks noGrp="1"/>
          </p:cNvSpPr>
          <p:nvPr>
            <p:ph type="title"/>
          </p:nvPr>
        </p:nvSpPr>
        <p:spPr/>
        <p:txBody>
          <a:bodyPr/>
          <a:lstStyle/>
          <a:p>
            <a:r>
              <a:rPr lang="en-US" altLang="ko-KR" smtClean="0"/>
              <a:t>Teleconference (Tentative)</a:t>
            </a:r>
            <a:endParaRPr lang="ko-KR" altLang="en-US" dirty="0" smtClean="0"/>
          </a:p>
        </p:txBody>
      </p:sp>
      <p:sp>
        <p:nvSpPr>
          <p:cNvPr id="36866" name="내용 개체 틀 2"/>
          <p:cNvSpPr>
            <a:spLocks noGrp="1"/>
          </p:cNvSpPr>
          <p:nvPr>
            <p:ph idx="1"/>
          </p:nvPr>
        </p:nvSpPr>
        <p:spPr/>
        <p:txBody>
          <a:bodyPr/>
          <a:lstStyle/>
          <a:p>
            <a:pPr>
              <a:spcBef>
                <a:spcPts val="600"/>
              </a:spcBef>
            </a:pPr>
            <a:r>
              <a:rPr lang="en-US" altLang="zh-CN" dirty="0" smtClean="0"/>
              <a:t>July 23 Tuesday</a:t>
            </a:r>
            <a:r>
              <a:rPr lang="en-US" altLang="ko-KR" dirty="0" smtClean="0"/>
              <a:t> 8PM ET</a:t>
            </a:r>
            <a:r>
              <a:rPr lang="en-US" altLang="zh-CN" dirty="0" smtClean="0"/>
              <a:t> </a:t>
            </a:r>
          </a:p>
          <a:p>
            <a:pPr lvl="1">
              <a:spcBef>
                <a:spcPts val="600"/>
              </a:spcBef>
            </a:pPr>
            <a:r>
              <a:rPr lang="en-US" altLang="zh-CN" dirty="0" smtClean="0"/>
              <a:t>morning in Asia</a:t>
            </a:r>
          </a:p>
          <a:p>
            <a:pPr>
              <a:spcBef>
                <a:spcPts val="600"/>
              </a:spcBef>
            </a:pPr>
            <a:r>
              <a:rPr lang="en-US" altLang="zh-CN" dirty="0" smtClean="0"/>
              <a:t>Aug 6 Tuesday</a:t>
            </a:r>
            <a:r>
              <a:rPr lang="en-US" altLang="ko-KR" dirty="0" smtClean="0"/>
              <a:t> 9:30AM ET</a:t>
            </a:r>
          </a:p>
          <a:p>
            <a:pPr lvl="1">
              <a:spcBef>
                <a:spcPts val="600"/>
              </a:spcBef>
            </a:pPr>
            <a:r>
              <a:rPr lang="en-US" altLang="zh-CN" dirty="0" smtClean="0"/>
              <a:t>Evening </a:t>
            </a:r>
            <a:r>
              <a:rPr lang="en-US" altLang="zh-CN" dirty="0"/>
              <a:t>in </a:t>
            </a:r>
            <a:r>
              <a:rPr lang="en-US" altLang="zh-CN" dirty="0" smtClean="0"/>
              <a:t>Asia</a:t>
            </a:r>
            <a:r>
              <a:rPr lang="it-IT" altLang="zh-CN" dirty="0"/>
              <a:t>, PM in Europe, 6:30 in California</a:t>
            </a:r>
            <a:endParaRPr lang="en-US" altLang="zh-CN" dirty="0" smtClean="0"/>
          </a:p>
          <a:p>
            <a:pPr>
              <a:spcBef>
                <a:spcPts val="600"/>
              </a:spcBef>
            </a:pPr>
            <a:r>
              <a:rPr lang="en-US" altLang="zh-CN" dirty="0" smtClean="0"/>
              <a:t>Aug 20 </a:t>
            </a:r>
            <a:r>
              <a:rPr lang="en-US" altLang="zh-CN" dirty="0"/>
              <a:t>Tuesday</a:t>
            </a:r>
            <a:r>
              <a:rPr lang="en-US" altLang="ko-KR" dirty="0"/>
              <a:t> 8PM </a:t>
            </a:r>
            <a:r>
              <a:rPr lang="en-US" altLang="ko-KR" dirty="0" smtClean="0"/>
              <a:t>ET</a:t>
            </a:r>
          </a:p>
          <a:p>
            <a:pPr lvl="1">
              <a:spcBef>
                <a:spcPts val="600"/>
              </a:spcBef>
            </a:pPr>
            <a:r>
              <a:rPr lang="en-US" altLang="zh-CN" dirty="0" smtClean="0"/>
              <a:t>evening in Asia</a:t>
            </a:r>
          </a:p>
          <a:p>
            <a:pPr>
              <a:spcBef>
                <a:spcPts val="600"/>
              </a:spcBef>
            </a:pPr>
            <a:r>
              <a:rPr lang="en-US" altLang="zh-CN" dirty="0" smtClean="0"/>
              <a:t>Sept 10 Tuesday</a:t>
            </a:r>
            <a:r>
              <a:rPr lang="en-US" altLang="ko-KR" dirty="0" smtClean="0"/>
              <a:t> </a:t>
            </a:r>
            <a:r>
              <a:rPr lang="en-US" altLang="ko-KR" dirty="0"/>
              <a:t>9:30AM </a:t>
            </a:r>
            <a:r>
              <a:rPr lang="en-US" altLang="ko-KR" dirty="0" smtClean="0"/>
              <a:t>ET</a:t>
            </a:r>
          </a:p>
          <a:p>
            <a:pPr lvl="1">
              <a:spcBef>
                <a:spcPts val="600"/>
              </a:spcBef>
            </a:pPr>
            <a:r>
              <a:rPr lang="en-US" altLang="zh-CN" dirty="0" smtClean="0"/>
              <a:t>morning in Asia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GB" dirty="0" smtClean="0">
                <a:ea typeface="PMingLiU" charset="-120"/>
              </a:rPr>
              <a:t>Move to authorize</a:t>
            </a:r>
            <a:r>
              <a:rPr lang="en-US" altLang="ko-KR" dirty="0" smtClean="0"/>
              <a:t> the P802.21c  Editor to incorporate all the resolutions of letter ballot </a:t>
            </a:r>
            <a:r>
              <a:rPr lang="en-US" altLang="zh-CN" dirty="0" smtClean="0"/>
              <a:t>#6 comments in</a:t>
            </a:r>
            <a:r>
              <a:rPr lang="en-US" altLang="ko-KR" dirty="0" smtClean="0"/>
              <a:t>to P802.21c </a:t>
            </a:r>
            <a:r>
              <a:rPr lang="en-US" altLang="zh-CN" dirty="0" smtClean="0"/>
              <a:t>/</a:t>
            </a:r>
            <a:r>
              <a:rPr lang="en-US" altLang="ko-KR" dirty="0" smtClean="0"/>
              <a:t>D04 and produce P802</a:t>
            </a:r>
            <a:r>
              <a:rPr lang="en-US" altLang="zh-CN" dirty="0" smtClean="0"/>
              <a:t>.21c/D05</a:t>
            </a:r>
            <a:r>
              <a:rPr lang="en-US" altLang="ko-KR" dirty="0" smtClean="0"/>
              <a:t> </a:t>
            </a:r>
          </a:p>
          <a:p>
            <a:pPr lvl="1"/>
            <a:r>
              <a:rPr lang="en-US" altLang="ko-KR" dirty="0" smtClean="0"/>
              <a:t>Moved by:</a:t>
            </a:r>
            <a:endParaRPr lang="ko-KR" altLang="ko-KR" dirty="0" smtClean="0"/>
          </a:p>
          <a:p>
            <a:pPr lvl="1"/>
            <a:r>
              <a:rPr lang="en-US" altLang="ko-KR" dirty="0" smtClean="0"/>
              <a:t>Second by:</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Motion to authorize the Working Group chair to initiate a LB</a:t>
            </a:r>
            <a:r>
              <a:rPr lang="en-US" altLang="zh-CN" dirty="0" smtClean="0"/>
              <a:t>#6 </a:t>
            </a:r>
            <a:r>
              <a:rPr lang="en-US" altLang="ko-KR" dirty="0" smtClean="0"/>
              <a:t>re</a:t>
            </a:r>
            <a:r>
              <a:rPr lang="en-US" altLang="zh-CN" dirty="0" smtClean="0"/>
              <a:t>-circulation </a:t>
            </a:r>
            <a:r>
              <a:rPr lang="en-US" altLang="ko-KR" dirty="0" smtClean="0"/>
              <a:t>Letter Ballot on the question </a:t>
            </a:r>
            <a:r>
              <a:rPr lang="en-US" altLang="zh-CN" dirty="0" smtClean="0"/>
              <a:t>“</a:t>
            </a:r>
            <a:r>
              <a:rPr lang="en-US" altLang="ko-KR" dirty="0" smtClean="0"/>
              <a:t>Should P802.21c</a:t>
            </a:r>
            <a:r>
              <a:rPr lang="en-US" altLang="zh-CN" dirty="0" smtClean="0"/>
              <a:t>/</a:t>
            </a:r>
            <a:r>
              <a:rPr lang="en-US" altLang="ko-KR" dirty="0" smtClean="0"/>
              <a:t>D05 be forwarded to Sponsor Ballot?</a:t>
            </a:r>
            <a:r>
              <a:rPr lang="en-US" altLang="zh-CN" dirty="0" smtClean="0"/>
              <a:t>”</a:t>
            </a:r>
            <a:endParaRPr lang="ko-KR" altLang="ko-KR" dirty="0" smtClean="0"/>
          </a:p>
          <a:p>
            <a:pPr lvl="1"/>
            <a:r>
              <a:rPr lang="en-US" altLang="ko-KR" dirty="0" smtClean="0"/>
              <a:t>Moved by:</a:t>
            </a:r>
            <a:endParaRPr lang="ko-KR" altLang="ko-KR" dirty="0" smtClean="0"/>
          </a:p>
          <a:p>
            <a:pPr lvl="1"/>
            <a:r>
              <a:rPr lang="en-US" altLang="ko-KR" dirty="0" smtClean="0"/>
              <a:t>Second by:</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Motion to authorize the Working Group chair to request EC to extend the deadline of the 802.21c PAR for 1 year.</a:t>
            </a:r>
            <a:endParaRPr lang="ko-KR" altLang="ko-KR" dirty="0" smtClean="0"/>
          </a:p>
          <a:p>
            <a:pPr lvl="1"/>
            <a:r>
              <a:rPr lang="en-US" altLang="ko-KR" dirty="0" smtClean="0"/>
              <a:t>Moved by:</a:t>
            </a:r>
            <a:endParaRPr lang="ko-KR" altLang="ko-KR" dirty="0" smtClean="0"/>
          </a:p>
          <a:p>
            <a:pPr lvl="1"/>
            <a:r>
              <a:rPr lang="en-US" altLang="ko-KR" dirty="0" smtClean="0"/>
              <a:t>Second by:</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lIns="92075" tIns="46038" rIns="92075" bIns="46038"/>
          <a:lstStyle/>
          <a:p>
            <a:r>
              <a:rPr lang="en-US" altLang="ko-KR" sz="4000" dirty="0" smtClean="0">
                <a:ea typeface="Gulim" pitchFamily="34" charset="-127"/>
              </a:rPr>
              <a:t>IEEE 802.21c:</a:t>
            </a:r>
            <a:br>
              <a:rPr lang="en-US" altLang="ko-KR" sz="4000" dirty="0" smtClean="0">
                <a:ea typeface="Gulim" pitchFamily="34" charset="-127"/>
              </a:rPr>
            </a:br>
            <a:r>
              <a:rPr lang="en-US" altLang="ko-KR" sz="4000" dirty="0" smtClean="0">
                <a:ea typeface="Gulim" pitchFamily="34" charset="-127"/>
              </a:rPr>
              <a:t>Single Radio Handovers</a:t>
            </a:r>
            <a:br>
              <a:rPr lang="en-US" altLang="ko-KR" sz="4000" dirty="0" smtClean="0">
                <a:ea typeface="Gulim" pitchFamily="34" charset="-127"/>
              </a:rPr>
            </a:br>
            <a:r>
              <a:rPr lang="en-US" altLang="ko-KR" sz="4000" dirty="0" smtClean="0">
                <a:ea typeface="Gulim" pitchFamily="34" charset="-127"/>
              </a:rPr>
              <a:t>Task Group</a:t>
            </a:r>
            <a:br>
              <a:rPr lang="en-US" altLang="ko-KR" sz="4000" dirty="0" smtClean="0">
                <a:ea typeface="Gulim" pitchFamily="34" charset="-127"/>
              </a:rPr>
            </a:br>
            <a:endParaRPr lang="en-US" altLang="ko-KR" sz="4000" dirty="0" smtClean="0">
              <a:ea typeface="Gulim" pitchFamily="34" charset="-127"/>
            </a:endParaRPr>
          </a:p>
        </p:txBody>
      </p:sp>
      <p:sp>
        <p:nvSpPr>
          <p:cNvPr id="12290" name="Rectangle 3"/>
          <p:cNvSpPr>
            <a:spLocks noGrp="1" noChangeArrowheads="1"/>
          </p:cNvSpPr>
          <p:nvPr>
            <p:ph type="subTitle" idx="1"/>
          </p:nvPr>
        </p:nvSpPr>
        <p:spPr/>
        <p:txBody>
          <a:bodyPr lIns="92075" tIns="46038" rIns="92075" bIns="46038"/>
          <a:lstStyle/>
          <a:p>
            <a:pPr marL="342900" indent="-342900" algn="ctr" defTabSz="914400">
              <a:buFontTx/>
              <a:buNone/>
            </a:pPr>
            <a:r>
              <a:rPr lang="en-US" altLang="ko-KR" dirty="0" smtClean="0">
                <a:ea typeface="Gulim" pitchFamily="34" charset="-127"/>
              </a:rPr>
              <a:t>Chair: H Anthony Chan (</a:t>
            </a:r>
            <a:r>
              <a:rPr lang="en-US" altLang="zh-CN" dirty="0" smtClean="0">
                <a:ea typeface="Gulim" pitchFamily="34" charset="-127"/>
              </a:rPr>
              <a:t>Huawei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h</a:t>
            </a:r>
            <a:r>
              <a:rPr lang="en-US" altLang="zh-CN" sz="1800" dirty="0" smtClean="0">
                <a:ea typeface="Gulim" pitchFamily="34" charset="-127"/>
              </a:rPr>
              <a:t>.a.chan@ieee.org</a:t>
            </a:r>
            <a:endParaRPr lang="en-US" altLang="ko-KR" sz="1800" dirty="0" smtClean="0">
              <a:ea typeface="Gulim" pitchFamily="34" charset="-127"/>
            </a:endParaRP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2400" dirty="0" smtClean="0">
                <a:solidFill>
                  <a:srgbClr val="000000"/>
                </a:solidFill>
                <a:ea typeface="Gulim" pitchFamily="34" charset="-127"/>
              </a:rPr>
              <a:t>Vice Chair: Dapeng Liu (China Mobile)</a:t>
            </a:r>
          </a:p>
          <a:p>
            <a:pPr marL="342900" indent="-342900" algn="ctr" defTabSz="914400">
              <a:buFontTx/>
              <a:buNone/>
            </a:pPr>
            <a:r>
              <a:rPr lang="en-US" altLang="ko-KR" sz="2400" dirty="0" smtClean="0">
                <a:solidFill>
                  <a:srgbClr val="000000"/>
                </a:solidFill>
                <a:ea typeface="Gulim" pitchFamily="34" charset="-127"/>
              </a:rPr>
              <a:t>Technical Editor: Charles Perkins (Futurewei)</a:t>
            </a:r>
          </a:p>
          <a:p>
            <a:pPr marL="342900" indent="-342900" algn="ctr" defTabSz="914400">
              <a:buFontTx/>
              <a:buNone/>
            </a:pPr>
            <a:r>
              <a:rPr lang="en-US" altLang="ko-KR" sz="2400" dirty="0" smtClean="0">
                <a:ea typeface="Gulim" pitchFamily="34" charset="-127"/>
              </a:rPr>
              <a:t>Secretary: </a:t>
            </a:r>
            <a:r>
              <a:rPr lang="en-US" altLang="ko-KR" sz="2400" dirty="0" err="1" smtClean="0">
                <a:ea typeface="Gulim" pitchFamily="34" charset="-127"/>
              </a:rPr>
              <a:t>Hyunho</a:t>
            </a:r>
            <a:r>
              <a:rPr lang="en-US" altLang="ko-KR" sz="2400" dirty="0" smtClean="0">
                <a:ea typeface="Gulim"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ko-KR" smtClean="0"/>
              <a:t>Meeting Protocol</a:t>
            </a:r>
          </a:p>
        </p:txBody>
      </p:sp>
      <p:sp>
        <p:nvSpPr>
          <p:cNvPr id="9220" name="Rectangle 3"/>
          <p:cNvSpPr>
            <a:spLocks noGrp="1" noChangeArrowheads="1"/>
          </p:cNvSpPr>
          <p:nvPr>
            <p:ph idx="1"/>
          </p:nvPr>
        </p:nvSpPr>
        <p:spPr/>
        <p:txBody>
          <a:bodyPr>
            <a:normAutofit fontScale="85000" lnSpcReduction="20000"/>
          </a:bodyPr>
          <a:lstStyle/>
          <a:p>
            <a:r>
              <a:rPr lang="en-US" altLang="ko-KR" dirty="0" smtClean="0"/>
              <a:t>Please announce your name and affiliation when you’re given a right to speak</a:t>
            </a:r>
          </a:p>
          <a:p>
            <a:r>
              <a:rPr lang="en-US" altLang="ko-KR" dirty="0" smtClean="0"/>
              <a:t>A right to speak will be given by the chair when a member expresses his/her intention to speak by raising a hand.</a:t>
            </a:r>
          </a:p>
          <a:p>
            <a:r>
              <a:rPr lang="en-US" altLang="ko-KR" dirty="0" smtClean="0"/>
              <a:t>Please speak up in case when microphone is not available at the floor</a:t>
            </a:r>
          </a:p>
          <a:p>
            <a:pPr lvl="1"/>
            <a:r>
              <a:rPr lang="en-US" altLang="ko-KR" dirty="0" smtClean="0"/>
              <a:t>Speak toward the group not to the chair or colleagues nearby you</a:t>
            </a:r>
          </a:p>
          <a:p>
            <a:r>
              <a:rPr lang="en-US" altLang="ko-KR" dirty="0" smtClean="0"/>
              <a:t>Cell Phones Silent or Off</a:t>
            </a:r>
          </a:p>
          <a:p>
            <a:r>
              <a:rPr lang="en-US" altLang="ko-KR" dirty="0" smtClean="0"/>
              <a:t>Make sure your badges are correct </a:t>
            </a:r>
          </a:p>
          <a:p>
            <a:r>
              <a:rPr lang="en-US" altLang="ko-KR" dirty="0" smtClean="0"/>
              <a:t>If you plan to make a submission be sure it does not contain company logos or advertising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Attendance</a:t>
            </a:r>
          </a:p>
        </p:txBody>
      </p:sp>
      <p:sp>
        <p:nvSpPr>
          <p:cNvPr id="14338" name="Rectangle 3"/>
          <p:cNvSpPr>
            <a:spLocks noGrp="1" noChangeArrowheads="1"/>
          </p:cNvSpPr>
          <p:nvPr>
            <p:ph idx="1"/>
          </p:nvPr>
        </p:nvSpPr>
        <p:spPr/>
        <p:txBody>
          <a:bodyPr/>
          <a:lstStyle/>
          <a:p>
            <a:r>
              <a:rPr lang="en-US" altLang="ko-KR" dirty="0" smtClean="0"/>
              <a:t>http://imat.ieee.org</a:t>
            </a:r>
            <a:br>
              <a:rPr lang="en-US" altLang="ko-KR" dirty="0" smtClean="0"/>
            </a:br>
            <a:endParaRPr lang="en-US" altLang="ko-KR" dirty="0" smtClean="0"/>
          </a:p>
          <a:p>
            <a:r>
              <a:rPr lang="en-US" altLang="ko-KR" dirty="0" smtClean="0"/>
              <a:t>Register</a:t>
            </a:r>
          </a:p>
          <a:p>
            <a:r>
              <a:rPr lang="en-US" altLang="ko-KR" dirty="0" smtClean="0"/>
              <a:t>Indicate attendance</a:t>
            </a:r>
          </a:p>
          <a:p>
            <a:endParaRPr lang="en-US" altLang="ko-KR" dirty="0" smtClean="0"/>
          </a:p>
          <a:p>
            <a:r>
              <a:rPr lang="en-US" altLang="ko-KR" dirty="0" smtClean="0"/>
              <a:t>Getting a IEEE Web Account</a:t>
            </a:r>
          </a:p>
          <a:p>
            <a:pPr lvl="1"/>
            <a:r>
              <a:rPr lang="en-US" altLang="ko-KR" u="sng" dirty="0" smtClean="0">
                <a:solidFill>
                  <a:srgbClr val="FF0000"/>
                </a:solidFill>
              </a:rPr>
              <a:t>http</a:t>
            </a:r>
            <a:r>
              <a:rPr lang="en-US" altLang="zh-CN" u="sng" dirty="0" smtClean="0">
                <a:solidFill>
                  <a:srgbClr val="FF0000"/>
                </a:solidFill>
              </a:rPr>
              <a:t>://ieee.org/go/create_web_account</a:t>
            </a:r>
            <a:endParaRPr lang="en-US" altLang="ko-KR" u="sng" dirty="0" smtClean="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Officers</a:t>
            </a:r>
            <a:endParaRPr lang="en-US" altLang="ko-KR" dirty="0" smtClean="0"/>
          </a:p>
        </p:txBody>
      </p:sp>
      <p:sp>
        <p:nvSpPr>
          <p:cNvPr id="14338" name="Rectangle 3"/>
          <p:cNvSpPr>
            <a:spLocks noGrp="1" noChangeArrowheads="1"/>
          </p:cNvSpPr>
          <p:nvPr>
            <p:ph idx="1"/>
          </p:nvPr>
        </p:nvSpPr>
        <p:spPr/>
        <p:txBody>
          <a:bodyPr/>
          <a:lstStyle/>
          <a:p>
            <a:r>
              <a:rPr lang="en-US" altLang="ko-KR" dirty="0" smtClean="0"/>
              <a:t>Chair</a:t>
            </a:r>
            <a:r>
              <a:rPr lang="zh-CN" altLang="en-US" dirty="0" smtClean="0"/>
              <a:t>*</a:t>
            </a:r>
            <a:r>
              <a:rPr lang="en-US" altLang="zh-CN" dirty="0" smtClean="0"/>
              <a:t>: H Anthony Chan (Huawei Technologies)</a:t>
            </a:r>
          </a:p>
          <a:p>
            <a:r>
              <a:rPr lang="en-US" altLang="ko-KR" dirty="0" smtClean="0"/>
              <a:t>Vice Chair</a:t>
            </a:r>
            <a:r>
              <a:rPr lang="zh-CN" altLang="en-US" dirty="0" smtClean="0"/>
              <a:t>**</a:t>
            </a:r>
            <a:r>
              <a:rPr lang="en-US" altLang="ko-KR" dirty="0" smtClean="0"/>
              <a:t>: Dapeng Liu (China Mobile)</a:t>
            </a:r>
          </a:p>
          <a:p>
            <a:r>
              <a:rPr lang="en-US" altLang="ko-KR" dirty="0" smtClean="0"/>
              <a:t>Technical Editor</a:t>
            </a:r>
            <a:r>
              <a:rPr lang="zh-CN" altLang="en-US" dirty="0" smtClean="0"/>
              <a:t>***</a:t>
            </a:r>
            <a:r>
              <a:rPr lang="en-US" altLang="ko-KR" dirty="0" smtClean="0"/>
              <a:t>: Charles Perkins </a:t>
            </a:r>
            <a:r>
              <a:rPr lang="en-US" altLang="zh-CN" dirty="0" smtClean="0"/>
              <a:t>(Futurewei)</a:t>
            </a:r>
          </a:p>
          <a:p>
            <a:r>
              <a:rPr lang="en-US" altLang="ko-KR" dirty="0" smtClean="0"/>
              <a:t>Secretary: </a:t>
            </a:r>
            <a:r>
              <a:rPr lang="en-US" altLang="ko-KR" dirty="0" err="1" smtClean="0"/>
              <a:t>Hyunho</a:t>
            </a:r>
            <a:r>
              <a:rPr lang="en-US" altLang="ko-KR" dirty="0" smtClean="0"/>
              <a:t> Park (ETRI)</a:t>
            </a:r>
          </a:p>
          <a:p>
            <a:pPr lvl="1"/>
            <a:r>
              <a:rPr lang="zh-CN" altLang="en-US" dirty="0" smtClean="0"/>
              <a:t>*</a:t>
            </a:r>
            <a:r>
              <a:rPr lang="en-US" altLang="zh-CN" dirty="0" smtClean="0"/>
              <a:t>(</a:t>
            </a:r>
            <a:r>
              <a:rPr lang="en-US" altLang="ko-KR" dirty="0" smtClean="0"/>
              <a:t>Junghoon Jee served as chair till June 2012</a:t>
            </a:r>
            <a:r>
              <a:rPr lang="en-US" altLang="zh-CN" dirty="0" smtClean="0"/>
              <a:t>)</a:t>
            </a:r>
            <a:endParaRPr lang="en-US" altLang="ko-KR" dirty="0" smtClean="0"/>
          </a:p>
          <a:p>
            <a:pPr lvl="1"/>
            <a:r>
              <a:rPr lang="zh-CN" altLang="en-US" dirty="0" smtClean="0"/>
              <a:t>**</a:t>
            </a:r>
            <a:r>
              <a:rPr lang="en-US" altLang="zh-CN" dirty="0" smtClean="0"/>
              <a:t>(H</a:t>
            </a:r>
            <a:r>
              <a:rPr lang="en-US" altLang="ko-KR" dirty="0" smtClean="0"/>
              <a:t> Anthony Chan served as vice</a:t>
            </a:r>
            <a:r>
              <a:rPr lang="en-US" altLang="zh-CN" dirty="0" smtClean="0"/>
              <a:t>-chair till June 2012)</a:t>
            </a:r>
            <a:endParaRPr lang="en-US" altLang="ko-KR" dirty="0" smtClean="0"/>
          </a:p>
          <a:p>
            <a:pPr lvl="1"/>
            <a:r>
              <a:rPr lang="zh-CN" altLang="en-US" dirty="0" smtClean="0"/>
              <a:t>***</a:t>
            </a:r>
            <a:r>
              <a:rPr lang="en-US" altLang="zh-CN" dirty="0" smtClean="0"/>
              <a:t>(Dapeng Liu served as editor till June 2012)</a:t>
            </a:r>
            <a:endParaRPr lang="en-US" altLang="ko-KR" dirty="0" smtClean="0"/>
          </a:p>
          <a:p>
            <a:endParaRPr lang="en-US" altLang="ko-KR" dirty="0" smtClean="0"/>
          </a:p>
          <a:p>
            <a:endParaRPr lang="en-US" altLang="ko-KR" dirty="0" smtClean="0"/>
          </a:p>
          <a:p>
            <a:endParaRPr lang="en-US" altLang="ko-K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p:txBody>
          <a:bodyPr/>
          <a:lstStyle/>
          <a:p>
            <a:r>
              <a:rPr lang="en-US" altLang="ko-KR" smtClean="0"/>
              <a:t>Following 5 slides</a:t>
            </a:r>
          </a:p>
        </p:txBody>
      </p:sp>
      <p:sp>
        <p:nvSpPr>
          <p:cNvPr id="15363" name="Rectangle 2"/>
          <p:cNvSpPr>
            <a:spLocks noGrp="1" noChangeArrowheads="1"/>
          </p:cNvSpPr>
          <p:nvPr>
            <p:ph type="title"/>
          </p:nvPr>
        </p:nvSpPr>
        <p:spPr/>
        <p:txBody>
          <a:bodyPr/>
          <a:lstStyle/>
          <a:p>
            <a:r>
              <a:rPr lang="en-US" altLang="ko-KR" smtClean="0"/>
              <a:t>Patent Policy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lIns="90487" rIns="90487">
            <a:normAutofit lnSpcReduction="10000"/>
          </a:bodyPr>
          <a:lstStyle/>
          <a:p>
            <a:pPr>
              <a:lnSpc>
                <a:spcPct val="80000"/>
              </a:lnSpc>
              <a:spcAft>
                <a:spcPct val="30000"/>
              </a:spcAft>
              <a:buFontTx/>
              <a:buNone/>
            </a:pPr>
            <a:r>
              <a:rPr lang="en-US" altLang="ko-KR" sz="800" b="1" dirty="0" smtClean="0">
                <a:ea typeface="Gulim" pitchFamily="34" charset="-127"/>
              </a:rPr>
              <a:t>  </a:t>
            </a:r>
            <a:r>
              <a:rPr lang="en-US" altLang="ko-KR" sz="1400" b="1" dirty="0" smtClean="0">
                <a:ea typeface="Gulim" pitchFamily="34" charset="-127"/>
              </a:rPr>
              <a:t>The IEEE-SA strongly recommends that at each WG meeting the chair or a designee:</a:t>
            </a:r>
            <a:endParaRPr lang="en-US" altLang="ko-KR" sz="1400" dirty="0" smtClean="0">
              <a:ea typeface="Gulim" pitchFamily="34" charset="-127"/>
            </a:endParaRPr>
          </a:p>
          <a:p>
            <a:pPr lvl="1">
              <a:lnSpc>
                <a:spcPct val="80000"/>
              </a:lnSpc>
            </a:pPr>
            <a:r>
              <a:rPr lang="en-US" altLang="ko-KR" sz="1600" b="1" dirty="0" smtClean="0">
                <a:ea typeface="Gulim" pitchFamily="34" charset="-127"/>
              </a:rPr>
              <a:t>Show slides #1 through #4 of this presentation</a:t>
            </a:r>
          </a:p>
          <a:p>
            <a:pPr lvl="1">
              <a:lnSpc>
                <a:spcPct val="80000"/>
              </a:lnSpc>
            </a:pPr>
            <a:r>
              <a:rPr lang="en-US" altLang="ko-KR" sz="1600" b="1" dirty="0" smtClean="0">
                <a:ea typeface="Gulim" pitchFamily="34" charset="-127"/>
              </a:rPr>
              <a:t>Advise the WG attendees that:</a:t>
            </a:r>
            <a:r>
              <a:rPr lang="en-US" altLang="ko-KR" sz="1600" dirty="0" smtClean="0">
                <a:ea typeface="Gulim" pitchFamily="34" charset="-127"/>
              </a:rPr>
              <a:t> </a:t>
            </a:r>
          </a:p>
          <a:p>
            <a:pPr lvl="2">
              <a:lnSpc>
                <a:spcPct val="80000"/>
              </a:lnSpc>
            </a:pPr>
            <a:r>
              <a:rPr lang="en-US" altLang="ko-KR" sz="1400" dirty="0" smtClean="0">
                <a:ea typeface="Gulim" pitchFamily="34" charset="-127"/>
              </a:rPr>
              <a:t>The IEEE</a:t>
            </a:r>
            <a:r>
              <a:rPr lang="en-US" altLang="ko-KR" sz="1400" dirty="0" smtClean="0">
                <a:latin typeface="Times New Roman" pitchFamily="18" charset="0"/>
                <a:ea typeface="Gulim" pitchFamily="34" charset="-127"/>
              </a:rPr>
              <a:t>’</a:t>
            </a:r>
            <a:r>
              <a:rPr lang="en-US" altLang="ko-KR" sz="1400" dirty="0" smtClean="0">
                <a:ea typeface="Gulim" pitchFamily="34" charset="-127"/>
              </a:rPr>
              <a:t>s patent policy is consistent with the ANSI patent policy and is described in Clause 6 of the </a:t>
            </a:r>
            <a:r>
              <a:rPr lang="en-US" altLang="ko-KR" sz="1400" i="1" dirty="0" smtClean="0">
                <a:ea typeface="Gulim" pitchFamily="34" charset="-127"/>
              </a:rPr>
              <a:t>IEEE-SA Standards Board Bylaws</a:t>
            </a:r>
            <a:r>
              <a:rPr lang="en-US" altLang="ko-KR" sz="1400" dirty="0" smtClean="0">
                <a:ea typeface="Gulim" pitchFamily="34" charset="-127"/>
              </a:rPr>
              <a:t>;</a:t>
            </a:r>
          </a:p>
          <a:p>
            <a:pPr lvl="2">
              <a:lnSpc>
                <a:spcPct val="80000"/>
              </a:lnSpc>
            </a:pPr>
            <a:r>
              <a:rPr lang="en-US" altLang="ko-KR" sz="1400" dirty="0" smtClean="0">
                <a:ea typeface="Gulim" pitchFamily="34" charset="-127"/>
              </a:rPr>
              <a:t>Early identification of patent claims which may be essential for the use of standards under development is strongly encouraged; </a:t>
            </a:r>
          </a:p>
          <a:p>
            <a:pPr lvl="2">
              <a:lnSpc>
                <a:spcPct val="80000"/>
              </a:lnSpc>
            </a:pPr>
            <a:r>
              <a:rPr lang="en-US" altLang="ko-KR" sz="1400" dirty="0" smtClean="0">
                <a:ea typeface="Gulim" pitchFamily="34" charset="-127"/>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ko-KR" sz="1400" dirty="0" smtClean="0">
                <a:ea typeface="Gulim" pitchFamily="34" charset="-127"/>
              </a:rPr>
            </a:br>
            <a:endParaRPr lang="en-US" altLang="ko-KR" sz="1400" dirty="0" smtClean="0">
              <a:ea typeface="Gulim" pitchFamily="34" charset="-127"/>
            </a:endParaRPr>
          </a:p>
          <a:p>
            <a:pPr lvl="1">
              <a:lnSpc>
                <a:spcPct val="20000"/>
              </a:lnSpc>
            </a:pPr>
            <a:r>
              <a:rPr lang="en-US" altLang="ko-KR" sz="1600" b="1" dirty="0" smtClean="0">
                <a:ea typeface="Gulim" pitchFamily="34" charset="-127"/>
              </a:rPr>
              <a:t>Instruct the WG Secretary to record in the minutes of the relevant WG meeting:</a:t>
            </a:r>
            <a:r>
              <a:rPr lang="en-US" altLang="ko-KR" sz="800" dirty="0" smtClean="0">
                <a:ea typeface="Gulim" pitchFamily="34" charset="-127"/>
              </a:rPr>
              <a:t> </a:t>
            </a:r>
          </a:p>
          <a:p>
            <a:pPr lvl="2">
              <a:lnSpc>
                <a:spcPct val="80000"/>
              </a:lnSpc>
            </a:pPr>
            <a:r>
              <a:rPr lang="en-US" altLang="ko-KR" sz="1400" dirty="0" smtClean="0">
                <a:ea typeface="Gulim" pitchFamily="34" charset="-127"/>
              </a:rPr>
              <a:t>That the foregoing information was provided and that slides 1 through 4 (and this slide 0, if applicable) were shown; </a:t>
            </a:r>
          </a:p>
          <a:p>
            <a:pPr lvl="2">
              <a:lnSpc>
                <a:spcPct val="80000"/>
              </a:lnSpc>
            </a:pPr>
            <a:r>
              <a:rPr lang="en-US" altLang="ko-KR" sz="1400" dirty="0" smtClean="0">
                <a:ea typeface="Gulim" pitchFamily="34" charset="-127"/>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ko-KR" sz="1400" dirty="0" smtClean="0">
                <a:ea typeface="Gulim" pitchFamily="34" charset="-127"/>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ko-KR" sz="700" dirty="0" smtClean="0">
              <a:ea typeface="Gulim" pitchFamily="34" charset="-127"/>
            </a:endParaRPr>
          </a:p>
          <a:p>
            <a:pPr lvl="1">
              <a:lnSpc>
                <a:spcPct val="80000"/>
              </a:lnSpc>
              <a:spcBef>
                <a:spcPct val="5000"/>
              </a:spcBef>
            </a:pPr>
            <a:r>
              <a:rPr lang="en-US" altLang="ko-KR" sz="1600" dirty="0" smtClean="0">
                <a:ea typeface="Gulim" pitchFamily="34" charset="-127"/>
              </a:rPr>
              <a:t>The WG Chair shall ensure that a request is made to any identified holders of potential essential patent claim(s) to complete and submit a Letter of Assurance.</a:t>
            </a:r>
          </a:p>
          <a:p>
            <a:pPr lvl="1">
              <a:lnSpc>
                <a:spcPct val="80000"/>
              </a:lnSpc>
              <a:spcBef>
                <a:spcPct val="5000"/>
              </a:spcBef>
            </a:pPr>
            <a:r>
              <a:rPr lang="en-US" altLang="ko-KR" sz="1600" dirty="0" smtClean="0">
                <a:ea typeface="Gulim" pitchFamily="34" charset="-127"/>
              </a:rPr>
              <a:t>It is recommended that the WG chair review the guidance in </a:t>
            </a:r>
            <a:r>
              <a:rPr lang="en-US" altLang="ko-KR" sz="1600" i="1" dirty="0" smtClean="0">
                <a:ea typeface="Gulim" pitchFamily="34" charset="-127"/>
              </a:rPr>
              <a:t>IEEE-SA Standards Board Operations Manual</a:t>
            </a:r>
            <a:r>
              <a:rPr lang="en-US" altLang="ko-KR" sz="1600" dirty="0" smtClean="0">
                <a:ea typeface="Gulim" pitchFamily="34" charset="-127"/>
              </a:rPr>
              <a:t> 6.3.5 and in FAQs 12 and 12a on inclusion of potential Essential Patent Claims by incorporation or by reference.</a:t>
            </a:r>
            <a:r>
              <a:rPr lang="en-US" altLang="ko-KR" sz="1600" dirty="0" smtClean="0">
                <a:solidFill>
                  <a:srgbClr val="FF3300"/>
                </a:solidFill>
                <a:ea typeface="Gulim" pitchFamily="34" charset="-127"/>
              </a:rPr>
              <a:t> </a:t>
            </a:r>
          </a:p>
          <a:p>
            <a:pPr lvl="1">
              <a:lnSpc>
                <a:spcPct val="80000"/>
              </a:lnSpc>
              <a:spcBef>
                <a:spcPct val="5000"/>
              </a:spcBef>
              <a:buFontTx/>
              <a:buNone/>
            </a:pPr>
            <a:endParaRPr lang="en-US" altLang="ko-KR" sz="1400" dirty="0" smtClean="0">
              <a:ea typeface="Gulim" pitchFamily="34" charset="-127"/>
            </a:endParaRPr>
          </a:p>
          <a:p>
            <a:pPr lvl="1">
              <a:lnSpc>
                <a:spcPct val="80000"/>
              </a:lnSpc>
              <a:spcBef>
                <a:spcPct val="5000"/>
              </a:spcBef>
              <a:buFontTx/>
              <a:buNone/>
            </a:pPr>
            <a:r>
              <a:rPr lang="en-US" altLang="ko-KR" sz="1400" dirty="0" smtClean="0">
                <a:ea typeface="Gulim" pitchFamily="34" charset="-127"/>
              </a:rPr>
              <a:t>	Note: </a:t>
            </a:r>
            <a:r>
              <a:rPr lang="en-US" altLang="ko-KR" sz="1400" b="1" dirty="0" smtClean="0">
                <a:ea typeface="Gulim" pitchFamily="34" charset="-127"/>
              </a:rPr>
              <a:t>WG</a:t>
            </a:r>
            <a:r>
              <a:rPr lang="en-US" altLang="ko-KR" sz="1400" dirty="0" smtClean="0">
                <a:ea typeface="Gulim" pitchFamily="34" charset="-127"/>
              </a:rPr>
              <a:t> includes Working Groups, Task Groups, and other standards-developing committees with a PAR approved by the IEEE-SA Standards Board.</a:t>
            </a:r>
          </a:p>
        </p:txBody>
      </p:sp>
      <p:sp>
        <p:nvSpPr>
          <p:cNvPr id="16387" name="Rectangle 2"/>
          <p:cNvSpPr>
            <a:spLocks noGrp="1" noChangeArrowheads="1"/>
          </p:cNvSpPr>
          <p:nvPr>
            <p:ph type="title"/>
          </p:nvPr>
        </p:nvSpPr>
        <p:spPr/>
        <p:txBody>
          <a:bodyPr lIns="90487" rIns="90487"/>
          <a:lstStyle/>
          <a:p>
            <a:r>
              <a:rPr lang="en-US" altLang="ko-KR" sz="2800" u="sng" smtClean="0">
                <a:ea typeface="Gulim" pitchFamily="34" charset="-127"/>
              </a:rPr>
              <a:t>Instructions for the WG Chair</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en-US" altLang="ko-KR" u="sng" dirty="0" smtClean="0"/>
              <a:t>Participants, Patents, and Duty to Inform</a:t>
            </a:r>
          </a:p>
        </p:txBody>
      </p:sp>
      <p:sp>
        <p:nvSpPr>
          <p:cNvPr id="7" name="Content Placeholder 6"/>
          <p:cNvSpPr>
            <a:spLocks noGrp="1"/>
          </p:cNvSpPr>
          <p:nvPr>
            <p:ph idx="1"/>
          </p:nvPr>
        </p:nvSpPr>
        <p:spPr/>
        <p:txBody>
          <a:bodyPr>
            <a:normAutofit fontScale="55000" lnSpcReduction="20000"/>
          </a:bodyPr>
          <a:lstStyle/>
          <a:p>
            <a:pPr>
              <a:buNone/>
            </a:pPr>
            <a:r>
              <a:rPr lang="en-US" sz="2900" dirty="0" smtClean="0"/>
              <a:t>All participants in this meeting have certain obligations under the IEEE-SA Patent Policy.  </a:t>
            </a:r>
          </a:p>
          <a:p>
            <a:pPr>
              <a:buNone/>
            </a:pPr>
            <a:r>
              <a:rPr lang="en-US" sz="3300" dirty="0" smtClean="0"/>
              <a:t>Participants: </a:t>
            </a:r>
          </a:p>
          <a:p>
            <a:r>
              <a:rPr lang="en-US" sz="33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r>
              <a:rPr lang="en-US" sz="3300" dirty="0" smtClean="0"/>
              <a:t>“Personal awareness” means that the participant “is personally aware that the holder may have a potential Essential Patent Claim,” even if the participant is not personally aware of the specific patents or patent claims</a:t>
            </a:r>
          </a:p>
          <a:p>
            <a:r>
              <a:rPr lang="en-US" sz="33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r>
              <a:rPr lang="en-US" sz="3300" dirty="0" smtClean="0"/>
              <a:t>The above does not apply if the patent claim is already the subject of an Accepted Letter of Assurance that applies to the proposed standard(s) under consideration by this group</a:t>
            </a:r>
          </a:p>
          <a:p>
            <a:pPr lvl="1">
              <a:buNone/>
            </a:pPr>
            <a:r>
              <a:rPr lang="en-US" sz="2900" dirty="0" smtClean="0"/>
              <a:t>Quoted text excerpted from IEEE-SA Standards Board Bylaws </a:t>
            </a:r>
            <a:r>
              <a:rPr lang="en-US" sz="2900" dirty="0" err="1" smtClean="0"/>
              <a:t>subclause</a:t>
            </a:r>
            <a:r>
              <a:rPr lang="en-US" sz="2900" dirty="0" smtClean="0"/>
              <a:t> 6.2</a:t>
            </a:r>
          </a:p>
          <a:p>
            <a:r>
              <a:rPr lang="en-US" sz="3300" dirty="0" smtClean="0"/>
              <a:t>Early identification of holders of potential Essential Patent Claims is strongly encouraged</a:t>
            </a:r>
          </a:p>
          <a:p>
            <a:r>
              <a:rPr lang="en-US" sz="3300" dirty="0" smtClean="0"/>
              <a:t>No duty to perform a patent search</a:t>
            </a:r>
          </a:p>
          <a:p>
            <a:endParaRPr lang="en-US" dirty="0"/>
          </a:p>
        </p:txBody>
      </p:sp>
      <p:sp>
        <p:nvSpPr>
          <p:cNvPr id="1741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defTabSz="762000" eaLnBrk="0" hangingPunct="0">
              <a:lnSpc>
                <a:spcPct val="90000"/>
              </a:lnSpc>
            </a:pPr>
            <a:endParaRPr lang="en-GB" altLang="ko-KR" b="1" u="sng">
              <a:latin typeface="Helvetica" pitchFamily="34" charset="0"/>
              <a:ea typeface="Gulim" pitchFamily="34" charset="-127"/>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35909</TotalTime>
  <Words>1590</Words>
  <Application>Microsoft Office PowerPoint</Application>
  <PresentationFormat>On-screen Show (4:3)</PresentationFormat>
  <Paragraphs>189</Paragraphs>
  <Slides>19</Slides>
  <Notes>13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2_SAM TEMPLATE</vt:lpstr>
      <vt:lpstr>Slide 1</vt:lpstr>
      <vt:lpstr>Slide 2</vt:lpstr>
      <vt:lpstr>IEEE 802.21c: Single Radio Handovers Task Group </vt:lpstr>
      <vt:lpstr>Meeting Protocol</vt:lpstr>
      <vt:lpstr>Attendance</vt:lpstr>
      <vt:lpstr>Officers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Progress so far (18)</vt:lpstr>
      <vt:lpstr>WG Ballot #6 summary</vt:lpstr>
      <vt:lpstr>Agenda for this week</vt:lpstr>
      <vt:lpstr>Teleconference (Tentative)</vt:lpstr>
      <vt:lpstr>WG Motion</vt:lpstr>
      <vt:lpstr>WG Motion</vt:lpstr>
      <vt:lpstr>WG Motion</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c73782</cp:lastModifiedBy>
  <cp:revision>1090</cp:revision>
  <cp:lastPrinted>2000-04-10T21:29:30Z</cp:lastPrinted>
  <dcterms:created xsi:type="dcterms:W3CDTF">2000-03-13T21:22:56Z</dcterms:created>
  <dcterms:modified xsi:type="dcterms:W3CDTF">2013-07-15T11:54:56Z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1294402424</vt:lpwstr>
  </property>
  <property fmtid="{D5CDD505-2E9C-101B-9397-08002B2CF9AE}" pid="3" name="_ms_pID_725343">
    <vt:lpwstr>(3)qYCh+tL5rbRJEZxC7hiSTuSogP2fU5kt648qhQUJ8M4tVxpbSQ9e0ha83VTfIeHA+sgMl8GKhcBcH5WVKM34+ll8+myKttxHuj0irJHVuxH1BRiEvUOjDluuKT+LojjgLa419nMafJSqsFJP93H/maNOuioyYuZWXDAxyY5304Y4D2zl8Q/6dxmLmR57iwNUUHx2/a70mxRh7YP8BObsJuxBz4DpNaskXtRqizQ9tQRz9HbI</vt:lpwstr>
  </property>
  <property fmtid="{D5CDD505-2E9C-101B-9397-08002B2CF9AE}" pid="4" name="_ms_pID_7253431">
    <vt:lpwstr>h4e1E3moKc7xFqtnA2TeEmnrgPPOwEQ/Ce6tmKAoVeaiqs9K4AfCeGByQ2FsrpON5UHqtOAtDs0A0KGhmv/Lnq6AaR02RDLYiwxIUYDnCW9LrzxVRpllvDMP3h5jbG1ecnJcOUqysWnvtNyK6L7BqIm6W6ZfwxT2xg0Q1TDS8BUiEwW4NGKglVn4q1YxPUNkFQ/Q7aWGEPFIxawrxpAuGhMMejnHHlWr7iJcBi1Vb9Rbj+AO</vt:lpwstr>
  </property>
  <property fmtid="{D5CDD505-2E9C-101B-9397-08002B2CF9AE}" pid="5" name="_ms_pID_7253432">
    <vt:lpwstr>H/7Oknu8I6AHKLi4KJV2gagIk9qAKkt96i+y6homXENRz2RljAesDSKaPboTriOyM+0w6eqhrrSoHH1AVRJo7rZMjn/B8T48z/sf8QPQu6+LC29ZRIPHqbu/FzawW9WseVW//ZSpb7pXqVKSgtrsuZ+XKPaQaFcRzzei8a3eqFp8K2wDOjxgqA==</vt:lpwstr>
  </property>
</Properties>
</file>