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19"/>
  </p:notesMasterIdLst>
  <p:handoutMasterIdLst>
    <p:handoutMasterId r:id="rId20"/>
  </p:handoutMasterIdLst>
  <p:sldIdLst>
    <p:sldId id="413" r:id="rId6"/>
    <p:sldId id="437" r:id="rId7"/>
    <p:sldId id="400" r:id="rId8"/>
    <p:sldId id="403" r:id="rId9"/>
    <p:sldId id="404" r:id="rId10"/>
    <p:sldId id="405" r:id="rId11"/>
    <p:sldId id="406" r:id="rId12"/>
    <p:sldId id="407" r:id="rId13"/>
    <p:sldId id="408" r:id="rId14"/>
    <p:sldId id="409" r:id="rId15"/>
    <p:sldId id="411" r:id="rId16"/>
    <p:sldId id="441" r:id="rId17"/>
    <p:sldId id="44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3270" autoAdjust="0"/>
    <p:restoredTop sz="86377" autoAdjust="0"/>
  </p:normalViewPr>
  <p:slideViewPr>
    <p:cSldViewPr>
      <p:cViewPr varScale="1">
        <p:scale>
          <a:sx n="93" d="100"/>
          <a:sy n="93" d="100"/>
        </p:scale>
        <p:origin x="-708" y="18"/>
      </p:cViewPr>
      <p:guideLst>
        <p:guide orient="horz" pos="2160"/>
        <p:guide pos="2880"/>
      </p:guideLst>
    </p:cSldViewPr>
  </p:slideViewPr>
  <p:outlineViewPr>
    <p:cViewPr>
      <p:scale>
        <a:sx n="33" d="100"/>
        <a:sy n="33" d="100"/>
      </p:scale>
      <p:origin x="258"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04900" y="449262"/>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10</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11</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4</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5</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6</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7</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2013</a:t>
            </a:r>
            <a:endParaRPr lang="en-US" dirty="0"/>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2013</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2013</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July 2013</a:t>
            </a:r>
            <a:endParaRPr lang="en-US" dirty="0"/>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09600" y="6477000"/>
            <a:ext cx="1371600" cy="215900"/>
          </a:xfrm>
          <a:prstGeom prst="rect">
            <a:avLst/>
          </a:prstGeom>
        </p:spPr>
        <p:txBody>
          <a:bodyPr/>
          <a:lstStyle>
            <a:lvl1pPr>
              <a:defRPr/>
            </a:lvl1p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802.21.1 TG </a:t>
            </a:r>
            <a:r>
              <a:rPr lang="en-US" b="1" dirty="0" smtClean="0">
                <a:latin typeface="Arial" charset="0"/>
              </a:rPr>
              <a:t/>
            </a:r>
            <a:br>
              <a:rPr lang="en-US" b="1" dirty="0" smtClean="0">
                <a:latin typeface="Arial" charset="0"/>
              </a:rPr>
            </a:br>
            <a:r>
              <a:rPr lang="en-US" b="1" dirty="0" smtClean="0">
                <a:latin typeface="Arial" charset="0"/>
              </a:rPr>
              <a:t>Nanjing, China </a:t>
            </a:r>
            <a:r>
              <a:rPr lang="en-US" b="1" dirty="0" smtClean="0">
                <a:latin typeface="Arial" charset="0"/>
              </a:rPr>
              <a:t/>
            </a:r>
            <a:br>
              <a:rPr lang="en-US" b="1" dirty="0" smtClean="0">
                <a:latin typeface="Arial" charset="0"/>
              </a:rPr>
            </a:br>
            <a:endParaRPr lang="en-US" sz="3200" b="1" dirty="0" smtClean="0">
              <a:latin typeface="Arial" charset="0"/>
            </a:endParaRP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802.21.1 TG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err="1" smtClean="0">
                <a:latin typeface="Arial" charset="0"/>
              </a:rPr>
              <a:t>sdas</a:t>
            </a:r>
            <a:r>
              <a:rPr lang="en-US" sz="2800" b="1" dirty="0" smtClean="0">
                <a:latin typeface="Arial" charset="0"/>
              </a:rPr>
              <a:t> at </a:t>
            </a:r>
            <a:r>
              <a:rPr lang="en-US" sz="2800" b="1" dirty="0" err="1" smtClean="0">
                <a:latin typeface="Arial" charset="0"/>
              </a:rPr>
              <a:t>appcomsci</a:t>
            </a:r>
            <a:r>
              <a:rPr lang="en-US" sz="2800" b="1" dirty="0" smtClean="0">
                <a:latin typeface="Arial" charset="0"/>
              </a:rPr>
              <a:t>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8" name="Date Placeholder 7"/>
          <p:cNvSpPr>
            <a:spLocks noGrp="1"/>
          </p:cNvSpPr>
          <p:nvPr>
            <p:ph type="dt" sz="half" idx="10"/>
          </p:nvPr>
        </p:nvSpPr>
        <p:spPr/>
        <p:txBody>
          <a:bodyPr/>
          <a:lstStyle/>
          <a:p>
            <a:pPr>
              <a:defRPr/>
            </a:pPr>
            <a:r>
              <a:rPr lang="en-US" dirty="0" smtClean="0"/>
              <a:t>Sept </a:t>
            </a:r>
            <a:r>
              <a:rPr lang="en-US" dirty="0" smtClean="0"/>
              <a:t>2013</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6" name="Date Placeholder 5"/>
          <p:cNvSpPr>
            <a:spLocks noGrp="1"/>
          </p:cNvSpPr>
          <p:nvPr>
            <p:ph type="dt" sz="half" idx="10"/>
          </p:nvPr>
        </p:nvSpPr>
        <p:spPr/>
        <p:txBody>
          <a:bodyPr/>
          <a:lstStyle/>
          <a:p>
            <a:pPr>
              <a:defRPr/>
            </a:pPr>
            <a:r>
              <a:rPr lang="en-US" dirty="0" smtClean="0"/>
              <a:t>Sept</a:t>
            </a:r>
            <a:r>
              <a:rPr lang="en-US" dirty="0" smtClean="0"/>
              <a:t> </a:t>
            </a:r>
            <a:r>
              <a:rPr lang="en-US" dirty="0" smtClean="0"/>
              <a:t>2013</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Goal of the Task Group </a:t>
            </a:r>
          </a:p>
        </p:txBody>
      </p:sp>
      <p:sp>
        <p:nvSpPr>
          <p:cNvPr id="34822" name="Rectangle 3"/>
          <p:cNvSpPr>
            <a:spLocks noGrp="1" noChangeArrowheads="1"/>
          </p:cNvSpPr>
          <p:nvPr>
            <p:ph type="body" idx="1"/>
          </p:nvPr>
        </p:nvSpPr>
        <p:spPr>
          <a:xfrm>
            <a:off x="304800" y="1524000"/>
            <a:ext cx="8458200" cy="4419600"/>
          </a:xfrm>
        </p:spPr>
        <p:txBody>
          <a:bodyPr/>
          <a:lstStyle/>
          <a:p>
            <a:pPr lvl="2">
              <a:lnSpc>
                <a:spcPct val="90000"/>
              </a:lnSpc>
              <a:buNone/>
            </a:pPr>
            <a:endParaRPr lang="en-US" sz="1800" dirty="0" smtClean="0">
              <a:latin typeface="Arial" charset="0"/>
            </a:endParaRPr>
          </a:p>
          <a:p>
            <a:r>
              <a:rPr lang="en-US" sz="2800" b="1" dirty="0" smtClean="0"/>
              <a:t>Scope: This standard defines extensible handover and other services (e.g., discovery) that are used in conjunction with the Media Independent Services Framework as defined in IEEE Std 802.21.</a:t>
            </a:r>
          </a:p>
          <a:p>
            <a:pPr lvl="1">
              <a:lnSpc>
                <a:spcPct val="90000"/>
              </a:lnSpc>
              <a:buNone/>
            </a:pPr>
            <a:endParaRPr lang="en-US" altLang="ja-JP" b="1" dirty="0" smtClean="0">
              <a:ea typeface="ＭＳ Ｐゴシック" pitchFamily="50" charset="-128"/>
              <a:cs typeface="Times New Roman" pitchFamily="18" charset="0"/>
            </a:endParaRPr>
          </a:p>
          <a:p>
            <a:pPr lvl="1">
              <a:lnSpc>
                <a:spcPct val="90000"/>
              </a:lnSpc>
              <a:buNone/>
            </a:pPr>
            <a:endParaRPr lang="en-US" sz="2200" dirty="0" smtClean="0">
              <a:latin typeface="Arial" charset="0"/>
            </a:endParaRPr>
          </a:p>
          <a:p>
            <a:pPr lvl="1">
              <a:lnSpc>
                <a:spcPct val="90000"/>
              </a:lnSpc>
            </a:pPr>
            <a:endParaRPr lang="en-US" sz="22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12</a:t>
            </a:fld>
            <a:endParaRPr lang="en-US"/>
          </a:p>
        </p:txBody>
      </p:sp>
      <p:sp>
        <p:nvSpPr>
          <p:cNvPr id="5" name="Date Placeholder 5"/>
          <p:cNvSpPr>
            <a:spLocks noGrp="1"/>
          </p:cNvSpPr>
          <p:nvPr>
            <p:ph type="dt" sz="half" idx="10"/>
          </p:nvPr>
        </p:nvSpPr>
        <p:spPr>
          <a:xfrm>
            <a:off x="685800" y="6477000"/>
            <a:ext cx="1219200" cy="212724"/>
          </a:xfrm>
        </p:spPr>
        <p:txBody>
          <a:bodyPr/>
          <a:lstStyle/>
          <a:p>
            <a:pPr>
              <a:defRPr/>
            </a:pPr>
            <a:r>
              <a:rPr lang="en-US" dirty="0" smtClean="0"/>
              <a:t>Sept  </a:t>
            </a:r>
            <a:r>
              <a:rPr lang="en-US" dirty="0" smtClean="0"/>
              <a:t>2013</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September</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304800" y="1371600"/>
            <a:ext cx="8458200" cy="4876800"/>
          </a:xfrm>
        </p:spPr>
        <p:txBody>
          <a:bodyPr/>
          <a:lstStyle/>
          <a:p>
            <a:pPr lvl="2">
              <a:lnSpc>
                <a:spcPct val="90000"/>
              </a:lnSpc>
              <a:buNone/>
            </a:pPr>
            <a:endParaRPr lang="en-US" sz="1800" dirty="0" smtClean="0">
              <a:latin typeface="Arial" charset="0"/>
            </a:endParaRPr>
          </a:p>
          <a:p>
            <a:pPr>
              <a:lnSpc>
                <a:spcPct val="90000"/>
              </a:lnSpc>
            </a:pPr>
            <a:r>
              <a:rPr lang="en-US" sz="2800" dirty="0" smtClean="0">
                <a:latin typeface="Arial" charset="0"/>
              </a:rPr>
              <a:t>Discussion on  Use Cases  </a:t>
            </a:r>
          </a:p>
          <a:p>
            <a:pPr lvl="1">
              <a:lnSpc>
                <a:spcPct val="90000"/>
              </a:lnSpc>
            </a:pPr>
            <a:r>
              <a:rPr kumimoji="1" lang="en-US" altLang="ja-JP" sz="2400" b="1" dirty="0" smtClean="0">
                <a:ea typeface="ＭＳ Ｐゴシック" charset="-128"/>
              </a:rPr>
              <a:t>Tuesday: AM2 Session</a:t>
            </a:r>
          </a:p>
          <a:p>
            <a:pPr lvl="2">
              <a:lnSpc>
                <a:spcPct val="90000"/>
              </a:lnSpc>
            </a:pPr>
            <a:r>
              <a:rPr kumimoji="1" lang="en-US" altLang="ja-JP" sz="2000" b="1" dirty="0" smtClean="0">
                <a:ea typeface="ＭＳ Ｐゴシック" charset="-128"/>
              </a:rPr>
              <a:t>Opening Notes – </a:t>
            </a:r>
            <a:r>
              <a:rPr kumimoji="1" lang="en-US" altLang="ja-JP" sz="2000" b="1" dirty="0" err="1" smtClean="0">
                <a:ea typeface="ＭＳ Ｐゴシック" charset="-128"/>
              </a:rPr>
              <a:t>Subir</a:t>
            </a:r>
            <a:r>
              <a:rPr kumimoji="1" lang="en-US" altLang="ja-JP" sz="2000" b="1" dirty="0" smtClean="0">
                <a:ea typeface="ＭＳ Ｐゴシック" charset="-128"/>
              </a:rPr>
              <a:t> Das (ACS) (15 </a:t>
            </a:r>
            <a:r>
              <a:rPr kumimoji="1" lang="en-US" altLang="ja-JP" sz="2000" b="1" dirty="0" err="1" smtClean="0">
                <a:ea typeface="ＭＳ Ｐゴシック" charset="-128"/>
              </a:rPr>
              <a:t>mins</a:t>
            </a:r>
            <a:r>
              <a:rPr kumimoji="1" lang="en-US" altLang="ja-JP" sz="2000" b="1" dirty="0" smtClean="0">
                <a:ea typeface="ＭＳ Ｐゴシック" charset="-128"/>
              </a:rPr>
              <a:t>)</a:t>
            </a:r>
          </a:p>
          <a:p>
            <a:pPr lvl="2">
              <a:lnSpc>
                <a:spcPct val="90000"/>
              </a:lnSpc>
            </a:pPr>
            <a:r>
              <a:rPr kumimoji="1" lang="en-US" altLang="ja-JP" sz="2000" b="1" dirty="0" smtClean="0">
                <a:ea typeface="ＭＳ Ｐゴシック" charset="-128"/>
              </a:rPr>
              <a:t>IEEE 802.21 </a:t>
            </a:r>
            <a:r>
              <a:rPr kumimoji="1" lang="en-US" altLang="ja-JP" sz="2000" b="1" dirty="0" smtClean="0">
                <a:ea typeface="ＭＳ Ｐゴシック" charset="-128"/>
              </a:rPr>
              <a:t>and ONF </a:t>
            </a:r>
            <a:r>
              <a:rPr kumimoji="1" lang="en-US" altLang="ja-JP" sz="2000" b="1" dirty="0" smtClean="0">
                <a:ea typeface="ＭＳ Ｐゴシック" charset="-128"/>
              </a:rPr>
              <a:t>Wireless and Mobility- A Project Proposal  - </a:t>
            </a:r>
            <a:r>
              <a:rPr kumimoji="1" lang="en-US" altLang="ja-JP" sz="2000" b="1" dirty="0" smtClean="0">
                <a:ea typeface="ＭＳ Ｐゴシック" charset="-128"/>
              </a:rPr>
              <a:t>Charles E. </a:t>
            </a:r>
            <a:r>
              <a:rPr kumimoji="1" lang="en-US" altLang="ja-JP" sz="2000" b="1" dirty="0" smtClean="0">
                <a:ea typeface="ＭＳ Ｐゴシック" charset="-128"/>
              </a:rPr>
              <a:t>P</a:t>
            </a:r>
            <a:r>
              <a:rPr kumimoji="1" lang="en-US" altLang="ja-JP" sz="2000" b="1" dirty="0" smtClean="0">
                <a:ea typeface="ＭＳ Ｐゴシック" charset="-128"/>
              </a:rPr>
              <a:t>erkins (</a:t>
            </a:r>
            <a:r>
              <a:rPr kumimoji="1" lang="en-US" altLang="ja-JP" sz="2000" b="1" dirty="0" err="1" smtClean="0">
                <a:ea typeface="ＭＳ Ｐゴシック" charset="-128"/>
              </a:rPr>
              <a:t>Futurewei</a:t>
            </a:r>
            <a:r>
              <a:rPr kumimoji="1" lang="en-US" altLang="ja-JP" sz="2000" b="1" dirty="0" smtClean="0">
                <a:ea typeface="ＭＳ Ｐゴシック" charset="-128"/>
              </a:rPr>
              <a:t> Technologies</a:t>
            </a:r>
            <a:r>
              <a:rPr kumimoji="1" lang="en-US" altLang="ja-JP" sz="2000" b="1" dirty="0" smtClean="0">
                <a:ea typeface="ＭＳ Ｐゴシック" charset="-128"/>
              </a:rPr>
              <a:t>) (60 </a:t>
            </a:r>
            <a:r>
              <a:rPr kumimoji="1" lang="en-US" altLang="ja-JP" sz="2000" b="1" dirty="0" err="1" smtClean="0">
                <a:ea typeface="ＭＳ Ｐゴシック" charset="-128"/>
              </a:rPr>
              <a:t>mins</a:t>
            </a:r>
            <a:r>
              <a:rPr kumimoji="1" lang="en-US" altLang="ja-JP" sz="2000" b="1" dirty="0" smtClean="0">
                <a:ea typeface="ＭＳ Ｐゴシック" charset="-128"/>
              </a:rPr>
              <a:t>) </a:t>
            </a:r>
            <a:endParaRPr kumimoji="1" lang="en-US" altLang="ja-JP" sz="2000" b="1" dirty="0" smtClean="0">
              <a:ea typeface="ＭＳ Ｐゴシック" charset="-128"/>
            </a:endParaRPr>
          </a:p>
          <a:p>
            <a:pPr lvl="2">
              <a:lnSpc>
                <a:spcPct val="90000"/>
              </a:lnSpc>
            </a:pPr>
            <a:r>
              <a:rPr kumimoji="1" lang="en-US" altLang="ja-JP" sz="2000" b="1" dirty="0" smtClean="0">
                <a:ea typeface="ＭＳ Ｐゴシック" charset="-128"/>
              </a:rPr>
              <a:t>Heterogeneous </a:t>
            </a:r>
            <a:r>
              <a:rPr kumimoji="1" lang="en-US" altLang="ja-JP" sz="2000" b="1" dirty="0" smtClean="0">
                <a:ea typeface="ＭＳ Ｐゴシック" charset="-128"/>
              </a:rPr>
              <a:t>Network Use </a:t>
            </a:r>
            <a:r>
              <a:rPr kumimoji="1" lang="en-US" altLang="ja-JP" sz="2000" b="1" dirty="0" smtClean="0">
                <a:ea typeface="ＭＳ Ｐゴシック" charset="-128"/>
              </a:rPr>
              <a:t>Case</a:t>
            </a:r>
            <a:r>
              <a:rPr kumimoji="1" lang="en-US" altLang="ja-JP" sz="2000" b="1" dirty="0" smtClean="0">
                <a:ea typeface="ＭＳ Ｐゴシック" charset="-128"/>
              </a:rPr>
              <a:t> - </a:t>
            </a:r>
            <a:r>
              <a:rPr kumimoji="1" lang="en-US" sz="2000" b="1" dirty="0" smtClean="0">
                <a:ea typeface="ＭＳ Ｐゴシック" charset="-128"/>
              </a:rPr>
              <a:t>Yoshihiro </a:t>
            </a:r>
            <a:r>
              <a:rPr kumimoji="1" lang="en-US" sz="2000" b="1" dirty="0" smtClean="0">
                <a:ea typeface="ＭＳ Ｐゴシック" charset="-128"/>
              </a:rPr>
              <a:t>Ohba (Toshiba) </a:t>
            </a:r>
            <a:r>
              <a:rPr kumimoji="1" lang="en-US" sz="2000" b="1" dirty="0" smtClean="0">
                <a:ea typeface="ＭＳ Ｐゴシック" charset="-128"/>
              </a:rPr>
              <a:t>(</a:t>
            </a:r>
            <a:r>
              <a:rPr kumimoji="1" lang="en-US" sz="2000" b="1" dirty="0" smtClean="0">
                <a:ea typeface="ＭＳ Ｐゴシック" charset="-128"/>
              </a:rPr>
              <a:t>45 </a:t>
            </a:r>
            <a:r>
              <a:rPr kumimoji="1" lang="en-US" sz="2000" b="1" dirty="0" err="1" smtClean="0">
                <a:ea typeface="ＭＳ Ｐゴシック" charset="-128"/>
              </a:rPr>
              <a:t>mins</a:t>
            </a:r>
            <a:r>
              <a:rPr kumimoji="1" lang="en-US" sz="2000" b="1" dirty="0" smtClean="0">
                <a:ea typeface="ＭＳ Ｐゴシック" charset="-128"/>
              </a:rPr>
              <a:t>)</a:t>
            </a:r>
            <a:endParaRPr lang="en-US" sz="2000" b="1" dirty="0" smtClean="0"/>
          </a:p>
          <a:p>
            <a:pPr lvl="1">
              <a:lnSpc>
                <a:spcPct val="90000"/>
              </a:lnSpc>
            </a:pPr>
            <a:r>
              <a:rPr lang="en-US" altLang="ja-JP" sz="2400" b="1" dirty="0" smtClean="0">
                <a:latin typeface="Times New Roman" pitchFamily="18" charset="0"/>
                <a:ea typeface="ＭＳ Ｐゴシック" pitchFamily="50" charset="-128"/>
                <a:cs typeface="Times New Roman" pitchFamily="18" charset="0"/>
              </a:rPr>
              <a:t>Thursday: AM2 Session </a:t>
            </a:r>
          </a:p>
          <a:p>
            <a:pPr lvl="2">
              <a:lnSpc>
                <a:spcPct val="90000"/>
              </a:lnSpc>
            </a:pPr>
            <a:r>
              <a:rPr lang="en-US" altLang="ja-JP" sz="2000" b="1" dirty="0" smtClean="0">
                <a:latin typeface="Times New Roman" pitchFamily="18" charset="0"/>
                <a:ea typeface="ＭＳ Ｐゴシック" pitchFamily="50" charset="-128"/>
                <a:cs typeface="Times New Roman" pitchFamily="18" charset="0"/>
              </a:rPr>
              <a:t>MIH </a:t>
            </a:r>
            <a:r>
              <a:rPr lang="en-US" altLang="ja-JP" sz="2000" b="1" dirty="0" smtClean="0">
                <a:latin typeface="Times New Roman" pitchFamily="18" charset="0"/>
                <a:ea typeface="ＭＳ Ｐゴシック" pitchFamily="50" charset="-128"/>
                <a:cs typeface="Times New Roman" pitchFamily="18" charset="0"/>
              </a:rPr>
              <a:t>service for </a:t>
            </a:r>
            <a:r>
              <a:rPr lang="en-US" altLang="ja-JP" sz="2000" b="1" dirty="0" smtClean="0">
                <a:latin typeface="Times New Roman" pitchFamily="18" charset="0"/>
                <a:ea typeface="ＭＳ Ｐゴシック" pitchFamily="50" charset="-128"/>
                <a:cs typeface="Times New Roman" pitchFamily="18" charset="0"/>
              </a:rPr>
              <a:t>MIH Service Use Cases for Network-Assisted D2D </a:t>
            </a:r>
            <a:r>
              <a:rPr lang="en-US" altLang="ja-JP" sz="2000" b="1" dirty="0" smtClean="0">
                <a:latin typeface="Times New Roman" pitchFamily="18" charset="0"/>
                <a:ea typeface="ＭＳ Ｐゴシック" pitchFamily="50" charset="-128"/>
                <a:cs typeface="Times New Roman" pitchFamily="18" charset="0"/>
              </a:rPr>
              <a:t>Communication</a:t>
            </a:r>
            <a:r>
              <a:rPr lang="en-US" altLang="ja-JP" sz="2000" b="1" dirty="0" smtClean="0">
                <a:latin typeface="Times New Roman" pitchFamily="18" charset="0"/>
                <a:ea typeface="ＭＳ Ｐゴシック" pitchFamily="50" charset="-128"/>
                <a:cs typeface="Times New Roman" pitchFamily="18" charset="0"/>
              </a:rPr>
              <a:t> </a:t>
            </a:r>
            <a:r>
              <a:rPr lang="en-US" altLang="ja-JP" sz="2000" b="1" dirty="0" smtClean="0">
                <a:latin typeface="Times New Roman" pitchFamily="18" charset="0"/>
                <a:ea typeface="ＭＳ Ｐゴシック" pitchFamily="50" charset="-128"/>
                <a:cs typeface="Times New Roman" pitchFamily="18" charset="0"/>
              </a:rPr>
              <a:t>- </a:t>
            </a:r>
            <a:r>
              <a:rPr lang="en-US" altLang="ja-JP" sz="2000" b="1" dirty="0" err="1" smtClean="0">
                <a:ea typeface="ＭＳ Ｐゴシック" pitchFamily="50" charset="-128"/>
                <a:cs typeface="Times New Roman" pitchFamily="18" charset="0"/>
              </a:rPr>
              <a:t>Hyunho</a:t>
            </a:r>
            <a:r>
              <a:rPr lang="en-US" altLang="ja-JP" sz="2000" b="1" dirty="0" smtClean="0">
                <a:ea typeface="ＭＳ Ｐゴシック" pitchFamily="50" charset="-128"/>
                <a:cs typeface="Times New Roman" pitchFamily="18" charset="0"/>
              </a:rPr>
              <a:t> </a:t>
            </a:r>
            <a:r>
              <a:rPr lang="en-US" altLang="ja-JP" sz="2000" b="1" dirty="0" smtClean="0">
                <a:ea typeface="ＭＳ Ｐゴシック" pitchFamily="50" charset="-128"/>
                <a:cs typeface="Times New Roman" pitchFamily="18" charset="0"/>
              </a:rPr>
              <a:t>Park, Hyeong-Ho Lee, and </a:t>
            </a:r>
            <a:r>
              <a:rPr lang="en-US" altLang="ja-JP" sz="2000" b="1" dirty="0" err="1" smtClean="0">
                <a:ea typeface="ＭＳ Ｐゴシック" pitchFamily="50" charset="-128"/>
                <a:cs typeface="Times New Roman" pitchFamily="18" charset="0"/>
              </a:rPr>
              <a:t>Seung</a:t>
            </a:r>
            <a:r>
              <a:rPr lang="en-US" altLang="ja-JP" sz="2000" b="1" dirty="0" smtClean="0">
                <a:ea typeface="ＭＳ Ｐゴシック" pitchFamily="50" charset="-128"/>
                <a:cs typeface="Times New Roman" pitchFamily="18" charset="0"/>
              </a:rPr>
              <a:t>-Hwan Lee (ETRI) </a:t>
            </a:r>
            <a:r>
              <a:rPr lang="en-US" altLang="ja-JP" sz="2000" b="1" dirty="0" smtClean="0">
                <a:ea typeface="ＭＳ Ｐゴシック" pitchFamily="50" charset="-128"/>
                <a:cs typeface="Times New Roman" pitchFamily="18" charset="0"/>
              </a:rPr>
              <a:t>(</a:t>
            </a:r>
            <a:r>
              <a:rPr lang="en-US" altLang="ja-JP" sz="2000" b="1" dirty="0" smtClean="0">
                <a:ea typeface="ＭＳ Ｐゴシック" pitchFamily="50" charset="-128"/>
                <a:cs typeface="Times New Roman" pitchFamily="18" charset="0"/>
              </a:rPr>
              <a:t>45 </a:t>
            </a:r>
            <a:r>
              <a:rPr lang="en-US" altLang="ja-JP" sz="2000" b="1" dirty="0" smtClean="0">
                <a:ea typeface="ＭＳ Ｐゴシック" pitchFamily="50" charset="-128"/>
                <a:cs typeface="Times New Roman" pitchFamily="18" charset="0"/>
              </a:rPr>
              <a:t> </a:t>
            </a:r>
            <a:r>
              <a:rPr lang="en-US" altLang="ja-JP" sz="2000" b="1" dirty="0" err="1" smtClean="0">
                <a:ea typeface="ＭＳ Ｐゴシック" pitchFamily="50" charset="-128"/>
                <a:cs typeface="Times New Roman" pitchFamily="18" charset="0"/>
              </a:rPr>
              <a:t>mins</a:t>
            </a:r>
            <a:r>
              <a:rPr lang="en-US" altLang="ja-JP" sz="2000" b="1" dirty="0" smtClean="0">
                <a:ea typeface="ＭＳ Ｐゴシック" pitchFamily="50" charset="-128"/>
                <a:cs typeface="Times New Roman" pitchFamily="18" charset="0"/>
              </a:rPr>
              <a:t>) </a:t>
            </a:r>
          </a:p>
          <a:p>
            <a:pPr lvl="2">
              <a:lnSpc>
                <a:spcPct val="90000"/>
              </a:lnSpc>
            </a:pPr>
            <a:r>
              <a:rPr lang="en-US" altLang="ja-JP" sz="2000" b="1" dirty="0" smtClean="0">
                <a:ea typeface="ＭＳ Ｐゴシック" pitchFamily="50" charset="-128"/>
                <a:cs typeface="Times New Roman" pitchFamily="18" charset="0"/>
              </a:rPr>
              <a:t>Discussion  and next Steps – All (45 </a:t>
            </a:r>
            <a:r>
              <a:rPr lang="en-US" altLang="ja-JP" sz="2000" b="1" dirty="0" err="1" smtClean="0">
                <a:ea typeface="ＭＳ Ｐゴシック" pitchFamily="50" charset="-128"/>
                <a:cs typeface="Times New Roman" pitchFamily="18" charset="0"/>
              </a:rPr>
              <a:t>mins</a:t>
            </a:r>
            <a:r>
              <a:rPr lang="en-US" altLang="ja-JP" sz="2000" b="1" dirty="0" smtClean="0">
                <a:ea typeface="ＭＳ Ｐゴシック" pitchFamily="50" charset="-128"/>
                <a:cs typeface="Times New Roman" pitchFamily="18" charset="0"/>
              </a:rPr>
              <a:t>)</a:t>
            </a:r>
          </a:p>
          <a:p>
            <a:pPr lvl="2">
              <a:lnSpc>
                <a:spcPct val="90000"/>
              </a:lnSpc>
            </a:pPr>
            <a:r>
              <a:rPr lang="en-US" altLang="ja-JP" sz="2000" b="1" dirty="0" smtClean="0">
                <a:ea typeface="ＭＳ Ｐゴシック" pitchFamily="50" charset="-128"/>
                <a:cs typeface="Times New Roman" pitchFamily="18" charset="0"/>
              </a:rPr>
              <a:t> Closing Notes – </a:t>
            </a:r>
            <a:r>
              <a:rPr lang="en-US" altLang="ja-JP" sz="2000" b="1" dirty="0" err="1" smtClean="0">
                <a:ea typeface="ＭＳ Ｐゴシック" pitchFamily="50" charset="-128"/>
                <a:cs typeface="Times New Roman" pitchFamily="18" charset="0"/>
              </a:rPr>
              <a:t>Subir</a:t>
            </a:r>
            <a:r>
              <a:rPr lang="en-US" altLang="ja-JP" sz="2000" b="1" dirty="0" smtClean="0">
                <a:ea typeface="ＭＳ Ｐゴシック" pitchFamily="50" charset="-128"/>
                <a:cs typeface="Times New Roman" pitchFamily="18" charset="0"/>
              </a:rPr>
              <a:t> Das (ACS) (15 </a:t>
            </a:r>
            <a:r>
              <a:rPr lang="en-US" altLang="ja-JP" sz="2000" b="1" dirty="0" err="1" smtClean="0">
                <a:ea typeface="ＭＳ Ｐゴシック" pitchFamily="50" charset="-128"/>
                <a:cs typeface="Times New Roman" pitchFamily="18" charset="0"/>
              </a:rPr>
              <a:t>mins</a:t>
            </a:r>
            <a:r>
              <a:rPr lang="en-US" altLang="ja-JP" sz="2000" b="1" dirty="0" smtClean="0">
                <a:ea typeface="ＭＳ Ｐゴシック" pitchFamily="50" charset="-128"/>
                <a:cs typeface="Times New Roman" pitchFamily="18" charset="0"/>
              </a:rPr>
              <a:t>)</a:t>
            </a:r>
            <a:endParaRPr lang="en-US" altLang="ja-JP" sz="2000" b="1" dirty="0" smtClean="0">
              <a:ea typeface="ＭＳ Ｐゴシック" pitchFamily="50" charset="-128"/>
              <a:cs typeface="Times New Roman" pitchFamily="18" charset="0"/>
            </a:endParaRPr>
          </a:p>
          <a:p>
            <a:pPr lvl="1">
              <a:lnSpc>
                <a:spcPct val="90000"/>
              </a:lnSpc>
              <a:buNone/>
            </a:pPr>
            <a:endParaRPr lang="en-US" sz="2200" dirty="0" smtClean="0">
              <a:latin typeface="Arial" charset="0"/>
            </a:endParaRPr>
          </a:p>
          <a:p>
            <a:pPr lvl="1">
              <a:lnSpc>
                <a:spcPct val="90000"/>
              </a:lnSpc>
            </a:pPr>
            <a:endParaRPr lang="en-US" sz="22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13</a:t>
            </a:fld>
            <a:endParaRPr lang="en-US"/>
          </a:p>
        </p:txBody>
      </p:sp>
      <p:sp>
        <p:nvSpPr>
          <p:cNvPr id="5" name="Date Placeholder 5"/>
          <p:cNvSpPr>
            <a:spLocks noGrp="1"/>
          </p:cNvSpPr>
          <p:nvPr>
            <p:ph type="dt" sz="half" idx="10"/>
          </p:nvPr>
        </p:nvSpPr>
        <p:spPr>
          <a:xfrm>
            <a:off x="685800" y="6477000"/>
            <a:ext cx="1219200" cy="212724"/>
          </a:xfrm>
        </p:spPr>
        <p:txBody>
          <a:bodyPr/>
          <a:lstStyle/>
          <a:p>
            <a:pPr>
              <a:defRPr/>
            </a:pPr>
            <a:r>
              <a:rPr lang="en-US" dirty="0" smtClean="0"/>
              <a:t>Sept  </a:t>
            </a:r>
            <a:r>
              <a:rPr lang="en-US" dirty="0" smtClean="0"/>
              <a:t>2013</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762000" y="1676400"/>
            <a:ext cx="7620000" cy="3539430"/>
          </a:xfrm>
          <a:prstGeom prst="rect">
            <a:avLst/>
          </a:prstGeom>
          <a:noFill/>
          <a:ln w="9525">
            <a:noFill/>
            <a:miter lim="800000"/>
            <a:headEnd/>
            <a:tailEnd/>
          </a:ln>
        </p:spPr>
        <p:txBody>
          <a:bodyPr wrap="square">
            <a:spAutoFit/>
          </a:bodyPr>
          <a:lstStyle/>
          <a:p>
            <a:pPr eaLnBrk="1" hangingPunct="1">
              <a:buFont typeface="Arial" pitchFamily="34" charset="0"/>
              <a:buChar char="•"/>
            </a:pPr>
            <a:r>
              <a:rPr lang="en-US" sz="3200" b="1" dirty="0" smtClean="0"/>
              <a:t>Tuesday AM2: September </a:t>
            </a:r>
            <a:r>
              <a:rPr lang="en-US" sz="3200" b="1" dirty="0" smtClean="0"/>
              <a:t>17, </a:t>
            </a:r>
            <a:r>
              <a:rPr lang="en-US" sz="3200" b="1" dirty="0" smtClean="0"/>
              <a:t>2013</a:t>
            </a:r>
          </a:p>
          <a:p>
            <a:pPr eaLnBrk="1" hangingPunct="1">
              <a:buFont typeface="Arial" pitchFamily="34" charset="0"/>
              <a:buChar char="•"/>
            </a:pPr>
            <a:endParaRPr lang="en-US" sz="3200" b="1" dirty="0" smtClean="0"/>
          </a:p>
          <a:p>
            <a:pPr eaLnBrk="1" hangingPunct="1">
              <a:buFont typeface="Arial" pitchFamily="34" charset="0"/>
              <a:buChar char="•"/>
            </a:pPr>
            <a:r>
              <a:rPr lang="en-US" sz="3200" b="1" dirty="0" smtClean="0"/>
              <a:t> Thursday AM2:  September 19, 2013 </a:t>
            </a:r>
            <a:endParaRPr lang="en-US" sz="3200" b="1" dirty="0" smtClean="0"/>
          </a:p>
          <a:p>
            <a:pPr eaLnBrk="1" hangingPunct="1"/>
            <a:endParaRPr lang="en-US" sz="3200" b="1" dirty="0" smtClean="0"/>
          </a:p>
          <a:p>
            <a:pPr eaLnBrk="1" hangingPunct="1">
              <a:buFont typeface="Arial" pitchFamily="34" charset="0"/>
              <a:buChar char="•"/>
            </a:pPr>
            <a:r>
              <a:rPr lang="en-US" sz="3200" b="1" dirty="0" smtClean="0"/>
              <a:t>Location: </a:t>
            </a:r>
            <a:r>
              <a:rPr lang="en-US" sz="3200" b="1" dirty="0" smtClean="0"/>
              <a:t>Room 205 </a:t>
            </a:r>
            <a:endParaRPr lang="en-US" sz="3200" b="1" dirty="0" smtClean="0"/>
          </a:p>
          <a:p>
            <a:pPr eaLnBrk="1" hangingPunct="1">
              <a:buFont typeface="Arial" pitchFamily="34" charset="0"/>
              <a:buChar char="•"/>
            </a:pPr>
            <a:endParaRPr lang="en-US" sz="3200" dirty="0" smtClean="0"/>
          </a:p>
          <a:p>
            <a:pPr eaLnBrk="1" hangingPunct="1">
              <a:buFont typeface="Arial" pitchFamily="34" charset="0"/>
              <a:buChar char="•"/>
            </a:pPr>
            <a:r>
              <a:rPr lang="en-US" sz="3200" b="1" dirty="0" smtClean="0"/>
              <a:t>Time: </a:t>
            </a:r>
            <a:r>
              <a:rPr lang="en-US" sz="3200" b="1" dirty="0" smtClean="0"/>
              <a:t>10:30 am</a:t>
            </a:r>
            <a:r>
              <a:rPr lang="en-US" sz="3200" b="1" dirty="0" smtClean="0"/>
              <a:t>- 12:30 pm </a:t>
            </a:r>
            <a:endParaRPr lang="en-US" sz="3200" b="1"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Date Placeholder 5"/>
          <p:cNvSpPr txBox="1">
            <a:spLocks/>
          </p:cNvSpPr>
          <p:nvPr/>
        </p:nvSpPr>
        <p:spPr bwMode="auto">
          <a:xfrm>
            <a:off x="685800" y="6477000"/>
            <a:ext cx="1219200" cy="21272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Sept  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3886200"/>
          </a:xfrm>
          <a:noFill/>
        </p:spPr>
        <p:txBody>
          <a:bodyPr wrap="square"/>
          <a:lstStyle/>
          <a:p>
            <a:pPr>
              <a:lnSpc>
                <a:spcPct val="80000"/>
              </a:lnSpc>
              <a:defRPr/>
            </a:pPr>
            <a:r>
              <a:rPr lang="en-US" dirty="0" smtClean="0"/>
              <a:t>Electronic Attendance</a:t>
            </a:r>
          </a:p>
          <a:p>
            <a:pPr lvl="1">
              <a:lnSpc>
                <a:spcPct val="80000"/>
              </a:lnSpc>
              <a:defRPr/>
            </a:pPr>
            <a:r>
              <a:rPr lang="en-US" altLang="ja-JP" dirty="0" smtClean="0">
                <a:ea typeface="ＭＳ Ｐゴシック" charset="-128"/>
              </a:rPr>
              <a:t>IMAT System </a:t>
            </a:r>
          </a:p>
          <a:p>
            <a:pPr lvl="2">
              <a:lnSpc>
                <a:spcPct val="80000"/>
              </a:lnSpc>
              <a:defRPr/>
            </a:pPr>
            <a:r>
              <a:rPr lang="en-US" altLang="ja-JP" sz="2000" dirty="0" smtClean="0">
                <a:ea typeface="ＭＳ Ｐゴシック" charset="-128"/>
              </a:rPr>
              <a:t>https://imat.ieee.org/attendance, or</a:t>
            </a:r>
          </a:p>
          <a:p>
            <a:pPr lvl="2">
              <a:lnSpc>
                <a:spcPct val="80000"/>
              </a:lnSpc>
              <a:defRPr/>
            </a:pPr>
            <a:r>
              <a:rPr lang="en-US" altLang="ja-JP" sz="2000" dirty="0" smtClean="0">
                <a:ea typeface="ＭＳ Ｐゴシック" charset="-128"/>
              </a:rPr>
              <a:t>http://</a:t>
            </a:r>
            <a:r>
              <a:rPr lang="en-US" altLang="ja-JP" sz="2000" dirty="0" smtClean="0">
                <a:ea typeface="ＭＳ Ｐゴシック" charset="-128"/>
              </a:rPr>
              <a:t>newton.ieee.events.org</a:t>
            </a:r>
            <a:endParaRPr lang="en-US" altLang="ja-JP" sz="2000" dirty="0" smtClean="0">
              <a:ea typeface="ＭＳ Ｐゴシック" charset="-128"/>
            </a:endParaRPr>
          </a:p>
        </p:txBody>
      </p:sp>
      <p:sp>
        <p:nvSpPr>
          <p:cNvPr id="6" name="Date Placeholder 5"/>
          <p:cNvSpPr>
            <a:spLocks noGrp="1"/>
          </p:cNvSpPr>
          <p:nvPr>
            <p:ph type="dt" sz="half" idx="10"/>
          </p:nvPr>
        </p:nvSpPr>
        <p:spPr/>
        <p:txBody>
          <a:bodyPr/>
          <a:lstStyle/>
          <a:p>
            <a:pPr>
              <a:defRPr/>
            </a:pPr>
            <a:r>
              <a:rPr lang="en-US" dirty="0" smtClean="0"/>
              <a:t>Sept  </a:t>
            </a:r>
            <a:r>
              <a:rPr lang="en-US" dirty="0" smtClean="0"/>
              <a:t>2013</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6" name="Date Placeholder 5"/>
          <p:cNvSpPr>
            <a:spLocks noGrp="1"/>
          </p:cNvSpPr>
          <p:nvPr>
            <p:ph type="dt" sz="half" idx="10"/>
          </p:nvPr>
        </p:nvSpPr>
        <p:spPr/>
        <p:txBody>
          <a:bodyPr/>
          <a:lstStyle/>
          <a:p>
            <a:pPr>
              <a:defRPr/>
            </a:pPr>
            <a:r>
              <a:rPr lang="en-US" dirty="0" smtClean="0"/>
              <a:t>Sept </a:t>
            </a:r>
            <a:r>
              <a:rPr lang="en-US" dirty="0" smtClean="0"/>
              <a:t>2013</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6" name="Date Placeholder 5"/>
          <p:cNvSpPr>
            <a:spLocks noGrp="1"/>
          </p:cNvSpPr>
          <p:nvPr>
            <p:ph type="dt" sz="half" idx="10"/>
          </p:nvPr>
        </p:nvSpPr>
        <p:spPr/>
        <p:txBody>
          <a:bodyPr/>
          <a:lstStyle/>
          <a:p>
            <a:pPr>
              <a:defRPr/>
            </a:pPr>
            <a:r>
              <a:rPr lang="en-US" dirty="0" smtClean="0"/>
              <a:t>Sept </a:t>
            </a:r>
            <a:r>
              <a:rPr lang="en-US" dirty="0" smtClean="0"/>
              <a:t> </a:t>
            </a:r>
            <a:r>
              <a:rPr lang="en-US" dirty="0" smtClean="0"/>
              <a:t>2013</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Date Placeholder 7"/>
          <p:cNvSpPr>
            <a:spLocks noGrp="1"/>
          </p:cNvSpPr>
          <p:nvPr>
            <p:ph type="dt" sz="half" idx="10"/>
          </p:nvPr>
        </p:nvSpPr>
        <p:spPr/>
        <p:txBody>
          <a:bodyPr/>
          <a:lstStyle/>
          <a:p>
            <a:pPr>
              <a:defRPr/>
            </a:pPr>
            <a:r>
              <a:rPr lang="en-US" dirty="0" smtClean="0"/>
              <a:t>Sept </a:t>
            </a:r>
            <a:r>
              <a:rPr lang="en-US" dirty="0" smtClean="0"/>
              <a:t>2013</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a:t>
            </a:r>
            <a:r>
              <a:rPr lang="en-GB" sz="1600" dirty="0" err="1"/>
              <a:t>subclause</a:t>
            </a:r>
            <a:r>
              <a:rPr lang="en-GB" sz="1600" dirty="0"/>
              <a:t>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8" name="Date Placeholder 7"/>
          <p:cNvSpPr>
            <a:spLocks noGrp="1"/>
          </p:cNvSpPr>
          <p:nvPr>
            <p:ph type="dt" sz="half" idx="10"/>
          </p:nvPr>
        </p:nvSpPr>
        <p:spPr/>
        <p:txBody>
          <a:bodyPr/>
          <a:lstStyle/>
          <a:p>
            <a:pPr>
              <a:defRPr/>
            </a:pPr>
            <a:r>
              <a:rPr lang="en-US" dirty="0" smtClean="0"/>
              <a:t>Sept </a:t>
            </a:r>
            <a:r>
              <a:rPr lang="en-US" dirty="0" smtClean="0"/>
              <a:t> </a:t>
            </a:r>
            <a:r>
              <a:rPr lang="en-US" dirty="0" smtClean="0"/>
              <a:t>2013</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8" name="Date Placeholder 7"/>
          <p:cNvSpPr>
            <a:spLocks noGrp="1"/>
          </p:cNvSpPr>
          <p:nvPr>
            <p:ph type="dt" sz="half" idx="10"/>
          </p:nvPr>
        </p:nvSpPr>
        <p:spPr/>
        <p:txBody>
          <a:bodyPr/>
          <a:lstStyle/>
          <a:p>
            <a:pPr>
              <a:defRPr/>
            </a:pPr>
            <a:r>
              <a:rPr lang="en-US" dirty="0" smtClean="0"/>
              <a:t>Sept</a:t>
            </a:r>
            <a:r>
              <a:rPr lang="en-US" dirty="0" smtClean="0"/>
              <a:t> </a:t>
            </a:r>
            <a:r>
              <a:rPr lang="en-US" dirty="0" smtClean="0"/>
              <a:t>2013</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7" name="Date Placeholder 6"/>
          <p:cNvSpPr>
            <a:spLocks noGrp="1"/>
          </p:cNvSpPr>
          <p:nvPr>
            <p:ph type="dt" sz="half" idx="10"/>
          </p:nvPr>
        </p:nvSpPr>
        <p:spPr/>
        <p:txBody>
          <a:bodyPr/>
          <a:lstStyle/>
          <a:p>
            <a:pPr>
              <a:defRPr/>
            </a:pPr>
            <a:r>
              <a:rPr lang="en-US" dirty="0" smtClean="0"/>
              <a:t>Sept </a:t>
            </a:r>
            <a:r>
              <a:rPr lang="en-US" dirty="0" smtClean="0"/>
              <a:t>2013</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45582</TotalTime>
  <Words>896</Words>
  <Application>Microsoft Office PowerPoint</Application>
  <PresentationFormat>On-screen Show (4:3)</PresentationFormat>
  <Paragraphs>189</Paragraphs>
  <Slides>13</Slides>
  <Notes>13</Notes>
  <HiddenSlides>0</HiddenSlides>
  <MMClips>0</MMClips>
  <ScaleCrop>false</ScaleCrop>
  <HeadingPairs>
    <vt:vector size="4" baseType="variant">
      <vt:variant>
        <vt:lpstr>Theme</vt:lpstr>
      </vt:variant>
      <vt:variant>
        <vt:i4>5</vt:i4>
      </vt:variant>
      <vt:variant>
        <vt:lpstr>Slide Titles</vt:lpstr>
      </vt:variant>
      <vt:variant>
        <vt:i4>13</vt:i4>
      </vt:variant>
    </vt:vector>
  </HeadingPairs>
  <TitlesOfParts>
    <vt:vector size="18" baseType="lpstr">
      <vt:lpstr>802.11PowerPointTemplate-Landscape</vt:lpstr>
      <vt:lpstr>1_Custom Design</vt:lpstr>
      <vt:lpstr>2_Custom Design</vt:lpstr>
      <vt:lpstr>3_Custom Design</vt:lpstr>
      <vt:lpstr>Custom Design</vt:lpstr>
      <vt:lpstr>IEEE 802.21.1 TG  Nanjing, China  </vt:lpstr>
      <vt:lpstr>Session Time and Location   </vt:lpstr>
      <vt:lpstr>Attendance</vt:lpstr>
      <vt:lpstr>Registration and Media Recording</vt:lpstr>
      <vt:lpstr> Membership &amp; Anti-Trust</vt:lpstr>
      <vt:lpstr>Slide 6</vt:lpstr>
      <vt:lpstr>Participants, Patents, and Duty to Inform</vt:lpstr>
      <vt:lpstr>Patent Related Links</vt:lpstr>
      <vt:lpstr>Call for Potentially Essential Patents</vt:lpstr>
      <vt:lpstr>Other Guidelines for IEEE WG Meetings</vt:lpstr>
      <vt:lpstr>Copyright</vt:lpstr>
      <vt:lpstr>Goal of the Task Group </vt:lpstr>
      <vt:lpstr>Objectives for the September  Meeting</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566</cp:revision>
  <cp:lastPrinted>1998-02-10T13:28:06Z</cp:lastPrinted>
  <dcterms:created xsi:type="dcterms:W3CDTF">2002-07-08T22:03:28Z</dcterms:created>
  <dcterms:modified xsi:type="dcterms:W3CDTF">2013-09-15T21:42:49Z</dcterms:modified>
</cp:coreProperties>
</file>