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11"/>
  </p:notesMasterIdLst>
  <p:sldIdLst>
    <p:sldId id="331" r:id="rId3"/>
    <p:sldId id="332" r:id="rId4"/>
    <p:sldId id="424" r:id="rId5"/>
    <p:sldId id="431" r:id="rId6"/>
    <p:sldId id="430" r:id="rId7"/>
    <p:sldId id="433" r:id="rId8"/>
    <p:sldId id="434" r:id="rId9"/>
    <p:sldId id="432" r:id="rId10"/>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24"/>
            <p14:sldId id="431"/>
            <p14:sldId id="430"/>
            <p14:sldId id="433"/>
            <p14:sldId id="434"/>
            <p14:sldId id="43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6495" autoAdjust="0"/>
  </p:normalViewPr>
  <p:slideViewPr>
    <p:cSldViewPr>
      <p:cViewPr>
        <p:scale>
          <a:sx n="70" d="100"/>
          <a:sy n="70" d="100"/>
        </p:scale>
        <p:origin x="-468" y="56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8</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21-13-0173-00-SAUC WMDG Use Case Proposal</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21-13-0173-00-SAUC WMDG Use Case Proposal</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21-13-0173-00-SAUC WMDG Use Case Proposal</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21-13-0173-00-SAUC WMDG Use Case Proposal</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21-13-0173-00-SAUC WMDG Use Case Proposal</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21-13-0173-00-SAUC WMDG Use Case Proposal</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21-13-0173-00-SAUC WMDG Use Case Proposal</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21-13-0173-00-SAUC WMDG Use Case Proposal</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21-13-0173-00-SAUC WMDG Use Case Proposal</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21-13-0173-00-SAUC WMDG Use Case Proposal</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21-13-0173-00-SAUC WMDG Use Case Proposal</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21-13-0173-00-SAUC WMDG Use Case Proposal</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21-13-0173-00-SAUC WMDG Use Case Proposal</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21-13-0173-00-SAUC WMDG Use Case Proposal</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21-13-0173-00-SAUC WMDG Use Case Proposal</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21-13-0173-00-SAUC WMDG Use Case Proposal</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21-13-0173-00-SAUC WMDG Use Case Proposal</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21-13-0173-00-SAUC WMDG Use Case Proposal</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21-13-0173-00-SAUC WMDG Use Case Proposal</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21-13-0173-00-SAUC WMDG Use Case Proposal</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21-13-0173-00-SAUC WMDG Use Case Proposal</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21-13-0173-00-SAUC WMDG Use Case Proposal</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21-13-0173-00-SAUC WMDG Use Case Proposal</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21-13-0173-00-SAUC WMDG Use Case Proposal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opennetworking.org/about/onf-overview"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21-13-0173-00-SAUC</a:t>
            </a:r>
            <a:r>
              <a:rPr lang="en-US" altLang="ja-JP" dirty="0" smtClean="0">
                <a:latin typeface="Times New Roman" pitchFamily="18" charset="0"/>
                <a:cs typeface="Times New Roman" pitchFamily="18" charset="0"/>
              </a:rPr>
              <a:t>-WMDG-UseCase</a:t>
            </a: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ONF Wireless &amp; Mobility Use Case Proposal</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September 17</a:t>
            </a:r>
            <a:r>
              <a:rPr lang="en-US" altLang="ja-JP" baseline="30000" dirty="0" smtClean="0">
                <a:latin typeface="Times New Roman" pitchFamily="18" charset="0"/>
                <a:cs typeface="Times New Roman" pitchFamily="18" charset="0"/>
              </a:rPr>
              <a:t>th</a:t>
            </a:r>
            <a:r>
              <a:rPr lang="en-US" altLang="ja-JP" dirty="0" smtClean="0">
                <a:latin typeface="Times New Roman" pitchFamily="18" charset="0"/>
                <a:cs typeface="Times New Roman" pitchFamily="18" charset="0"/>
              </a:rPr>
              <a:t> 2013</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802.21.1 TG, Nanjing Wireless Interim</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proposes an project for the 802.21.1 task group to create a use case for consideration in the Wireless &amp; Mobility Discussion Group of the ONF</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dirty="0" smtClean="0"/>
              <a:t>21-13-0173-00-SAUC WMDG Use Case Proposal</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21-13-0173-00-SAUC WMDG Use Case Proposal</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3" y="260648"/>
            <a:ext cx="6192687" cy="648072"/>
          </a:xfrm>
        </p:spPr>
        <p:txBody>
          <a:bodyPr/>
          <a:lstStyle/>
          <a:p>
            <a:pPr algn="l"/>
            <a:r>
              <a:rPr lang="en-US" dirty="0" smtClean="0"/>
              <a:t>Outline of presentation</a:t>
            </a:r>
            <a:endParaRPr lang="en-US" dirty="0"/>
          </a:p>
        </p:txBody>
      </p:sp>
      <p:sp>
        <p:nvSpPr>
          <p:cNvPr id="3" name="Content Placeholder 2"/>
          <p:cNvSpPr>
            <a:spLocks noGrp="1"/>
          </p:cNvSpPr>
          <p:nvPr>
            <p:ph idx="1"/>
          </p:nvPr>
        </p:nvSpPr>
        <p:spPr>
          <a:xfrm>
            <a:off x="251520" y="1340768"/>
            <a:ext cx="8496944" cy="3816424"/>
          </a:xfrm>
        </p:spPr>
        <p:txBody>
          <a:bodyPr/>
          <a:lstStyle/>
          <a:p>
            <a:r>
              <a:rPr lang="en-US" dirty="0" smtClean="0"/>
              <a:t>802.21 Media Independent Handover as </a:t>
            </a:r>
            <a:r>
              <a:rPr lang="en-US" i="1" dirty="0" smtClean="0"/>
              <a:t>North-Bound Interface</a:t>
            </a:r>
          </a:p>
          <a:p>
            <a:r>
              <a:rPr lang="en-US" dirty="0" smtClean="0"/>
              <a:t>ONF: Open Networking Foundation</a:t>
            </a:r>
          </a:p>
          <a:p>
            <a:pPr lvl="1"/>
            <a:r>
              <a:rPr lang="en-US" dirty="0" smtClean="0"/>
              <a:t> Created to promote Software Defined Networking</a:t>
            </a:r>
          </a:p>
          <a:p>
            <a:pPr lvl="1"/>
            <a:r>
              <a:rPr lang="en-US" dirty="0" smtClean="0"/>
              <a:t> Has an explicit focus on OpenFlow</a:t>
            </a:r>
          </a:p>
          <a:p>
            <a:pPr lvl="1"/>
            <a:r>
              <a:rPr lang="en-US" dirty="0" smtClean="0"/>
              <a:t> Is extremely active and very well funded</a:t>
            </a:r>
          </a:p>
          <a:p>
            <a:pPr lvl="1"/>
            <a:r>
              <a:rPr lang="en-US" dirty="0" smtClean="0"/>
              <a:t> Initially, equipment vendors were almost 2</a:t>
            </a:r>
            <a:r>
              <a:rPr lang="en-US" baseline="30000" dirty="0" smtClean="0"/>
              <a:t>nd</a:t>
            </a:r>
            <a:r>
              <a:rPr lang="en-US" dirty="0" smtClean="0"/>
              <a:t> class citizens</a:t>
            </a:r>
          </a:p>
          <a:p>
            <a:pPr>
              <a:buClr>
                <a:schemeClr val="accent1">
                  <a:lumMod val="75000"/>
                </a:schemeClr>
              </a:buClr>
            </a:pPr>
            <a:r>
              <a:rPr lang="en-US" dirty="0" smtClean="0"/>
              <a:t>ONF has created a new Discussion Group for Wireless &amp; Mobility (WMDG)</a:t>
            </a:r>
          </a:p>
          <a:p>
            <a:pPr>
              <a:buClr>
                <a:schemeClr val="accent1">
                  <a:lumMod val="75000"/>
                </a:schemeClr>
              </a:buClr>
            </a:pPr>
            <a:r>
              <a:rPr lang="en-US" dirty="0" smtClean="0"/>
              <a:t>Based on some initial discussion within 802.21 members. I submitted to WMDG a use case intended as 802.21.1 work item</a:t>
            </a:r>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21-13-0173-00-SAUC WMDG Use Case Proposal</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6192687" cy="648072"/>
          </a:xfrm>
        </p:spPr>
        <p:txBody>
          <a:bodyPr/>
          <a:lstStyle/>
          <a:p>
            <a:pPr algn="l"/>
            <a:r>
              <a:rPr lang="en-US" dirty="0" smtClean="0"/>
              <a:t>OpenFlow: an agent of change</a:t>
            </a:r>
            <a:endParaRPr lang="en-US" dirty="0"/>
          </a:p>
        </p:txBody>
      </p:sp>
      <p:sp>
        <p:nvSpPr>
          <p:cNvPr id="3" name="Content Placeholder 2"/>
          <p:cNvSpPr>
            <a:spLocks noGrp="1"/>
          </p:cNvSpPr>
          <p:nvPr>
            <p:ph idx="1"/>
          </p:nvPr>
        </p:nvSpPr>
        <p:spPr>
          <a:xfrm>
            <a:off x="323528" y="1124744"/>
            <a:ext cx="8496944" cy="4248472"/>
          </a:xfrm>
        </p:spPr>
        <p:txBody>
          <a:bodyPr/>
          <a:lstStyle/>
          <a:p>
            <a:r>
              <a:rPr lang="en-US" dirty="0" smtClean="0"/>
              <a:t>Originated from Stanford as a way to enable campus-scale network experimentation (funded by NSF Clean-Slate)</a:t>
            </a:r>
          </a:p>
          <a:p>
            <a:r>
              <a:rPr lang="en-US" dirty="0" smtClean="0"/>
              <a:t>Gained consideration as a much more general wide-area solution</a:t>
            </a:r>
          </a:p>
          <a:p>
            <a:r>
              <a:rPr lang="en-US" dirty="0" smtClean="0"/>
              <a:t>[OpenFlow ::  traditional routing ] == [ RISC ::  CISC ]</a:t>
            </a:r>
          </a:p>
          <a:p>
            <a:pPr lvl="1"/>
            <a:r>
              <a:rPr lang="en-US" dirty="0" smtClean="0"/>
              <a:t> OpenFlow often used as a tool to create overlay networks</a:t>
            </a:r>
          </a:p>
          <a:p>
            <a:pPr lvl="1"/>
            <a:r>
              <a:rPr lang="en-US" dirty="0" smtClean="0"/>
              <a:t> OpenFlow switches are supposed to be dumb and very cheap</a:t>
            </a:r>
          </a:p>
          <a:p>
            <a:pPr lvl="2"/>
            <a:r>
              <a:rPr lang="en-US" dirty="0"/>
              <a:t> </a:t>
            </a:r>
            <a:r>
              <a:rPr lang="en-US" dirty="0" smtClean="0"/>
              <a:t>90% cheaper than existing infrastructure routing fabric?</a:t>
            </a:r>
          </a:p>
          <a:p>
            <a:pPr lvl="2"/>
            <a:r>
              <a:rPr lang="en-US" dirty="0"/>
              <a:t> </a:t>
            </a:r>
            <a:r>
              <a:rPr lang="en-US" dirty="0" smtClean="0"/>
              <a:t>Simpler equipment  </a:t>
            </a:r>
            <a:r>
              <a:rPr lang="en-US" sz="1800" dirty="0" smtClean="0">
                <a:sym typeface="Wingdings" pitchFamily="2" charset="2"/>
              </a:rPr>
              <a:t></a:t>
            </a:r>
            <a:r>
              <a:rPr lang="en-US" dirty="0" smtClean="0">
                <a:sym typeface="Wingdings" pitchFamily="2" charset="2"/>
              </a:rPr>
              <a:t>  less expensive </a:t>
            </a:r>
            <a:r>
              <a:rPr lang="en-US" dirty="0" err="1" smtClean="0">
                <a:sym typeface="Wingdings" pitchFamily="2" charset="2"/>
              </a:rPr>
              <a:t>OpEx</a:t>
            </a:r>
            <a:r>
              <a:rPr lang="en-US" dirty="0" smtClean="0">
                <a:sym typeface="Wingdings" pitchFamily="2" charset="2"/>
              </a:rPr>
              <a:t>?</a:t>
            </a:r>
            <a:endParaRPr lang="en-US" dirty="0" smtClean="0"/>
          </a:p>
          <a:p>
            <a:pPr lvl="1"/>
            <a:r>
              <a:rPr lang="en-US" dirty="0" smtClean="0"/>
              <a:t> Protocol defines match tables for incoming packets</a:t>
            </a:r>
          </a:p>
          <a:p>
            <a:pPr lvl="1"/>
            <a:r>
              <a:rPr lang="en-US" dirty="0"/>
              <a:t> </a:t>
            </a:r>
            <a:r>
              <a:rPr lang="en-US" dirty="0" smtClean="0"/>
              <a:t>Each match triggers an action – e.g., select output port</a:t>
            </a:r>
          </a:p>
          <a:p>
            <a:pPr lvl="1"/>
            <a:r>
              <a:rPr lang="en-US" dirty="0"/>
              <a:t> </a:t>
            </a:r>
            <a:r>
              <a:rPr lang="en-US" dirty="0" smtClean="0"/>
              <a:t>Non-matching packets are sent to controller (or dropped)</a:t>
            </a:r>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21-13-0173-00-SAUC WMDG Use Case Proposal</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extLst>
      <p:ext uri="{BB962C8B-B14F-4D97-AF65-F5344CB8AC3E}">
        <p14:creationId xmlns:p14="http://schemas.microsoft.com/office/powerpoint/2010/main" val="408068086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7744" y="188640"/>
            <a:ext cx="4752527" cy="896144"/>
          </a:xfrm>
        </p:spPr>
        <p:txBody>
          <a:bodyPr/>
          <a:lstStyle/>
          <a:p>
            <a:r>
              <a:rPr lang="en-US" dirty="0" smtClean="0"/>
              <a:t>SDN Controller</a:t>
            </a:r>
            <a:endParaRPr lang="en-US" dirty="0"/>
          </a:p>
        </p:txBody>
      </p:sp>
      <p:sp>
        <p:nvSpPr>
          <p:cNvPr id="3" name="Content Placeholder 2"/>
          <p:cNvSpPr>
            <a:spLocks noGrp="1"/>
          </p:cNvSpPr>
          <p:nvPr>
            <p:ph idx="1"/>
          </p:nvPr>
        </p:nvSpPr>
        <p:spPr>
          <a:xfrm>
            <a:off x="251520" y="1340768"/>
            <a:ext cx="8640960" cy="3816424"/>
          </a:xfrm>
        </p:spPr>
        <p:txBody>
          <a:bodyPr/>
          <a:lstStyle/>
          <a:p>
            <a:pPr marL="280988" lvl="1" indent="-280988">
              <a:spcBef>
                <a:spcPct val="40000"/>
              </a:spcBef>
              <a:buSzTx/>
              <a:buFontTx/>
              <a:buChar char="•"/>
            </a:pPr>
            <a:r>
              <a:rPr lang="en-US" dirty="0" smtClean="0"/>
              <a:t>SDN Controller configures switches by using OpenFlow</a:t>
            </a:r>
          </a:p>
          <a:p>
            <a:r>
              <a:rPr lang="en-US" dirty="0" smtClean="0"/>
              <a:t>Software on the SDN controller </a:t>
            </a:r>
            <a:r>
              <a:rPr lang="en-US" dirty="0"/>
              <a:t>“creates” the network (policy, topology, </a:t>
            </a:r>
            <a:r>
              <a:rPr lang="en-US" dirty="0" smtClean="0"/>
              <a:t>…) – e.g., overlay networks</a:t>
            </a:r>
          </a:p>
          <a:p>
            <a:r>
              <a:rPr lang="en-US" dirty="0" smtClean="0"/>
              <a:t>SDN controller software updates “instantly” change the network</a:t>
            </a:r>
          </a:p>
          <a:p>
            <a:pPr lvl="1"/>
            <a:r>
              <a:rPr lang="en-US" dirty="0" smtClean="0"/>
              <a:t> More agile than replacing router hardware</a:t>
            </a:r>
          </a:p>
          <a:p>
            <a:pPr lvl="1"/>
            <a:r>
              <a:rPr lang="en-US" dirty="0"/>
              <a:t> </a:t>
            </a:r>
            <a:r>
              <a:rPr lang="en-US" dirty="0" smtClean="0"/>
              <a:t>Has been proposed to de-emphasize need for standardization</a:t>
            </a:r>
          </a:p>
          <a:p>
            <a:pPr lvl="1"/>
            <a:r>
              <a:rPr lang="en-US" dirty="0"/>
              <a:t> </a:t>
            </a:r>
            <a:r>
              <a:rPr lang="en-US" dirty="0" smtClean="0"/>
              <a:t>Increases the need for improved configuration management</a:t>
            </a:r>
          </a:p>
          <a:p>
            <a:pPr lvl="2"/>
            <a:r>
              <a:rPr lang="en-US" dirty="0"/>
              <a:t> </a:t>
            </a:r>
            <a:r>
              <a:rPr lang="en-US" dirty="0" smtClean="0"/>
              <a:t>“orchestration”</a:t>
            </a:r>
          </a:p>
          <a:p>
            <a:r>
              <a:rPr lang="en-US" dirty="0" smtClean="0"/>
              <a:t>Signaling from the SDN controller constitutes the “control plane”</a:t>
            </a:r>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21-13-0173-00-SAUC WMDG Use Case Proposal</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Tree>
    <p:extLst>
      <p:ext uri="{BB962C8B-B14F-4D97-AF65-F5344CB8AC3E}">
        <p14:creationId xmlns:p14="http://schemas.microsoft.com/office/powerpoint/2010/main" val="216299774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16632"/>
            <a:ext cx="7200799" cy="720080"/>
          </a:xfrm>
        </p:spPr>
        <p:txBody>
          <a:bodyPr/>
          <a:lstStyle/>
          <a:p>
            <a:pPr algn="l"/>
            <a:r>
              <a:rPr lang="en-US" dirty="0" smtClean="0"/>
              <a:t>Wireless &amp; Mobility Discussion </a:t>
            </a:r>
            <a:r>
              <a:rPr lang="en-US" dirty="0" err="1" smtClean="0"/>
              <a:t>Gp</a:t>
            </a:r>
            <a:r>
              <a:rPr lang="en-US" dirty="0" smtClean="0"/>
              <a:t>.</a:t>
            </a:r>
            <a:endParaRPr lang="en-US" dirty="0"/>
          </a:p>
        </p:txBody>
      </p:sp>
      <p:sp>
        <p:nvSpPr>
          <p:cNvPr id="3" name="Content Placeholder 2"/>
          <p:cNvSpPr>
            <a:spLocks noGrp="1"/>
          </p:cNvSpPr>
          <p:nvPr>
            <p:ph idx="1"/>
          </p:nvPr>
        </p:nvSpPr>
        <p:spPr>
          <a:xfrm>
            <a:off x="251520" y="1340768"/>
            <a:ext cx="8568952" cy="3816424"/>
          </a:xfrm>
        </p:spPr>
        <p:txBody>
          <a:bodyPr/>
          <a:lstStyle/>
          <a:p>
            <a:r>
              <a:rPr lang="en-US" dirty="0" smtClean="0"/>
              <a:t>ONF has chartered quite a few Working Groups</a:t>
            </a:r>
          </a:p>
          <a:p>
            <a:pPr lvl="1"/>
            <a:r>
              <a:rPr lang="en-US" dirty="0" smtClean="0"/>
              <a:t> </a:t>
            </a:r>
            <a:r>
              <a:rPr lang="en-US" dirty="0" smtClean="0">
                <a:hlinkClick r:id="rId3"/>
              </a:rPr>
              <a:t>https</a:t>
            </a:r>
            <a:r>
              <a:rPr lang="en-US" dirty="0">
                <a:hlinkClick r:id="rId3"/>
              </a:rPr>
              <a:t>://</a:t>
            </a:r>
            <a:r>
              <a:rPr lang="en-US" dirty="0" smtClean="0">
                <a:hlinkClick r:id="rId3"/>
              </a:rPr>
              <a:t>www.opennetworking.org/about/onf-overview</a:t>
            </a:r>
            <a:endParaRPr lang="en-US" dirty="0" smtClean="0"/>
          </a:p>
          <a:p>
            <a:pPr lvl="1"/>
            <a:r>
              <a:rPr lang="en-US" dirty="0"/>
              <a:t> </a:t>
            </a:r>
            <a:r>
              <a:rPr lang="en-US" dirty="0" smtClean="0"/>
              <a:t>Architecture, Extensibility, </a:t>
            </a:r>
            <a:r>
              <a:rPr lang="en-US" dirty="0" err="1" smtClean="0"/>
              <a:t>Config</a:t>
            </a:r>
            <a:r>
              <a:rPr lang="en-US" dirty="0" smtClean="0"/>
              <a:t>, Market Education, etc.</a:t>
            </a:r>
          </a:p>
          <a:p>
            <a:r>
              <a:rPr lang="en-US" dirty="0" smtClean="0"/>
              <a:t>Discussion Group can become Working Group if there’s interest</a:t>
            </a:r>
          </a:p>
          <a:p>
            <a:pPr>
              <a:buClr>
                <a:schemeClr val="accent1">
                  <a:lumMod val="75000"/>
                </a:schemeClr>
              </a:buClr>
            </a:pPr>
            <a:r>
              <a:rPr lang="en-US" dirty="0" smtClean="0"/>
              <a:t>ONF has </a:t>
            </a:r>
            <a:r>
              <a:rPr lang="en-US" dirty="0"/>
              <a:t>created (WMDG</a:t>
            </a:r>
            <a:r>
              <a:rPr lang="en-US" dirty="0" smtClean="0"/>
              <a:t>), </a:t>
            </a:r>
            <a:r>
              <a:rPr lang="en-US" dirty="0"/>
              <a:t>a </a:t>
            </a:r>
            <a:r>
              <a:rPr lang="en-US" dirty="0" smtClean="0"/>
              <a:t>new Discussion Group for Wireless &amp; Mobility</a:t>
            </a:r>
          </a:p>
          <a:p>
            <a:r>
              <a:rPr lang="en-US" dirty="0" smtClean="0"/>
              <a:t>WMDG is applying to the ONF Board to be chartered</a:t>
            </a:r>
          </a:p>
          <a:p>
            <a:pPr lvl="1"/>
            <a:r>
              <a:rPr lang="en-US" dirty="0"/>
              <a:t> </a:t>
            </a:r>
            <a:r>
              <a:rPr lang="en-US" dirty="0" smtClean="0"/>
              <a:t>In this process, collecting use cases (e.g., MIH, NFV)</a:t>
            </a:r>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21-13-0173-00-SAUC WMDG Use Case Proposal</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6</a:t>
            </a:fld>
            <a:endParaRPr lang="en-US" altLang="ja-JP"/>
          </a:p>
        </p:txBody>
      </p:sp>
    </p:spTree>
    <p:extLst>
      <p:ext uri="{BB962C8B-B14F-4D97-AF65-F5344CB8AC3E}">
        <p14:creationId xmlns:p14="http://schemas.microsoft.com/office/powerpoint/2010/main" val="149625493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3" y="260648"/>
            <a:ext cx="5184575" cy="896144"/>
          </a:xfrm>
        </p:spPr>
        <p:txBody>
          <a:bodyPr/>
          <a:lstStyle/>
          <a:p>
            <a:pPr algn="l"/>
            <a:r>
              <a:rPr lang="en-US" dirty="0" smtClean="0"/>
              <a:t>802.21.1 Use Case:</a:t>
            </a:r>
            <a:br>
              <a:rPr lang="en-US" dirty="0" smtClean="0"/>
            </a:br>
            <a:r>
              <a:rPr lang="en-US" dirty="0" smtClean="0"/>
              <a:t>PoS as SDN Controller</a:t>
            </a:r>
            <a:endParaRPr lang="en-US" dirty="0"/>
          </a:p>
        </p:txBody>
      </p:sp>
      <p:sp>
        <p:nvSpPr>
          <p:cNvPr id="3" name="Content Placeholder 2"/>
          <p:cNvSpPr>
            <a:spLocks noGrp="1"/>
          </p:cNvSpPr>
          <p:nvPr>
            <p:ph idx="1"/>
          </p:nvPr>
        </p:nvSpPr>
        <p:spPr>
          <a:xfrm>
            <a:off x="251520" y="1340768"/>
            <a:ext cx="8299450" cy="3960440"/>
          </a:xfrm>
        </p:spPr>
        <p:txBody>
          <a:bodyPr/>
          <a:lstStyle/>
          <a:p>
            <a:r>
              <a:rPr lang="en-US" dirty="0" smtClean="0"/>
              <a:t>802.21 specifies Media Independent Handover mediated by a Point of Service (PoS)</a:t>
            </a:r>
          </a:p>
          <a:p>
            <a:pPr>
              <a:buClr>
                <a:schemeClr val="accent1">
                  <a:lumMod val="75000"/>
                </a:schemeClr>
              </a:buClr>
            </a:pPr>
            <a:r>
              <a:rPr lang="en-US" dirty="0" smtClean="0"/>
              <a:t>OpenFlow is a Media-Independent protocol for controlling switch operations </a:t>
            </a:r>
            <a:r>
              <a:rPr lang="en-US" dirty="0" smtClean="0">
                <a:sym typeface="Wingdings" pitchFamily="2" charset="2"/>
              </a:rPr>
              <a:t> should be a natural fit for 802.21</a:t>
            </a:r>
            <a:endParaRPr lang="en-US" dirty="0" smtClean="0"/>
          </a:p>
          <a:p>
            <a:pPr>
              <a:buClr>
                <a:schemeClr val="accent1">
                  <a:lumMod val="75000"/>
                </a:schemeClr>
              </a:buClr>
            </a:pPr>
            <a:r>
              <a:rPr lang="en-US" dirty="0" smtClean="0"/>
              <a:t>Idea: model fabric between PoA and PoS as composed of OpenFlow switches</a:t>
            </a:r>
          </a:p>
          <a:p>
            <a:pPr>
              <a:buClr>
                <a:schemeClr val="accent1">
                  <a:lumMod val="75000"/>
                </a:schemeClr>
              </a:buClr>
            </a:pPr>
            <a:r>
              <a:rPr lang="en-US" dirty="0" smtClean="0"/>
              <a:t>Idea: try to use OpenFlow switches to work as PoA</a:t>
            </a:r>
          </a:p>
          <a:p>
            <a:pPr lvl="1">
              <a:buClr>
                <a:schemeClr val="accent1">
                  <a:lumMod val="75000"/>
                </a:schemeClr>
              </a:buClr>
            </a:pPr>
            <a:r>
              <a:rPr lang="en-US" dirty="0" smtClean="0"/>
              <a:t>Then PoS can naturally be considered an SDN controller</a:t>
            </a:r>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21-13-0173-00-SAUC WMDG Use Case Proposal</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7</a:t>
            </a:fld>
            <a:endParaRPr lang="en-US" altLang="ja-JP"/>
          </a:p>
        </p:txBody>
      </p:sp>
    </p:spTree>
    <p:extLst>
      <p:ext uri="{BB962C8B-B14F-4D97-AF65-F5344CB8AC3E}">
        <p14:creationId xmlns:p14="http://schemas.microsoft.com/office/powerpoint/2010/main" val="348422857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260648"/>
            <a:ext cx="6480719" cy="896144"/>
          </a:xfrm>
        </p:spPr>
        <p:txBody>
          <a:bodyPr/>
          <a:lstStyle/>
          <a:p>
            <a:pPr algn="l"/>
            <a:r>
              <a:rPr lang="en-US" dirty="0" smtClean="0"/>
              <a:t>802.21m Guidance:</a:t>
            </a:r>
            <a:br>
              <a:rPr lang="en-US" dirty="0" smtClean="0"/>
            </a:br>
            <a:r>
              <a:rPr lang="en-US" dirty="0" smtClean="0"/>
              <a:t>Learn from important use case</a:t>
            </a:r>
            <a:endParaRPr lang="en-US" dirty="0"/>
          </a:p>
        </p:txBody>
      </p:sp>
      <p:sp>
        <p:nvSpPr>
          <p:cNvPr id="3" name="Content Placeholder 2"/>
          <p:cNvSpPr>
            <a:spLocks noGrp="1"/>
          </p:cNvSpPr>
          <p:nvPr>
            <p:ph idx="1"/>
          </p:nvPr>
        </p:nvSpPr>
        <p:spPr>
          <a:xfrm>
            <a:off x="251520" y="1340768"/>
            <a:ext cx="8299450" cy="3960440"/>
          </a:xfrm>
        </p:spPr>
        <p:txBody>
          <a:bodyPr/>
          <a:lstStyle/>
          <a:p>
            <a:r>
              <a:rPr lang="en-US" dirty="0" smtClean="0"/>
              <a:t>This is a modern use case for 802.21, so will help understand proper organization for 802.21m revision</a:t>
            </a:r>
          </a:p>
          <a:p>
            <a:r>
              <a:rPr lang="en-US" dirty="0"/>
              <a:t>Idea: investigate make-before-break and break-before-make handover </a:t>
            </a:r>
            <a:r>
              <a:rPr lang="en-US" dirty="0" smtClean="0"/>
              <a:t>behavior</a:t>
            </a:r>
          </a:p>
          <a:p>
            <a:pPr>
              <a:buClr>
                <a:schemeClr val="accent1">
                  <a:lumMod val="75000"/>
                </a:schemeClr>
              </a:buClr>
            </a:pPr>
            <a:r>
              <a:rPr lang="en-US" dirty="0" smtClean="0"/>
              <a:t>Also will be very helpful to generate additional interest</a:t>
            </a:r>
          </a:p>
          <a:p>
            <a:pPr>
              <a:buClr>
                <a:schemeClr val="accent1">
                  <a:lumMod val="75000"/>
                </a:schemeClr>
              </a:buClr>
            </a:pPr>
            <a:r>
              <a:rPr lang="en-US" dirty="0" smtClean="0"/>
              <a:t>First step: identify specific wireless access network (WiFi?) and representative topology</a:t>
            </a:r>
          </a:p>
          <a:p>
            <a:pPr>
              <a:buClr>
                <a:schemeClr val="accent1">
                  <a:lumMod val="75000"/>
                </a:schemeClr>
              </a:buClr>
            </a:pPr>
            <a:r>
              <a:rPr lang="en-US" dirty="0" smtClean="0"/>
              <a:t>Select a representative deployment scenario (Enterprise?)</a:t>
            </a:r>
          </a:p>
          <a:p>
            <a:pPr>
              <a:buClr>
                <a:schemeClr val="accent1">
                  <a:lumMod val="75000"/>
                </a:schemeClr>
              </a:buClr>
            </a:pPr>
            <a:r>
              <a:rPr lang="en-US" dirty="0" smtClean="0"/>
              <a:t>Could also engage work from other Use Cases in WMDG</a:t>
            </a:r>
          </a:p>
          <a:p>
            <a:pPr>
              <a:buClr>
                <a:schemeClr val="accent1">
                  <a:lumMod val="75000"/>
                </a:schemeClr>
              </a:buClr>
            </a:pPr>
            <a:endParaRPr lang="en-US" dirty="0" smtClean="0"/>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21-13-0173-00-SAUC WMDG Use Case Proposal</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8</a:t>
            </a:fld>
            <a:endParaRPr lang="en-US" altLang="ja-JP"/>
          </a:p>
        </p:txBody>
      </p:sp>
    </p:spTree>
    <p:extLst>
      <p:ext uri="{BB962C8B-B14F-4D97-AF65-F5344CB8AC3E}">
        <p14:creationId xmlns:p14="http://schemas.microsoft.com/office/powerpoint/2010/main" val="260476678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29759</TotalTime>
  <Words>819</Words>
  <Application>Microsoft Office PowerPoint</Application>
  <PresentationFormat>On-screen Show (4:3)</PresentationFormat>
  <Paragraphs>85</Paragraphs>
  <Slides>8</Slides>
  <Notes>8</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blank presentation</vt:lpstr>
      <vt:lpstr>Custom Design</vt:lpstr>
      <vt:lpstr>PowerPoint Presentation</vt:lpstr>
      <vt:lpstr>PowerPoint Presentation</vt:lpstr>
      <vt:lpstr>Outline of presentation</vt:lpstr>
      <vt:lpstr>OpenFlow: an agent of change</vt:lpstr>
      <vt:lpstr>SDN Controller</vt:lpstr>
      <vt:lpstr>Wireless &amp; Mobility Discussion Gp.</vt:lpstr>
      <vt:lpstr>802.21.1 Use Case: PoS as SDN Controller</vt:lpstr>
      <vt:lpstr>802.21m Guidance: Learn from important use case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1631</cp:revision>
  <cp:lastPrinted>2012-06-25T07:51:33Z</cp:lastPrinted>
  <dcterms:created xsi:type="dcterms:W3CDTF">1601-01-01T00:00:00Z</dcterms:created>
  <dcterms:modified xsi:type="dcterms:W3CDTF">2013-09-17T02:23:51Z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(2)TrSU9hmaz5JnX4CK5DjZzfazFL05afnpgf4/tsCschFBKGLoepY1b8a7Nmk9tiwepmnmx7hT_x000d_
Xbg4l+OLaRIShv07S2ibXAYUvc4ZHvexD0tx9COtQYXBDpwl9/htVdI6Y0jmOhqCFSpA1ApW_x000d_
VBZ5XLBhxoOW/8rlqgw2HwtsSzwAaZOJ5I/W/GZkDbAuLzMPU+pUiwSj/7nok7uucJ9L4USH_x000d_
MNU16dQmCSYA10qJz4</vt:lpwstr>
  </property>
  <property fmtid="{D5CDD505-2E9C-101B-9397-08002B2CF9AE}" pid="3" name="_ms_pID_7253431">
    <vt:lpwstr>EBqUbMU14Ot50GPzDDurSkdEI2hnhW08t4zo1DZ6GK2g4htCJyqQmf_x000d_
pAxX8TM3OYZfI3Q9wsMkynIdZyM3Mz8YH3Vtl/hdDuphZb2PUUheIQ==</vt:lpwstr>
  </property>
  <property fmtid="{D5CDD505-2E9C-101B-9397-08002B2CF9AE}" pid="4" name="sflag">
    <vt:lpwstr>1368440108</vt:lpwstr>
  </property>
</Properties>
</file>