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9"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91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P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lang="en-US"/>
          </a:p>
        </p:txBody>
      </p:sp>
      <p:sp>
        <p:nvSpPr>
          <p:cNvPr id="4" name="Date Placeholder 3"/>
          <p:cNvSpPr>
            <a:spLocks noGrp="1"/>
          </p:cNvSpPr>
          <p:nvPr>
            <p:ph type="dt" sz="half" idx="10"/>
          </p:nvPr>
        </p:nvSpPr>
        <p:spPr/>
        <p:txBody>
          <a:bodyPr/>
          <a:lstStyle/>
          <a:p>
            <a:fld id="{D39E2BEA-E5DB-7843-BABD-61CF7CBCE944}" type="datetimeFigureOut">
              <a:rPr lang="en-US" smtClean="0"/>
              <a:t>27/1/2014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272191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D39E2BEA-E5DB-7843-BABD-61CF7CBCE944}" type="datetimeFigureOut">
              <a:rPr lang="en-US" smtClean="0"/>
              <a:t>27/1/2014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2064057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D39E2BEA-E5DB-7843-BABD-61CF7CBCE944}" type="datetimeFigureOut">
              <a:rPr lang="en-US" smtClean="0"/>
              <a:t>27/1/2014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3176482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idx="1"/>
          </p:nvPr>
        </p:nvSpPr>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D39E2BEA-E5DB-7843-BABD-61CF7CBCE944}" type="datetimeFigureOut">
              <a:rPr lang="en-US" smtClean="0"/>
              <a:t>27/1/2014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127067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D39E2BEA-E5DB-7843-BABD-61CF7CBCE944}" type="datetimeFigureOut">
              <a:rPr lang="en-US" smtClean="0"/>
              <a:t>27/1/2014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1290465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Date Placeholder 4"/>
          <p:cNvSpPr>
            <a:spLocks noGrp="1"/>
          </p:cNvSpPr>
          <p:nvPr>
            <p:ph type="dt" sz="half" idx="10"/>
          </p:nvPr>
        </p:nvSpPr>
        <p:spPr/>
        <p:txBody>
          <a:bodyPr/>
          <a:lstStyle/>
          <a:p>
            <a:fld id="{D39E2BEA-E5DB-7843-BABD-61CF7CBCE944}" type="datetimeFigureOut">
              <a:rPr lang="en-US" smtClean="0"/>
              <a:t>27/1/2014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584674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Date Placeholder 6"/>
          <p:cNvSpPr>
            <a:spLocks noGrp="1"/>
          </p:cNvSpPr>
          <p:nvPr>
            <p:ph type="dt" sz="half" idx="10"/>
          </p:nvPr>
        </p:nvSpPr>
        <p:spPr/>
        <p:txBody>
          <a:bodyPr/>
          <a:lstStyle/>
          <a:p>
            <a:fld id="{D39E2BEA-E5DB-7843-BABD-61CF7CBCE944}" type="datetimeFigureOut">
              <a:rPr lang="en-US" smtClean="0"/>
              <a:t>27/1/2014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149767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Date Placeholder 2"/>
          <p:cNvSpPr>
            <a:spLocks noGrp="1"/>
          </p:cNvSpPr>
          <p:nvPr>
            <p:ph type="dt" sz="half" idx="10"/>
          </p:nvPr>
        </p:nvSpPr>
        <p:spPr/>
        <p:txBody>
          <a:bodyPr/>
          <a:lstStyle/>
          <a:p>
            <a:fld id="{D39E2BEA-E5DB-7843-BABD-61CF7CBCE944}" type="datetimeFigureOut">
              <a:rPr lang="en-US" smtClean="0"/>
              <a:t>27/1/2014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3329717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9E2BEA-E5DB-7843-BABD-61CF7CBCE944}" type="datetimeFigureOut">
              <a:rPr lang="en-US" smtClean="0"/>
              <a:t>27/1/2014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264136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D39E2BEA-E5DB-7843-BABD-61CF7CBCE944}" type="datetimeFigureOut">
              <a:rPr lang="en-US" smtClean="0"/>
              <a:t>27/1/2014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404467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D39E2BEA-E5DB-7843-BABD-61CF7CBCE944}" type="datetimeFigureOut">
              <a:rPr lang="en-US" smtClean="0"/>
              <a:t>27/1/2014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D7590-124A-4448-8AF9-51B13B0DFEF0}" type="slidenum">
              <a:rPr lang="en-US" smtClean="0"/>
              <a:t>‹#›</a:t>
            </a:fld>
            <a:endParaRPr lang="en-US"/>
          </a:p>
        </p:txBody>
      </p:sp>
    </p:spTree>
    <p:extLst>
      <p:ext uri="{BB962C8B-B14F-4D97-AF65-F5344CB8AC3E}">
        <p14:creationId xmlns:p14="http://schemas.microsoft.com/office/powerpoint/2010/main" val="27625464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9E2BEA-E5DB-7843-BABD-61CF7CBCE944}" type="datetimeFigureOut">
              <a:rPr lang="en-US" smtClean="0"/>
              <a:t>27/1/2014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D7590-124A-4448-8AF9-51B13B0DFEF0}" type="slidenum">
              <a:rPr lang="en-US" smtClean="0"/>
              <a:t>‹#›</a:t>
            </a:fld>
            <a:endParaRPr lang="en-US"/>
          </a:p>
        </p:txBody>
      </p:sp>
    </p:spTree>
    <p:extLst>
      <p:ext uri="{BB962C8B-B14F-4D97-AF65-F5344CB8AC3E}">
        <p14:creationId xmlns:p14="http://schemas.microsoft.com/office/powerpoint/2010/main" val="1434962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tnog.av.it.pt" TargetMode="External"/><Relationship Id="rId3" Type="http://schemas.openxmlformats.org/officeDocument/2006/relationships/hyperlink" Target="http://www.fp7-ofelia.e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tnog.av.it.pt/~cguimaraes/video_comparison.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tnog.av.it.pt/~cguimaraes/demo.ogv" TargetMode="External"/><Relationship Id="rId3" Type="http://schemas.openxmlformats.org/officeDocument/2006/relationships/hyperlink" Target="http://atnog.av.it.pt/odton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802.21+SDN integrated scenarios and new </a:t>
            </a:r>
            <a:r>
              <a:rPr lang="en-US" dirty="0" err="1" smtClean="0"/>
              <a:t>PoA</a:t>
            </a:r>
            <a:r>
              <a:rPr lang="en-US" dirty="0" smtClean="0"/>
              <a:t>-related primitives</a:t>
            </a:r>
            <a:endParaRPr lang="en-US" dirty="0"/>
          </a:p>
        </p:txBody>
      </p:sp>
      <p:sp>
        <p:nvSpPr>
          <p:cNvPr id="5" name="Subtitle 2"/>
          <p:cNvSpPr>
            <a:spLocks noGrp="1"/>
          </p:cNvSpPr>
          <p:nvPr>
            <p:ph type="subTitle" idx="1"/>
          </p:nvPr>
        </p:nvSpPr>
        <p:spPr>
          <a:xfrm>
            <a:off x="1371600" y="3886200"/>
            <a:ext cx="6400800" cy="1752600"/>
          </a:xfrm>
        </p:spPr>
        <p:txBody>
          <a:bodyPr>
            <a:normAutofit/>
          </a:bodyPr>
          <a:lstStyle/>
          <a:p>
            <a:r>
              <a:rPr lang="pt-PT" sz="2000" dirty="0">
                <a:solidFill>
                  <a:schemeClr val="tx1"/>
                </a:solidFill>
              </a:rPr>
              <a:t>Daniel Corujo </a:t>
            </a:r>
            <a:r>
              <a:rPr lang="pt-PT" sz="2000" dirty="0" smtClean="0">
                <a:solidFill>
                  <a:schemeClr val="tx1"/>
                </a:solidFill>
              </a:rPr>
              <a:t>&lt;</a:t>
            </a:r>
            <a:r>
              <a:rPr lang="pt-PT" sz="2000" dirty="0" err="1" smtClean="0">
                <a:solidFill>
                  <a:schemeClr val="tx1"/>
                </a:solidFill>
              </a:rPr>
              <a:t>dcorujo</a:t>
            </a:r>
            <a:r>
              <a:rPr lang="pt-PT" sz="2000" dirty="0" err="1">
                <a:solidFill>
                  <a:schemeClr val="tx1"/>
                </a:solidFill>
              </a:rPr>
              <a:t>@</a:t>
            </a:r>
            <a:r>
              <a:rPr lang="pt-PT" sz="2000" dirty="0" err="1" smtClean="0">
                <a:solidFill>
                  <a:schemeClr val="tx1"/>
                </a:solidFill>
              </a:rPr>
              <a:t>av.it.pt</a:t>
            </a:r>
            <a:r>
              <a:rPr lang="pt-PT" sz="2000" dirty="0" smtClean="0">
                <a:solidFill>
                  <a:schemeClr val="tx1"/>
                </a:solidFill>
              </a:rPr>
              <a:t>&gt;</a:t>
            </a:r>
            <a:endParaRPr lang="pt-PT" sz="2000" dirty="0">
              <a:solidFill>
                <a:schemeClr val="tx1"/>
              </a:solidFill>
            </a:endParaRPr>
          </a:p>
          <a:p>
            <a:r>
              <a:rPr lang="pt-PT" sz="2000" dirty="0" smtClean="0">
                <a:solidFill>
                  <a:schemeClr val="tx1"/>
                </a:solidFill>
              </a:rPr>
              <a:t>Carlos Guimarães &lt;cguimaraes@av.it.pt&gt;</a:t>
            </a:r>
          </a:p>
          <a:p>
            <a:r>
              <a:rPr lang="pt-PT" sz="2000" dirty="0" smtClean="0">
                <a:solidFill>
                  <a:schemeClr val="tx1"/>
                </a:solidFill>
              </a:rPr>
              <a:t>Rui L. Aguiar   &lt;ruilaa@ua.pt&gt;</a:t>
            </a:r>
          </a:p>
          <a:p>
            <a:r>
              <a:rPr lang="pt-PT" dirty="0" err="1" smtClean="0"/>
              <a:t>http</a:t>
            </a:r>
            <a:r>
              <a:rPr lang="pt-PT" dirty="0" smtClean="0"/>
              <a:t>://</a:t>
            </a:r>
            <a:r>
              <a:rPr lang="pt-PT" dirty="0" err="1" smtClean="0"/>
              <a:t>atnog.av.it.pt</a:t>
            </a:r>
            <a:endParaRPr lang="pt-PT" dirty="0"/>
          </a:p>
        </p:txBody>
      </p:sp>
    </p:spTree>
    <p:extLst>
      <p:ext uri="{BB962C8B-B14F-4D97-AF65-F5344CB8AC3E}">
        <p14:creationId xmlns:p14="http://schemas.microsoft.com/office/powerpoint/2010/main" val="2824116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Primitives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Primitives considered:</a:t>
            </a:r>
          </a:p>
          <a:p>
            <a:pPr lvl="1"/>
            <a:r>
              <a:rPr lang="en-US" dirty="0" smtClean="0"/>
              <a:t>Link Probe Client</a:t>
            </a:r>
          </a:p>
          <a:p>
            <a:pPr lvl="2"/>
            <a:r>
              <a:rPr lang="en-US" dirty="0" smtClean="0"/>
              <a:t>Used by the </a:t>
            </a:r>
            <a:r>
              <a:rPr lang="en-US" dirty="0" err="1" smtClean="0"/>
              <a:t>OpenFlow</a:t>
            </a:r>
            <a:r>
              <a:rPr lang="en-US" dirty="0" smtClean="0"/>
              <a:t> Controller to request the </a:t>
            </a:r>
            <a:r>
              <a:rPr lang="en-US" dirty="0" err="1" smtClean="0"/>
              <a:t>OpenFlow</a:t>
            </a:r>
            <a:r>
              <a:rPr lang="en-US" dirty="0" smtClean="0"/>
              <a:t> Switch to probe an associated station. It issues the switch to send a null data frame to the </a:t>
            </a:r>
            <a:r>
              <a:rPr lang="en-US" dirty="0" err="1" smtClean="0"/>
              <a:t>sattion</a:t>
            </a:r>
            <a:r>
              <a:rPr lang="en-US" dirty="0" smtClean="0"/>
              <a:t>, reporting when the frame is acknowledged.</a:t>
            </a:r>
          </a:p>
          <a:p>
            <a:pPr lvl="1"/>
            <a:r>
              <a:rPr lang="en-US" dirty="0" smtClean="0"/>
              <a:t>Station Attached</a:t>
            </a:r>
          </a:p>
          <a:p>
            <a:pPr lvl="2"/>
            <a:r>
              <a:rPr lang="en-US" dirty="0" smtClean="0"/>
              <a:t>Event sent by the </a:t>
            </a:r>
            <a:r>
              <a:rPr lang="en-US" dirty="0" err="1" smtClean="0"/>
              <a:t>OpenFlow</a:t>
            </a:r>
            <a:r>
              <a:rPr lang="en-US" dirty="0" smtClean="0"/>
              <a:t> switch to notify about the detection of the attachment of a new station.</a:t>
            </a:r>
          </a:p>
          <a:p>
            <a:pPr lvl="3"/>
            <a:r>
              <a:rPr lang="en-US" dirty="0" smtClean="0"/>
              <a:t>This event could be supported by a non-</a:t>
            </a:r>
            <a:r>
              <a:rPr lang="en-US" dirty="0" err="1" smtClean="0"/>
              <a:t>OpenFlow</a:t>
            </a:r>
            <a:r>
              <a:rPr lang="en-US" dirty="0" smtClean="0"/>
              <a:t> </a:t>
            </a:r>
            <a:r>
              <a:rPr lang="en-US" dirty="0" err="1" smtClean="0"/>
              <a:t>PoA</a:t>
            </a:r>
            <a:r>
              <a:rPr lang="en-US" dirty="0" smtClean="0"/>
              <a:t>, acting similarly to a “</a:t>
            </a:r>
            <a:r>
              <a:rPr lang="en-US" dirty="0" err="1" smtClean="0"/>
              <a:t>Link_Up</a:t>
            </a:r>
            <a:r>
              <a:rPr lang="en-US" dirty="0" smtClean="0"/>
              <a:t>”, but sent from the </a:t>
            </a:r>
            <a:r>
              <a:rPr lang="en-US" dirty="0" err="1" smtClean="0"/>
              <a:t>PoA</a:t>
            </a:r>
            <a:r>
              <a:rPr lang="en-US" dirty="0" smtClean="0"/>
              <a:t> (instead of the MN)</a:t>
            </a:r>
          </a:p>
          <a:p>
            <a:pPr lvl="1"/>
            <a:r>
              <a:rPr lang="en-US" dirty="0" smtClean="0"/>
              <a:t>Station Detached</a:t>
            </a:r>
          </a:p>
          <a:p>
            <a:pPr lvl="2"/>
            <a:r>
              <a:rPr lang="en-US" dirty="0" smtClean="0"/>
              <a:t>Event sent by the </a:t>
            </a:r>
            <a:r>
              <a:rPr lang="en-US" dirty="0" err="1" smtClean="0"/>
              <a:t>OpenFlow</a:t>
            </a:r>
            <a:r>
              <a:rPr lang="en-US" dirty="0" smtClean="0"/>
              <a:t> switch to notify about the detection of the detachment of a new station.</a:t>
            </a:r>
          </a:p>
          <a:p>
            <a:pPr lvl="3"/>
            <a:r>
              <a:rPr lang="en-US" dirty="0" smtClean="0"/>
              <a:t>This event could be supported by a non-</a:t>
            </a:r>
            <a:r>
              <a:rPr lang="en-US" dirty="0" err="1" smtClean="0"/>
              <a:t>OpenFlow</a:t>
            </a:r>
            <a:r>
              <a:rPr lang="en-US" dirty="0" smtClean="0"/>
              <a:t> </a:t>
            </a:r>
            <a:r>
              <a:rPr lang="en-US" dirty="0" err="1" smtClean="0"/>
              <a:t>PoA</a:t>
            </a:r>
            <a:r>
              <a:rPr lang="en-US" dirty="0" smtClean="0"/>
              <a:t>, acting similarly to a “</a:t>
            </a:r>
            <a:r>
              <a:rPr lang="en-US" dirty="0" err="1" smtClean="0"/>
              <a:t>Link_Going_Down</a:t>
            </a:r>
            <a:r>
              <a:rPr lang="en-US" dirty="0" smtClean="0"/>
              <a:t>” or “</a:t>
            </a:r>
            <a:r>
              <a:rPr lang="en-US" dirty="0" err="1" smtClean="0"/>
              <a:t>Link_Down</a:t>
            </a:r>
            <a:r>
              <a:rPr lang="en-US" dirty="0" smtClean="0"/>
              <a:t>” or “</a:t>
            </a:r>
            <a:r>
              <a:rPr lang="en-US" dirty="0" err="1" smtClean="0"/>
              <a:t>Link_Parameters_Change</a:t>
            </a:r>
            <a:r>
              <a:rPr lang="en-US" dirty="0" smtClean="0"/>
              <a:t>”, but sent from the </a:t>
            </a:r>
            <a:r>
              <a:rPr lang="en-US" dirty="0" err="1" smtClean="0"/>
              <a:t>PoA</a:t>
            </a:r>
            <a:r>
              <a:rPr lang="en-US" dirty="0" smtClean="0"/>
              <a:t> (instead of the MN)</a:t>
            </a:r>
            <a:endParaRPr lang="en-US" dirty="0"/>
          </a:p>
        </p:txBody>
      </p:sp>
    </p:spTree>
    <p:extLst>
      <p:ext uri="{BB962C8B-B14F-4D97-AF65-F5344CB8AC3E}">
        <p14:creationId xmlns:p14="http://schemas.microsoft.com/office/powerpoint/2010/main" val="291143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 Details</a:t>
            </a:r>
            <a:endParaRPr lang="en-US" dirty="0"/>
          </a:p>
        </p:txBody>
      </p:sp>
      <p:sp>
        <p:nvSpPr>
          <p:cNvPr id="3" name="Content Placeholder 2"/>
          <p:cNvSpPr>
            <a:spLocks noGrp="1"/>
          </p:cNvSpPr>
          <p:nvPr>
            <p:ph idx="1"/>
          </p:nvPr>
        </p:nvSpPr>
        <p:spPr/>
        <p:txBody>
          <a:bodyPr/>
          <a:lstStyle/>
          <a:p>
            <a:r>
              <a:rPr lang="en-US" dirty="0" smtClean="0"/>
              <a:t>Link Probe </a:t>
            </a:r>
            <a:r>
              <a:rPr lang="en-US" dirty="0" smtClean="0"/>
              <a:t>Client</a:t>
            </a:r>
            <a:endParaRPr lang="en-US" dirty="0" smtClean="0"/>
          </a:p>
          <a:p>
            <a:pPr lvl="1"/>
            <a:r>
              <a:rPr lang="en-US" dirty="0" smtClean="0"/>
              <a:t>Request</a:t>
            </a:r>
          </a:p>
          <a:p>
            <a:pPr lvl="1"/>
            <a:endParaRPr lang="en-US" dirty="0"/>
          </a:p>
          <a:p>
            <a:pPr lvl="1"/>
            <a:endParaRPr lang="en-US" dirty="0" smtClean="0"/>
          </a:p>
          <a:p>
            <a:pPr lvl="1"/>
            <a:endParaRPr lang="en-US" dirty="0" smtClean="0"/>
          </a:p>
          <a:p>
            <a:pPr lvl="1"/>
            <a:r>
              <a:rPr lang="en-US" dirty="0" smtClean="0"/>
              <a:t>Response</a:t>
            </a:r>
            <a:endParaRPr lang="en-US" dirty="0"/>
          </a:p>
        </p:txBody>
      </p:sp>
      <p:sp>
        <p:nvSpPr>
          <p:cNvPr id="4" name="TextBox 3"/>
          <p:cNvSpPr txBox="1"/>
          <p:nvPr/>
        </p:nvSpPr>
        <p:spPr>
          <a:xfrm>
            <a:off x="1595336" y="2723747"/>
            <a:ext cx="7091464" cy="1277273"/>
          </a:xfrm>
          <a:prstGeom prst="rect">
            <a:avLst/>
          </a:prstGeom>
          <a:noFill/>
        </p:spPr>
        <p:txBody>
          <a:bodyPr wrap="square" rtlCol="0">
            <a:spAutoFit/>
          </a:bodyPr>
          <a:lstStyle/>
          <a:p>
            <a:r>
              <a:rPr lang="pt-PT" sz="1100" dirty="0">
                <a:latin typeface="Consolas" panose="020B0609020204030204" pitchFamily="49" charset="0"/>
                <a:cs typeface="Consolas" panose="020B0609020204030204" pitchFamily="49" charset="0"/>
              </a:rPr>
              <a:t>s</a:t>
            </a:r>
            <a:r>
              <a:rPr lang="pt-PT" sz="1100" dirty="0" smtClean="0">
                <a:latin typeface="Consolas" panose="020B0609020204030204" pitchFamily="49" charset="0"/>
                <a:cs typeface="Consolas" panose="020B0609020204030204" pitchFamily="49" charset="0"/>
              </a:rPr>
              <a:t>truct ofp_probe_cliente_request {</a:t>
            </a:r>
          </a:p>
          <a:p>
            <a:r>
              <a:rPr lang="pt-PT" sz="1100" dirty="0" smtClean="0">
                <a:latin typeface="Consolas" panose="020B0609020204030204" pitchFamily="49" charset="0"/>
                <a:cs typeface="Consolas" panose="020B0609020204030204" pitchFamily="49" charset="0"/>
              </a:rPr>
              <a:t>	uint32_t port_no       /* OFMP_PORT message must request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statistics either for a single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port (specified in port_no) or </a:t>
            </a:r>
          </a:p>
          <a:p>
            <a:r>
              <a:rPr lang="pt-PT" sz="1100" dirty="0" smtClean="0">
                <a:latin typeface="Consolas" panose="020B0609020204030204" pitchFamily="49" charset="0"/>
                <a:cs typeface="Consolas" panose="020B0609020204030204" pitchFamily="49" charset="0"/>
              </a:rPr>
              <a:t>                                for all ports (if port_no == OFPP_ANY). */</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	</a:t>
            </a:r>
            <a:r>
              <a:rPr lang="pt-PT" sz="1100" dirty="0" smtClean="0">
                <a:solidFill>
                  <a:srgbClr val="FF0000"/>
                </a:solidFill>
                <a:latin typeface="Consolas" panose="020B0609020204030204" pitchFamily="49" charset="0"/>
                <a:cs typeface="Consolas" panose="020B0609020204030204" pitchFamily="49" charset="0"/>
              </a:rPr>
              <a:t>link_addr</a:t>
            </a:r>
            <a:r>
              <a:rPr lang="pt-PT" sz="1100" dirty="0" smtClean="0">
                <a:latin typeface="Consolas" panose="020B0609020204030204" pitchFamily="49" charset="0"/>
                <a:cs typeface="Consolas" panose="020B0609020204030204" pitchFamily="49" charset="0"/>
              </a:rPr>
              <a:t> sta_addr     /* Link Address of the station to probe */</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a:t>
            </a:r>
            <a:endParaRPr lang="pt-PT" sz="1100" dirty="0">
              <a:latin typeface="Consolas" panose="020B0609020204030204" pitchFamily="49" charset="0"/>
              <a:cs typeface="Consolas" panose="020B0609020204030204" pitchFamily="49" charset="0"/>
            </a:endParaRPr>
          </a:p>
        </p:txBody>
      </p:sp>
      <p:sp>
        <p:nvSpPr>
          <p:cNvPr id="5" name="TextBox 4"/>
          <p:cNvSpPr txBox="1"/>
          <p:nvPr/>
        </p:nvSpPr>
        <p:spPr>
          <a:xfrm>
            <a:off x="1595336" y="4848890"/>
            <a:ext cx="7091464" cy="1785104"/>
          </a:xfrm>
          <a:prstGeom prst="rect">
            <a:avLst/>
          </a:prstGeom>
          <a:noFill/>
        </p:spPr>
        <p:txBody>
          <a:bodyPr wrap="square" rtlCol="0">
            <a:spAutoFit/>
          </a:bodyPr>
          <a:lstStyle/>
          <a:p>
            <a:r>
              <a:rPr lang="pt-PT" sz="1100" dirty="0">
                <a:latin typeface="Consolas" panose="020B0609020204030204" pitchFamily="49" charset="0"/>
                <a:cs typeface="Consolas" panose="020B0609020204030204" pitchFamily="49" charset="0"/>
              </a:rPr>
              <a:t>s</a:t>
            </a:r>
            <a:r>
              <a:rPr lang="pt-PT" sz="1100" dirty="0" smtClean="0">
                <a:latin typeface="Consolas" panose="020B0609020204030204" pitchFamily="49" charset="0"/>
                <a:cs typeface="Consolas" panose="020B0609020204030204" pitchFamily="49" charset="0"/>
              </a:rPr>
              <a:t>truct ofp_probe_cliente_response {</a:t>
            </a:r>
          </a:p>
          <a:p>
            <a:r>
              <a:rPr lang="pt-PT" sz="1100" dirty="0" smtClean="0">
                <a:latin typeface="Consolas" panose="020B0609020204030204" pitchFamily="49" charset="0"/>
                <a:cs typeface="Consolas" panose="020B0609020204030204" pitchFamily="49" charset="0"/>
              </a:rPr>
              <a:t>	uint8_t status       /* One of OFPRB_* . */</a:t>
            </a:r>
          </a:p>
          <a:p>
            <a:r>
              <a:rPr lang="pt-PT" sz="1100" dirty="0" smtClean="0">
                <a:latin typeface="Consolas" panose="020B0609020204030204" pitchFamily="49" charset="0"/>
                <a:cs typeface="Consolas" panose="020B0609020204030204" pitchFamily="49" charset="0"/>
              </a:rPr>
              <a:t>};</a:t>
            </a:r>
          </a:p>
          <a:p>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enum ofp_probe_status {</a:t>
            </a:r>
          </a:p>
          <a:p>
            <a:r>
              <a:rPr lang="pt-PT" sz="1100" dirty="0" smtClean="0">
                <a:latin typeface="Consolas" panose="020B0609020204030204" pitchFamily="49" charset="0"/>
                <a:cs typeface="Consolas" panose="020B0609020204030204" pitchFamily="49" charset="0"/>
              </a:rPr>
              <a:t>	OFPRB_ACKNOWLEDGED = 0,</a:t>
            </a:r>
          </a:p>
          <a:p>
            <a:r>
              <a:rPr lang="pt-PT" sz="1100" dirty="0" smtClean="0">
                <a:latin typeface="Consolas" panose="020B0609020204030204" pitchFamily="49" charset="0"/>
                <a:cs typeface="Consolas" panose="020B0609020204030204" pitchFamily="49" charset="0"/>
              </a:rPr>
              <a:t>	OFPRB_NOT_ACKNOWLEDGED = 1,</a:t>
            </a:r>
          </a:p>
          <a:p>
            <a:r>
              <a:rPr lang="pt-PT" sz="1100" dirty="0" smtClean="0">
                <a:latin typeface="Consolas" panose="020B0609020204030204" pitchFamily="49" charset="0"/>
                <a:cs typeface="Consolas" panose="020B0609020204030204" pitchFamily="49" charset="0"/>
              </a:rPr>
              <a:t>	OFPRB_UNSPECIFIED_ERROR = 2,</a:t>
            </a:r>
          </a:p>
          <a:p>
            <a:endParaRPr lang="pt-PT" sz="1100" b="1" dirty="0" smtClean="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a:t>
            </a:r>
            <a:endParaRPr lang="pt-PT" sz="1100" dirty="0">
              <a:latin typeface="Consolas" panose="020B0609020204030204" pitchFamily="49" charset="0"/>
              <a:cs typeface="Consolas" panose="020B0609020204030204" pitchFamily="49" charset="0"/>
            </a:endParaRPr>
          </a:p>
        </p:txBody>
      </p:sp>
      <p:cxnSp>
        <p:nvCxnSpPr>
          <p:cNvPr id="7" name="Elbow Connector 6"/>
          <p:cNvCxnSpPr/>
          <p:nvPr/>
        </p:nvCxnSpPr>
        <p:spPr>
          <a:xfrm rot="16200000" flipH="1">
            <a:off x="2475689" y="3834365"/>
            <a:ext cx="398834" cy="330741"/>
          </a:xfrm>
          <a:prstGeom prst="bentConnector3">
            <a:avLst>
              <a:gd name="adj1" fmla="val 99975"/>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2874962" y="4073525"/>
            <a:ext cx="1906588" cy="230832"/>
          </a:xfrm>
          <a:prstGeom prst="rect">
            <a:avLst/>
          </a:prstGeom>
          <a:noFill/>
        </p:spPr>
        <p:txBody>
          <a:bodyPr wrap="square" rtlCol="0">
            <a:spAutoFit/>
          </a:bodyPr>
          <a:lstStyle/>
          <a:p>
            <a:r>
              <a:rPr lang="pt-PT" sz="900" dirty="0" smtClean="0">
                <a:solidFill>
                  <a:srgbClr val="FF0000"/>
                </a:solidFill>
              </a:rPr>
              <a:t>Similar to LINK_ADDR of IEEE 802.21</a:t>
            </a:r>
            <a:endParaRPr lang="pt-PT" sz="900" dirty="0">
              <a:solidFill>
                <a:srgbClr val="FF0000"/>
              </a:solidFill>
            </a:endParaRPr>
          </a:p>
        </p:txBody>
      </p:sp>
    </p:spTree>
    <p:extLst>
      <p:ext uri="{BB962C8B-B14F-4D97-AF65-F5344CB8AC3E}">
        <p14:creationId xmlns:p14="http://schemas.microsoft.com/office/powerpoint/2010/main" val="91375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 Details</a:t>
            </a:r>
            <a:endParaRPr lang="en-US" dirty="0"/>
          </a:p>
        </p:txBody>
      </p:sp>
      <p:sp>
        <p:nvSpPr>
          <p:cNvPr id="3" name="Content Placeholder 2"/>
          <p:cNvSpPr>
            <a:spLocks noGrp="1"/>
          </p:cNvSpPr>
          <p:nvPr>
            <p:ph idx="1"/>
          </p:nvPr>
        </p:nvSpPr>
        <p:spPr/>
        <p:txBody>
          <a:bodyPr/>
          <a:lstStyle/>
          <a:p>
            <a:r>
              <a:rPr lang="en-US" dirty="0"/>
              <a:t>Station Attached</a:t>
            </a:r>
          </a:p>
          <a:p>
            <a:pPr lvl="1"/>
            <a:endParaRPr lang="en-US" dirty="0"/>
          </a:p>
          <a:p>
            <a:pPr lvl="1"/>
            <a:endParaRPr lang="en-US" dirty="0" smtClean="0"/>
          </a:p>
          <a:p>
            <a:pPr lvl="1"/>
            <a:endParaRPr lang="en-US" dirty="0" smtClean="0"/>
          </a:p>
        </p:txBody>
      </p:sp>
      <p:sp>
        <p:nvSpPr>
          <p:cNvPr id="4" name="TextBox 3"/>
          <p:cNvSpPr txBox="1"/>
          <p:nvPr/>
        </p:nvSpPr>
        <p:spPr>
          <a:xfrm>
            <a:off x="1595336" y="2295122"/>
            <a:ext cx="7091464" cy="1277273"/>
          </a:xfrm>
          <a:prstGeom prst="rect">
            <a:avLst/>
          </a:prstGeom>
          <a:noFill/>
        </p:spPr>
        <p:txBody>
          <a:bodyPr wrap="square" rtlCol="0">
            <a:spAutoFit/>
          </a:bodyPr>
          <a:lstStyle/>
          <a:p>
            <a:r>
              <a:rPr lang="pt-PT" sz="1100" dirty="0">
                <a:latin typeface="Consolas" panose="020B0609020204030204" pitchFamily="49" charset="0"/>
                <a:cs typeface="Consolas" panose="020B0609020204030204" pitchFamily="49" charset="0"/>
              </a:rPr>
              <a:t>s</a:t>
            </a:r>
            <a:r>
              <a:rPr lang="pt-PT" sz="1100" dirty="0" smtClean="0">
                <a:latin typeface="Consolas" panose="020B0609020204030204" pitchFamily="49" charset="0"/>
                <a:cs typeface="Consolas" panose="020B0609020204030204" pitchFamily="49" charset="0"/>
              </a:rPr>
              <a:t>truct ofp_station_attached {</a:t>
            </a:r>
          </a:p>
          <a:p>
            <a:r>
              <a:rPr lang="pt-PT" sz="1100" dirty="0" smtClean="0">
                <a:latin typeface="Consolas" panose="020B0609020204030204" pitchFamily="49" charset="0"/>
                <a:cs typeface="Consolas" panose="020B0609020204030204" pitchFamily="49" charset="0"/>
              </a:rPr>
              <a:t>	uint32_t port_no       /* OFMP_PORT message must request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statistics either for a single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port (specified in port_no). </a:t>
            </a:r>
          </a:p>
          <a:p>
            <a:r>
              <a:rPr lang="pt-PT" sz="1100" dirty="0" smtClean="0">
                <a:latin typeface="Consolas" panose="020B0609020204030204" pitchFamily="49" charset="0"/>
                <a:cs typeface="Consolas" panose="020B0609020204030204" pitchFamily="49" charset="0"/>
              </a:rPr>
              <a:t>                                OFPP_ANY not allowed. */</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	</a:t>
            </a:r>
            <a:r>
              <a:rPr lang="pt-PT" sz="1100" dirty="0" smtClean="0">
                <a:solidFill>
                  <a:srgbClr val="FF0000"/>
                </a:solidFill>
                <a:latin typeface="Consolas" panose="020B0609020204030204" pitchFamily="49" charset="0"/>
                <a:cs typeface="Consolas" panose="020B0609020204030204" pitchFamily="49" charset="0"/>
              </a:rPr>
              <a:t>link_addr</a:t>
            </a:r>
            <a:r>
              <a:rPr lang="pt-PT" sz="1100" dirty="0" smtClean="0">
                <a:latin typeface="Consolas" panose="020B0609020204030204" pitchFamily="49" charset="0"/>
                <a:cs typeface="Consolas" panose="020B0609020204030204" pitchFamily="49" charset="0"/>
              </a:rPr>
              <a:t> sta_addr     /* Link Address of the station </a:t>
            </a:r>
            <a:r>
              <a:rPr lang="pt-PT" sz="1100" dirty="0">
                <a:latin typeface="Consolas" panose="020B0609020204030204" pitchFamily="49" charset="0"/>
                <a:cs typeface="Consolas" panose="020B0609020204030204" pitchFamily="49" charset="0"/>
              </a:rPr>
              <a:t>attached </a:t>
            </a:r>
            <a:r>
              <a:rPr lang="pt-PT" sz="1100" dirty="0" smtClean="0">
                <a:latin typeface="Consolas" panose="020B0609020204030204" pitchFamily="49" charset="0"/>
                <a:cs typeface="Consolas" panose="020B0609020204030204" pitchFamily="49" charset="0"/>
              </a:rPr>
              <a:t>*/</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a:t>
            </a:r>
            <a:endParaRPr lang="pt-PT" sz="1100" dirty="0">
              <a:latin typeface="Consolas" panose="020B0609020204030204" pitchFamily="49" charset="0"/>
              <a:cs typeface="Consolas" panose="020B0609020204030204" pitchFamily="49" charset="0"/>
            </a:endParaRPr>
          </a:p>
        </p:txBody>
      </p:sp>
      <p:cxnSp>
        <p:nvCxnSpPr>
          <p:cNvPr id="7" name="Elbow Connector 6"/>
          <p:cNvCxnSpPr/>
          <p:nvPr/>
        </p:nvCxnSpPr>
        <p:spPr>
          <a:xfrm rot="16200000" flipH="1">
            <a:off x="2475689" y="3405740"/>
            <a:ext cx="398834" cy="330741"/>
          </a:xfrm>
          <a:prstGeom prst="bentConnector3">
            <a:avLst>
              <a:gd name="adj1" fmla="val 99975"/>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2874962" y="3644900"/>
            <a:ext cx="1906588" cy="230832"/>
          </a:xfrm>
          <a:prstGeom prst="rect">
            <a:avLst/>
          </a:prstGeom>
          <a:noFill/>
        </p:spPr>
        <p:txBody>
          <a:bodyPr wrap="square" rtlCol="0">
            <a:spAutoFit/>
          </a:bodyPr>
          <a:lstStyle/>
          <a:p>
            <a:r>
              <a:rPr lang="pt-PT" sz="900" dirty="0" smtClean="0">
                <a:solidFill>
                  <a:srgbClr val="FF0000"/>
                </a:solidFill>
              </a:rPr>
              <a:t>Similar to LINK_ADDR of IEEE 802.21</a:t>
            </a:r>
            <a:endParaRPr lang="pt-PT" sz="900" dirty="0">
              <a:solidFill>
                <a:srgbClr val="FF0000"/>
              </a:solidFill>
            </a:endParaRPr>
          </a:p>
        </p:txBody>
      </p:sp>
    </p:spTree>
    <p:extLst>
      <p:ext uri="{BB962C8B-B14F-4D97-AF65-F5344CB8AC3E}">
        <p14:creationId xmlns:p14="http://schemas.microsoft.com/office/powerpoint/2010/main" val="165030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 Details</a:t>
            </a:r>
            <a:endParaRPr lang="en-US" dirty="0"/>
          </a:p>
        </p:txBody>
      </p:sp>
      <p:sp>
        <p:nvSpPr>
          <p:cNvPr id="3" name="Content Placeholder 2"/>
          <p:cNvSpPr>
            <a:spLocks noGrp="1"/>
          </p:cNvSpPr>
          <p:nvPr>
            <p:ph idx="1"/>
          </p:nvPr>
        </p:nvSpPr>
        <p:spPr/>
        <p:txBody>
          <a:bodyPr/>
          <a:lstStyle/>
          <a:p>
            <a:r>
              <a:rPr lang="en-US" dirty="0"/>
              <a:t>Station Detached</a:t>
            </a:r>
          </a:p>
          <a:p>
            <a:pPr lvl="1"/>
            <a:endParaRPr lang="en-US" dirty="0"/>
          </a:p>
          <a:p>
            <a:pPr lvl="1"/>
            <a:endParaRPr lang="en-US" dirty="0" smtClean="0"/>
          </a:p>
          <a:p>
            <a:pPr lvl="1"/>
            <a:endParaRPr lang="en-US" dirty="0" smtClean="0"/>
          </a:p>
        </p:txBody>
      </p:sp>
      <p:sp>
        <p:nvSpPr>
          <p:cNvPr id="4" name="TextBox 3"/>
          <p:cNvSpPr txBox="1"/>
          <p:nvPr/>
        </p:nvSpPr>
        <p:spPr>
          <a:xfrm>
            <a:off x="1595336" y="2295122"/>
            <a:ext cx="7091464" cy="3477875"/>
          </a:xfrm>
          <a:prstGeom prst="rect">
            <a:avLst/>
          </a:prstGeom>
          <a:noFill/>
        </p:spPr>
        <p:txBody>
          <a:bodyPr wrap="square" rtlCol="0">
            <a:spAutoFit/>
          </a:bodyPr>
          <a:lstStyle/>
          <a:p>
            <a:r>
              <a:rPr lang="pt-PT" sz="1100" dirty="0">
                <a:latin typeface="Consolas" panose="020B0609020204030204" pitchFamily="49" charset="0"/>
                <a:cs typeface="Consolas" panose="020B0609020204030204" pitchFamily="49" charset="0"/>
              </a:rPr>
              <a:t>s</a:t>
            </a:r>
            <a:r>
              <a:rPr lang="pt-PT" sz="1100" dirty="0" smtClean="0">
                <a:latin typeface="Consolas" panose="020B0609020204030204" pitchFamily="49" charset="0"/>
                <a:cs typeface="Consolas" panose="020B0609020204030204" pitchFamily="49" charset="0"/>
              </a:rPr>
              <a:t>truct ofp_station_detached {</a:t>
            </a:r>
          </a:p>
          <a:p>
            <a:r>
              <a:rPr lang="pt-PT" sz="1100" dirty="0" smtClean="0">
                <a:latin typeface="Consolas" panose="020B0609020204030204" pitchFamily="49" charset="0"/>
                <a:cs typeface="Consolas" panose="020B0609020204030204" pitchFamily="49" charset="0"/>
              </a:rPr>
              <a:t>	uint32_t port_no;       /* OFMP_PORT message must request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statistics either for a single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port (specified in port_no). </a:t>
            </a:r>
          </a:p>
          <a:p>
            <a:r>
              <a:rPr lang="pt-PT" sz="1100" dirty="0" smtClean="0">
                <a:latin typeface="Consolas" panose="020B0609020204030204" pitchFamily="49" charset="0"/>
                <a:cs typeface="Consolas" panose="020B0609020204030204" pitchFamily="49" charset="0"/>
              </a:rPr>
              <a:t>                                 OFPP_ANY not allowed. */</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	</a:t>
            </a:r>
            <a:r>
              <a:rPr lang="pt-PT" sz="1100" dirty="0" smtClean="0">
                <a:solidFill>
                  <a:srgbClr val="FF0000"/>
                </a:solidFill>
                <a:latin typeface="Consolas" panose="020B0609020204030204" pitchFamily="49" charset="0"/>
                <a:cs typeface="Consolas" panose="020B0609020204030204" pitchFamily="49" charset="0"/>
              </a:rPr>
              <a:t>link_addr</a:t>
            </a:r>
            <a:r>
              <a:rPr lang="pt-PT" sz="1100" dirty="0" smtClean="0">
                <a:latin typeface="Consolas" panose="020B0609020204030204" pitchFamily="49" charset="0"/>
                <a:cs typeface="Consolas" panose="020B0609020204030204" pitchFamily="49" charset="0"/>
              </a:rPr>
              <a:t> sta_addr;     /* Link Address of the station dettached */</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uint8_t reason;         /* Reason why the link went down.</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                                One of the OFDTC_* . */</a:t>
            </a:r>
            <a:endParaRPr lang="pt-PT" sz="1100" dirty="0">
              <a:latin typeface="Consolas" panose="020B0609020204030204" pitchFamily="49" charset="0"/>
              <a:cs typeface="Consolas" panose="020B0609020204030204" pitchFamily="49" charset="0"/>
            </a:endParaRPr>
          </a:p>
          <a:p>
            <a:r>
              <a:rPr lang="pt-PT" sz="1100" dirty="0" smtClean="0">
                <a:latin typeface="Consolas" panose="020B0609020204030204" pitchFamily="49" charset="0"/>
                <a:cs typeface="Consolas" panose="020B0609020204030204" pitchFamily="49" charset="0"/>
              </a:rPr>
              <a:t>};</a:t>
            </a:r>
          </a:p>
          <a:p>
            <a:endParaRPr lang="pt-PT" sz="1100" dirty="0">
              <a:latin typeface="Consolas" panose="020B0609020204030204" pitchFamily="49" charset="0"/>
              <a:cs typeface="Consolas" panose="020B0609020204030204" pitchFamily="49" charset="0"/>
            </a:endParaRPr>
          </a:p>
          <a:p>
            <a:endParaRPr lang="pt-PT" sz="1100" dirty="0" smtClean="0">
              <a:latin typeface="Consolas" panose="020B0609020204030204" pitchFamily="49" charset="0"/>
              <a:cs typeface="Consolas" panose="020B0609020204030204" pitchFamily="49" charset="0"/>
            </a:endParaRPr>
          </a:p>
          <a:p>
            <a:endParaRPr lang="pt-PT" sz="1100" dirty="0">
              <a:latin typeface="Consolas" panose="020B0609020204030204" pitchFamily="49" charset="0"/>
              <a:cs typeface="Consolas" panose="020B0609020204030204" pitchFamily="49" charset="0"/>
            </a:endParaRPr>
          </a:p>
          <a:p>
            <a:r>
              <a:rPr lang="pt-PT" sz="1100" dirty="0" err="1">
                <a:latin typeface="Consolas" panose="020B0609020204030204" pitchFamily="49" charset="0"/>
                <a:cs typeface="Consolas" panose="020B0609020204030204" pitchFamily="49" charset="0"/>
              </a:rPr>
              <a:t>enum</a:t>
            </a:r>
            <a:r>
              <a:rPr lang="pt-PT" sz="1100" dirty="0">
                <a:latin typeface="Consolas" panose="020B0609020204030204" pitchFamily="49" charset="0"/>
                <a:cs typeface="Consolas" panose="020B0609020204030204" pitchFamily="49" charset="0"/>
              </a:rPr>
              <a:t> </a:t>
            </a:r>
            <a:r>
              <a:rPr lang="pt-PT" sz="1100" smtClean="0">
                <a:latin typeface="Consolas" panose="020B0609020204030204" pitchFamily="49" charset="0"/>
                <a:cs typeface="Consolas" panose="020B0609020204030204" pitchFamily="49" charset="0"/>
              </a:rPr>
              <a:t>ofp_detach_reason </a:t>
            </a:r>
            <a:r>
              <a:rPr lang="pt-PT" sz="1100" dirty="0">
                <a:latin typeface="Consolas" panose="020B0609020204030204" pitchFamily="49" charset="0"/>
                <a:cs typeface="Consolas" panose="020B0609020204030204" pitchFamily="49" charset="0"/>
              </a:rPr>
              <a:t>{</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OFDTC_EXPLICIT_DISCONNECT = </a:t>
            </a:r>
            <a:r>
              <a:rPr lang="pt-PT" sz="1100" dirty="0">
                <a:latin typeface="Consolas" panose="020B0609020204030204" pitchFamily="49" charset="0"/>
                <a:cs typeface="Consolas" panose="020B0609020204030204" pitchFamily="49" charset="0"/>
              </a:rPr>
              <a:t>0,</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OFDTC_PACKET_TIMEOUT = </a:t>
            </a:r>
            <a:r>
              <a:rPr lang="pt-PT" sz="1100" dirty="0">
                <a:latin typeface="Consolas" panose="020B0609020204030204" pitchFamily="49" charset="0"/>
                <a:cs typeface="Consolas" panose="020B0609020204030204" pitchFamily="49" charset="0"/>
              </a:rPr>
              <a:t>1,</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OFDTC_NO_RESOURCE = </a:t>
            </a:r>
            <a:r>
              <a:rPr lang="pt-PT" sz="1100" dirty="0">
                <a:latin typeface="Consolas" panose="020B0609020204030204" pitchFamily="49" charset="0"/>
                <a:cs typeface="Consolas" panose="020B0609020204030204" pitchFamily="49" charset="0"/>
              </a:rPr>
              <a:t>2</a:t>
            </a:r>
            <a:r>
              <a:rPr lang="pt-PT" sz="1100" dirty="0" smtClean="0">
                <a:latin typeface="Consolas" panose="020B0609020204030204" pitchFamily="49" charset="0"/>
                <a:cs typeface="Consolas" panose="020B0609020204030204" pitchFamily="49" charset="0"/>
              </a:rPr>
              <a:t>,</a:t>
            </a: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OFDTC_NO_BROADCAST </a:t>
            </a:r>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3,</a:t>
            </a:r>
            <a:endParaRPr lang="pt-PT" sz="1100" dirty="0">
              <a:latin typeface="Consolas" panose="020B0609020204030204" pitchFamily="49" charset="0"/>
              <a:cs typeface="Consolas" panose="020B0609020204030204" pitchFamily="49" charset="0"/>
            </a:endParaRP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OFDTC_AUTHENTICATION_FAILURE </a:t>
            </a:r>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4,</a:t>
            </a:r>
            <a:endParaRPr lang="pt-PT" sz="1100" dirty="0">
              <a:latin typeface="Consolas" panose="020B0609020204030204" pitchFamily="49" charset="0"/>
              <a:cs typeface="Consolas" panose="020B0609020204030204" pitchFamily="49" charset="0"/>
            </a:endParaRPr>
          </a:p>
          <a:p>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OFDTC_BILING_FAILURE </a:t>
            </a:r>
            <a:r>
              <a:rPr lang="pt-PT" sz="1100" dirty="0">
                <a:latin typeface="Consolas" panose="020B0609020204030204" pitchFamily="49" charset="0"/>
                <a:cs typeface="Consolas" panose="020B0609020204030204" pitchFamily="49" charset="0"/>
              </a:rPr>
              <a:t>= </a:t>
            </a:r>
            <a:r>
              <a:rPr lang="pt-PT" sz="1100" dirty="0" smtClean="0">
                <a:latin typeface="Consolas" panose="020B0609020204030204" pitchFamily="49" charset="0"/>
                <a:cs typeface="Consolas" panose="020B0609020204030204" pitchFamily="49" charset="0"/>
              </a:rPr>
              <a:t>5,</a:t>
            </a:r>
          </a:p>
          <a:p>
            <a:r>
              <a:rPr lang="pt-PT" sz="1100" dirty="0" smtClean="0">
                <a:latin typeface="Consolas" panose="020B0609020204030204" pitchFamily="49" charset="0"/>
                <a:cs typeface="Consolas" panose="020B0609020204030204" pitchFamily="49" charset="0"/>
              </a:rPr>
              <a:t>};</a:t>
            </a:r>
            <a:endParaRPr lang="pt-PT" sz="1100" dirty="0">
              <a:latin typeface="Consolas" panose="020B0609020204030204" pitchFamily="49" charset="0"/>
              <a:cs typeface="Consolas" panose="020B0609020204030204" pitchFamily="49" charset="0"/>
            </a:endParaRPr>
          </a:p>
        </p:txBody>
      </p:sp>
      <p:sp>
        <p:nvSpPr>
          <p:cNvPr id="15" name="TextBox 14"/>
          <p:cNvSpPr txBox="1"/>
          <p:nvPr/>
        </p:nvSpPr>
        <p:spPr>
          <a:xfrm>
            <a:off x="109705" y="3969094"/>
            <a:ext cx="1906588" cy="230832"/>
          </a:xfrm>
          <a:prstGeom prst="rect">
            <a:avLst/>
          </a:prstGeom>
          <a:noFill/>
        </p:spPr>
        <p:txBody>
          <a:bodyPr wrap="square" rtlCol="0">
            <a:spAutoFit/>
          </a:bodyPr>
          <a:lstStyle/>
          <a:p>
            <a:r>
              <a:rPr lang="pt-PT" sz="900" dirty="0" smtClean="0">
                <a:solidFill>
                  <a:srgbClr val="FF0000"/>
                </a:solidFill>
              </a:rPr>
              <a:t>Similar to LINK_ADDR of IEEE 802.21</a:t>
            </a:r>
            <a:endParaRPr lang="pt-PT" sz="900" dirty="0">
              <a:solidFill>
                <a:srgbClr val="FF0000"/>
              </a:solidFill>
            </a:endParaRPr>
          </a:p>
        </p:txBody>
      </p:sp>
      <p:cxnSp>
        <p:nvCxnSpPr>
          <p:cNvPr id="11" name="Straight Arrow Connector 10"/>
          <p:cNvCxnSpPr/>
          <p:nvPr/>
        </p:nvCxnSpPr>
        <p:spPr>
          <a:xfrm flipH="1">
            <a:off x="600076" y="3267076"/>
            <a:ext cx="1438274" cy="66674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7263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Setting for the demo</a:t>
            </a:r>
          </a:p>
          <a:p>
            <a:r>
              <a:rPr lang="en-US" dirty="0" smtClean="0"/>
              <a:t>Use Case description</a:t>
            </a:r>
          </a:p>
          <a:p>
            <a:r>
              <a:rPr lang="en-US" dirty="0" smtClean="0"/>
              <a:t>Demo walkthrough</a:t>
            </a:r>
          </a:p>
          <a:p>
            <a:r>
              <a:rPr lang="en-US" dirty="0" smtClean="0"/>
              <a:t>Experimental Results</a:t>
            </a:r>
          </a:p>
          <a:p>
            <a:r>
              <a:rPr lang="en-US" dirty="0" smtClean="0"/>
              <a:t>Supportive </a:t>
            </a:r>
            <a:r>
              <a:rPr lang="en-US" dirty="0" err="1" smtClean="0"/>
              <a:t>PoA</a:t>
            </a:r>
            <a:r>
              <a:rPr lang="en-US" dirty="0" smtClean="0"/>
              <a:t> Primitives</a:t>
            </a:r>
          </a:p>
          <a:p>
            <a:endParaRPr lang="en-US" dirty="0"/>
          </a:p>
        </p:txBody>
      </p:sp>
    </p:spTree>
    <p:extLst>
      <p:ext uri="{BB962C8B-B14F-4D97-AF65-F5344CB8AC3E}">
        <p14:creationId xmlns:p14="http://schemas.microsoft.com/office/powerpoint/2010/main" val="4018747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for the Demo</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Our research group (</a:t>
            </a:r>
            <a:r>
              <a:rPr lang="en-US" dirty="0" smtClean="0">
                <a:hlinkClick r:id="rId2"/>
              </a:rPr>
              <a:t>http://atnog.av.it.pt</a:t>
            </a:r>
            <a:r>
              <a:rPr lang="en-US" dirty="0" smtClean="0"/>
              <a:t>) was involved in the EU FP7 OFELIA research project (</a:t>
            </a:r>
            <a:r>
              <a:rPr lang="en-US" dirty="0" smtClean="0">
                <a:hlinkClick r:id="rId3"/>
              </a:rPr>
              <a:t>http://www.fp7-ofelia.eu</a:t>
            </a:r>
            <a:r>
              <a:rPr lang="en-US" dirty="0" smtClean="0"/>
              <a:t>)</a:t>
            </a:r>
          </a:p>
          <a:p>
            <a:pPr lvl="1"/>
            <a:r>
              <a:rPr lang="en-US" dirty="0" err="1" smtClean="0"/>
              <a:t>OpenFlow</a:t>
            </a:r>
            <a:r>
              <a:rPr lang="en-US" dirty="0" smtClean="0"/>
              <a:t>-based large-scale federated experimental </a:t>
            </a:r>
            <a:r>
              <a:rPr lang="en-US" dirty="0" err="1" smtClean="0"/>
              <a:t>testbed</a:t>
            </a:r>
            <a:endParaRPr lang="en-US" dirty="0" smtClean="0"/>
          </a:p>
          <a:p>
            <a:r>
              <a:rPr lang="en-US" dirty="0" smtClean="0"/>
              <a:t>We provided a set of use cases that exploited the capabilities of the </a:t>
            </a:r>
            <a:r>
              <a:rPr lang="en-US" dirty="0" err="1" smtClean="0"/>
              <a:t>testbed</a:t>
            </a:r>
            <a:endParaRPr lang="en-US" dirty="0" smtClean="0"/>
          </a:p>
          <a:p>
            <a:pPr lvl="1"/>
            <a:r>
              <a:rPr lang="en-US" dirty="0" smtClean="0"/>
              <a:t>A transmission mechanism where the information flows were managed via SDN</a:t>
            </a:r>
          </a:p>
          <a:p>
            <a:pPr lvl="1"/>
            <a:r>
              <a:rPr lang="en-US" dirty="0" smtClean="0"/>
              <a:t>802.21 was used to allow preemptive flow establishment in the handover candidate point, in wireless handover scenarios</a:t>
            </a:r>
            <a:endParaRPr lang="en-US" dirty="0"/>
          </a:p>
        </p:txBody>
      </p:sp>
    </p:spTree>
    <p:extLst>
      <p:ext uri="{BB962C8B-B14F-4D97-AF65-F5344CB8AC3E}">
        <p14:creationId xmlns:p14="http://schemas.microsoft.com/office/powerpoint/2010/main" val="451446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3" name="Content Placeholder 2"/>
          <p:cNvSpPr>
            <a:spLocks noGrp="1"/>
          </p:cNvSpPr>
          <p:nvPr>
            <p:ph idx="1"/>
          </p:nvPr>
        </p:nvSpPr>
        <p:spPr/>
        <p:txBody>
          <a:bodyPr>
            <a:normAutofit/>
          </a:bodyPr>
          <a:lstStyle/>
          <a:p>
            <a:pPr marL="457200" indent="-457200" algn="just">
              <a:buFont typeface="Wingdings" panose="05000000000000000000" pitchFamily="2" charset="2"/>
              <a:buChar char="Ø"/>
            </a:pPr>
            <a:r>
              <a:rPr lang="en-US" dirty="0" smtClean="0"/>
              <a:t>Leveraging SDN-based mechanisms to abstract the control of wired and wireless access networks, through the usage of </a:t>
            </a:r>
            <a:r>
              <a:rPr lang="en-US" dirty="0" err="1" smtClean="0"/>
              <a:t>OpenFlow</a:t>
            </a:r>
            <a:r>
              <a:rPr lang="en-US" dirty="0" smtClean="0"/>
              <a:t> and MIH (IEEE 802.21) protocols;</a:t>
            </a:r>
          </a:p>
          <a:p>
            <a:pPr marL="457200" indent="-457200" algn="just">
              <a:buFont typeface="Wingdings" panose="05000000000000000000" pitchFamily="2" charset="2"/>
              <a:buChar char="Ø"/>
            </a:pPr>
            <a:r>
              <a:rPr lang="en-US" dirty="0" smtClean="0"/>
              <a:t>Seamless handover over the SDN-based flow creation (in this case, for a video flow)</a:t>
            </a:r>
            <a:endParaRPr lang="en-US" dirty="0"/>
          </a:p>
        </p:txBody>
      </p:sp>
    </p:spTree>
    <p:extLst>
      <p:ext uri="{BB962C8B-B14F-4D97-AF65-F5344CB8AC3E}">
        <p14:creationId xmlns:p14="http://schemas.microsoft.com/office/powerpoint/2010/main" val="2565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Description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Setup:</a:t>
            </a:r>
          </a:p>
          <a:p>
            <a:pPr lvl="1"/>
            <a:r>
              <a:rPr lang="en-US" dirty="0" smtClean="0"/>
              <a:t>This demo involves one MN, 2 Aps, a </a:t>
            </a:r>
            <a:r>
              <a:rPr lang="en-US" dirty="0" err="1" smtClean="0"/>
              <a:t>PoS</a:t>
            </a:r>
            <a:r>
              <a:rPr lang="en-US" dirty="0" smtClean="0"/>
              <a:t> and a Video Server</a:t>
            </a:r>
          </a:p>
          <a:p>
            <a:r>
              <a:rPr lang="en-US" dirty="0" smtClean="0"/>
              <a:t>Sequence:</a:t>
            </a:r>
          </a:p>
          <a:p>
            <a:pPr marL="914400" lvl="1" indent="-514350" algn="just">
              <a:buFont typeface="+mj-lt"/>
              <a:buAutoNum type="arabicPeriod"/>
            </a:pPr>
            <a:r>
              <a:rPr lang="en-US" dirty="0" smtClean="0"/>
              <a:t>The MN is initially connected to network#1, receiving video from the video server;</a:t>
            </a:r>
          </a:p>
          <a:p>
            <a:pPr marL="914400" lvl="1" indent="-514350" algn="just">
              <a:buFont typeface="+mj-lt"/>
              <a:buAutoNum type="arabicPeriod"/>
            </a:pPr>
            <a:r>
              <a:rPr lang="en-US" dirty="0" smtClean="0"/>
              <a:t>While the video is streamed, the signal strength of network#1 is decreased;</a:t>
            </a:r>
          </a:p>
          <a:p>
            <a:pPr marL="914400" lvl="1" indent="-514350" algn="just">
              <a:buFont typeface="+mj-lt"/>
              <a:buAutoNum type="arabicPeriod"/>
            </a:pPr>
            <a:r>
              <a:rPr lang="en-US" dirty="0" smtClean="0"/>
              <a:t>The weakening of the signal strength is detected by the MN, triggering mechanisms for detecting a better handover candidate;</a:t>
            </a:r>
          </a:p>
          <a:p>
            <a:pPr marL="914400" lvl="1" indent="-514350" algn="just">
              <a:buFont typeface="+mj-lt"/>
              <a:buAutoNum type="arabicPeriod"/>
            </a:pPr>
            <a:r>
              <a:rPr lang="en-US" dirty="0" smtClean="0"/>
              <a:t>The MN initiates the handover procedure to move to network#2. Mobility is triggered by the MN and supported by the DTSA. Seamless handover is achieved thanks to EDOBRA enhancements by preemptively extending the MN’s workspaces before the execution of the handover;</a:t>
            </a:r>
          </a:p>
          <a:p>
            <a:pPr marL="914400" lvl="1" indent="-514350" algn="just">
              <a:buFont typeface="+mj-lt"/>
              <a:buAutoNum type="arabicPeriod"/>
            </a:pPr>
            <a:r>
              <a:rPr lang="en-US" dirty="0" smtClean="0"/>
              <a:t>Since network#1 does not have more subscribers for the workspace, the workspace flow is removed from network#1, for added optimization.</a:t>
            </a:r>
          </a:p>
          <a:p>
            <a:pPr lvl="1"/>
            <a:endParaRPr lang="en-US" dirty="0"/>
          </a:p>
        </p:txBody>
      </p:sp>
    </p:spTree>
    <p:extLst>
      <p:ext uri="{BB962C8B-B14F-4D97-AF65-F5344CB8AC3E}">
        <p14:creationId xmlns:p14="http://schemas.microsoft.com/office/powerpoint/2010/main" val="110750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Walkthrough</a:t>
            </a:r>
            <a:endParaRPr lang="en-US" dirty="0"/>
          </a:p>
        </p:txBody>
      </p:sp>
      <p:sp>
        <p:nvSpPr>
          <p:cNvPr id="3" name="Content Placeholder 2"/>
          <p:cNvSpPr>
            <a:spLocks noGrp="1"/>
          </p:cNvSpPr>
          <p:nvPr>
            <p:ph idx="1"/>
          </p:nvPr>
        </p:nvSpPr>
        <p:spPr/>
        <p:txBody>
          <a:bodyPr>
            <a:normAutofit lnSpcReduction="10000"/>
          </a:bodyPr>
          <a:lstStyle/>
          <a:p>
            <a:r>
              <a:rPr lang="en-US" dirty="0" smtClean="0"/>
              <a:t>Demo1: Video Comparison</a:t>
            </a:r>
          </a:p>
          <a:p>
            <a:pPr lvl="1"/>
            <a:r>
              <a:rPr lang="en-US" u="sng" dirty="0">
                <a:hlinkClick r:id="rId2"/>
              </a:rPr>
              <a:t>http://atnog.av.it.pt/~cguimaraes/</a:t>
            </a:r>
            <a:r>
              <a:rPr lang="en-US" u="sng" dirty="0" smtClean="0">
                <a:hlinkClick r:id="rId2"/>
              </a:rPr>
              <a:t>video_comparison.mp4</a:t>
            </a:r>
            <a:endParaRPr lang="en-US" u="sng" dirty="0" smtClean="0"/>
          </a:p>
          <a:p>
            <a:r>
              <a:rPr lang="en-US" dirty="0" smtClean="0"/>
              <a:t>Here the original video is compared against the SDN flow-based distributed mechanism (named </a:t>
            </a:r>
            <a:r>
              <a:rPr lang="en-US" dirty="0" err="1" smtClean="0"/>
              <a:t>ETArch</a:t>
            </a:r>
            <a:r>
              <a:rPr lang="en-US" dirty="0" smtClean="0"/>
              <a:t>), in a handover situation</a:t>
            </a:r>
          </a:p>
          <a:p>
            <a:pPr lvl="1"/>
            <a:r>
              <a:rPr lang="en-US" dirty="0" smtClean="0"/>
              <a:t>In one window, we see </a:t>
            </a:r>
            <a:r>
              <a:rPr lang="en-US" dirty="0" err="1" smtClean="0"/>
              <a:t>ETArch</a:t>
            </a:r>
            <a:r>
              <a:rPr lang="en-US" dirty="0" smtClean="0"/>
              <a:t> supported with 802.21 mechanisms</a:t>
            </a:r>
          </a:p>
          <a:p>
            <a:pPr lvl="1"/>
            <a:r>
              <a:rPr lang="en-US" dirty="0" smtClean="0"/>
              <a:t>The other window, shows regular </a:t>
            </a:r>
            <a:r>
              <a:rPr lang="en-US" dirty="0" err="1" smtClean="0"/>
              <a:t>ETArch</a:t>
            </a:r>
            <a:r>
              <a:rPr lang="en-US" dirty="0" smtClean="0"/>
              <a:t> operation, without 802.21 assistance</a:t>
            </a:r>
          </a:p>
        </p:txBody>
      </p:sp>
    </p:spTree>
    <p:extLst>
      <p:ext uri="{BB962C8B-B14F-4D97-AF65-F5344CB8AC3E}">
        <p14:creationId xmlns:p14="http://schemas.microsoft.com/office/powerpoint/2010/main" val="509722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Walkthrough</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Demo2: Command Line and Performance</a:t>
            </a:r>
          </a:p>
          <a:p>
            <a:pPr lvl="1"/>
            <a:r>
              <a:rPr lang="en-US" dirty="0" smtClean="0">
                <a:hlinkClick r:id="rId2"/>
              </a:rPr>
              <a:t>http://atnog.av.it.pt/~cguimaraes/demo.ogv</a:t>
            </a:r>
            <a:endParaRPr lang="en-US" dirty="0" smtClean="0"/>
          </a:p>
          <a:p>
            <a:r>
              <a:rPr lang="en-US" dirty="0" smtClean="0"/>
              <a:t>Same demo as before, but under the perspective of the Mobile Node, AP1 and AP2</a:t>
            </a:r>
          </a:p>
          <a:p>
            <a:r>
              <a:rPr lang="en-US" dirty="0" smtClean="0"/>
              <a:t>The left side shows the traffic passing through ‘wlan0’ and, after the handover, through ‘wlan2’</a:t>
            </a:r>
          </a:p>
          <a:p>
            <a:r>
              <a:rPr lang="en-US" dirty="0" smtClean="0"/>
              <a:t>The command line window on the left side shows the MN’s MIH-User output, based on the 802.21 open-source implementation ODTONE (</a:t>
            </a:r>
            <a:r>
              <a:rPr lang="en-US" dirty="0" smtClean="0">
                <a:hlinkClick r:id="rId3"/>
              </a:rPr>
              <a:t>http://atnog.av.it.pt/odtone</a:t>
            </a:r>
            <a:r>
              <a:rPr lang="en-US" dirty="0" smtClean="0"/>
              <a:t>)</a:t>
            </a:r>
          </a:p>
          <a:p>
            <a:r>
              <a:rPr lang="en-US" dirty="0" smtClean="0"/>
              <a:t>On the right side, the 1</a:t>
            </a:r>
            <a:r>
              <a:rPr lang="en-US" baseline="30000" dirty="0" smtClean="0"/>
              <a:t>st</a:t>
            </a:r>
            <a:r>
              <a:rPr lang="en-US" dirty="0" smtClean="0"/>
              <a:t> blue terminal shows a traffic capture on AP1 (showing where the video starts), and the red terminal shows the traffic capture for AP2 (showing the video passing after the handover)</a:t>
            </a:r>
          </a:p>
          <a:p>
            <a:r>
              <a:rPr lang="en-US" dirty="0" smtClean="0"/>
              <a:t>The smaller blue terminal window on AP1 illustrates the </a:t>
            </a:r>
            <a:r>
              <a:rPr lang="en-US" dirty="0" err="1" smtClean="0"/>
              <a:t>txpower</a:t>
            </a:r>
            <a:r>
              <a:rPr lang="en-US" dirty="0" smtClean="0"/>
              <a:t> reduction command that was used to trigger the handover</a:t>
            </a:r>
          </a:p>
          <a:p>
            <a:pPr lvl="1"/>
            <a:r>
              <a:rPr lang="en-US" dirty="0" smtClean="0"/>
              <a:t>i.e., simulates that the conditions in AP1 deteriorated</a:t>
            </a:r>
          </a:p>
          <a:p>
            <a:endParaRPr lang="en-US" dirty="0"/>
          </a:p>
        </p:txBody>
      </p:sp>
    </p:spTree>
    <p:extLst>
      <p:ext uri="{BB962C8B-B14F-4D97-AF65-F5344CB8AC3E}">
        <p14:creationId xmlns:p14="http://schemas.microsoft.com/office/powerpoint/2010/main" val="218474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lstStyle/>
          <a:p>
            <a:r>
              <a:rPr lang="en-US" dirty="0" smtClean="0"/>
              <a:t>Using an IEEE 802.21-enabled enabled </a:t>
            </a:r>
            <a:r>
              <a:rPr lang="en-US" dirty="0" err="1" smtClean="0"/>
              <a:t>ETArch</a:t>
            </a:r>
            <a:r>
              <a:rPr lang="en-US" dirty="0" smtClean="0"/>
              <a:t> solution, the MN is able to receive content without any interruption during the handover process. This design progresses over the raw </a:t>
            </a:r>
            <a:r>
              <a:rPr lang="en-US" dirty="0" err="1" smtClean="0"/>
              <a:t>ETArch</a:t>
            </a:r>
            <a:r>
              <a:rPr lang="en-US" dirty="0" smtClean="0"/>
              <a:t> solution, where the content reception is interrupted once it needs to unregister from the previous flow through the old network and to re-register through the new network.</a:t>
            </a:r>
          </a:p>
          <a:p>
            <a:endParaRPr lang="en-US" dirty="0"/>
          </a:p>
        </p:txBody>
      </p:sp>
    </p:spTree>
    <p:extLst>
      <p:ext uri="{BB962C8B-B14F-4D97-AF65-F5344CB8AC3E}">
        <p14:creationId xmlns:p14="http://schemas.microsoft.com/office/powerpoint/2010/main" val="388980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Primitives</a:t>
            </a:r>
            <a:endParaRPr lang="en-US" dirty="0"/>
          </a:p>
        </p:txBody>
      </p:sp>
      <p:sp>
        <p:nvSpPr>
          <p:cNvPr id="3" name="Content Placeholder 2"/>
          <p:cNvSpPr>
            <a:spLocks noGrp="1"/>
          </p:cNvSpPr>
          <p:nvPr>
            <p:ph idx="1"/>
          </p:nvPr>
        </p:nvSpPr>
        <p:spPr/>
        <p:txBody>
          <a:bodyPr/>
          <a:lstStyle/>
          <a:p>
            <a:r>
              <a:rPr lang="en-US" dirty="0" smtClean="0"/>
              <a:t>With SDN operation being done over network switching equipment…</a:t>
            </a:r>
          </a:p>
          <a:p>
            <a:pPr lvl="1"/>
            <a:r>
              <a:rPr lang="en-US" dirty="0" smtClean="0"/>
              <a:t>… particularly considering the AP’s when envisaging SDN supporting wireless technologies (i.e., 802.11)</a:t>
            </a:r>
          </a:p>
          <a:p>
            <a:r>
              <a:rPr lang="en-US" dirty="0" smtClean="0"/>
              <a:t>… provides the incentive to consider </a:t>
            </a:r>
            <a:r>
              <a:rPr lang="en-US" dirty="0" err="1" smtClean="0"/>
              <a:t>PoA</a:t>
            </a:r>
            <a:r>
              <a:rPr lang="en-US" dirty="0" smtClean="0"/>
              <a:t>-based primitives</a:t>
            </a:r>
          </a:p>
          <a:p>
            <a:pPr lvl="1"/>
            <a:r>
              <a:rPr lang="en-US" dirty="0" smtClean="0"/>
              <a:t>… which can also be used to leverage SDN+802.21 integration</a:t>
            </a:r>
            <a:endParaRPr lang="en-US" dirty="0"/>
          </a:p>
        </p:txBody>
      </p:sp>
    </p:spTree>
    <p:extLst>
      <p:ext uri="{BB962C8B-B14F-4D97-AF65-F5344CB8AC3E}">
        <p14:creationId xmlns:p14="http://schemas.microsoft.com/office/powerpoint/2010/main" val="1297392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TotalTime>
  <Words>877</Words>
  <Application>Microsoft Macintosh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802.21+SDN integrated scenarios and new PoA-related primitives</vt:lpstr>
      <vt:lpstr>Outline</vt:lpstr>
      <vt:lpstr>Setting for the Demo</vt:lpstr>
      <vt:lpstr>Key Concepts</vt:lpstr>
      <vt:lpstr>Use Case Description</vt:lpstr>
      <vt:lpstr>Demo Walkthrough</vt:lpstr>
      <vt:lpstr>Demo Walkthrough</vt:lpstr>
      <vt:lpstr>Benefits</vt:lpstr>
      <vt:lpstr>Supportive Primitives</vt:lpstr>
      <vt:lpstr>Supportive Primitives</vt:lpstr>
      <vt:lpstr>Primitive Details</vt:lpstr>
      <vt:lpstr>Primitive Details</vt:lpstr>
      <vt:lpstr>Primitive Details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802.21+SDN integrated scenarios and new PoA-related primitives</dc:title>
  <dc:creator>Daniel Corujo</dc:creator>
  <cp:lastModifiedBy>Daniel Corujo</cp:lastModifiedBy>
  <cp:revision>10</cp:revision>
  <dcterms:created xsi:type="dcterms:W3CDTF">2014-01-27T10:56:51Z</dcterms:created>
  <dcterms:modified xsi:type="dcterms:W3CDTF">2014-01-27T13:41:39Z</dcterms:modified>
</cp:coreProperties>
</file>