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7"/>
  </p:notesMasterIdLst>
  <p:handoutMasterIdLst>
    <p:handoutMasterId r:id="rId28"/>
  </p:handoutMasterIdLst>
  <p:sldIdLst>
    <p:sldId id="413" r:id="rId6"/>
    <p:sldId id="431" r:id="rId7"/>
    <p:sldId id="432" r:id="rId8"/>
    <p:sldId id="442"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37" r:id="rId22"/>
    <p:sldId id="436" r:id="rId23"/>
    <p:sldId id="440" r:id="rId24"/>
    <p:sldId id="443" r:id="rId25"/>
    <p:sldId id="44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95" autoAdjust="0"/>
    <p:restoredTop sz="99556" autoAdjust="0"/>
  </p:normalViewPr>
  <p:slideViewPr>
    <p:cSldViewPr>
      <p:cViewPr varScale="1">
        <p:scale>
          <a:sx n="92" d="100"/>
          <a:sy n="92" d="100"/>
        </p:scale>
        <p:origin x="-204" y="-108"/>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082"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
        <p:nvSpPr>
          <p:cNvPr id="10"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
        <p:nvSpPr>
          <p:cNvPr id="5"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March 2014</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2014</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2014</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
        <p:nvSpPr>
          <p:cNvPr id="10"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
        <p:nvSpPr>
          <p:cNvPr id="5"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2014</a:t>
            </a:r>
            <a:endParaRPr lang="en-US" dirty="0"/>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2014</a:t>
            </a:r>
            <a:endParaRPr lang="en-US" dirty="0"/>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2014</a:t>
            </a:r>
            <a:endParaRPr lang="en-US" dirty="0"/>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3" y="394156"/>
            <a:ext cx="4651915"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21-14-0038-00-Session#61-Opening_Plenary_Notes.ppt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Date Placeholder 3"/>
          <p:cNvSpPr>
            <a:spLocks noGrp="1"/>
          </p:cNvSpPr>
          <p:nvPr>
            <p:ph type="dt" sz="half" idx="2"/>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March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hyperlink" Target="http://802world.org/wireless/registration-information/" TargetMode="External"/><Relationship Id="rId2" Type="http://schemas.openxmlformats.org/officeDocument/2006/relationships/notesSlide" Target="../notesSlides/notesSlide20.xml"/><Relationship Id="rId1" Type="http://schemas.openxmlformats.org/officeDocument/2006/relationships/slideLayout" Target="../slideLayouts/slideLayout8.xml"/><Relationship Id="rId5" Type="http://schemas.openxmlformats.org/officeDocument/2006/relationships/hyperlink" Target="http://802world.org/wireless" TargetMode="External"/><Relationship Id="rId4" Type="http://schemas.openxmlformats.org/officeDocument/2006/relationships/hyperlink" Target="http://resweb.passkey.com/Resweb.do?mode=welcome_ei_new&amp;eventID=11077656&amp;fromResdesk=true"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#61, </a:t>
            </a:r>
            <a:br>
              <a:rPr lang="en-US" b="1" dirty="0" smtClean="0">
                <a:latin typeface="Arial" charset="0"/>
              </a:rPr>
            </a:br>
            <a:r>
              <a:rPr lang="en-US" b="1" dirty="0" smtClean="0">
                <a:latin typeface="Arial" charset="0"/>
              </a:rPr>
              <a:t>Beijing, China </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smtClean="0">
                <a:latin typeface="Arial" charset="0"/>
              </a:rPr>
              <a:t>Subir Das</a:t>
            </a:r>
          </a:p>
          <a:p>
            <a:pPr eaLnBrk="1" hangingPunct="1"/>
            <a:r>
              <a:rPr lang="en-US" sz="2800" b="1" smtClean="0">
                <a:latin typeface="Arial" charset="0"/>
              </a:rPr>
              <a:t>sdas at appcomsci dot com</a:t>
            </a:r>
            <a:endParaRPr lang="en-US" sz="2800" b="1" dirty="0" smtClean="0">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19200"/>
            <a:ext cx="8686800" cy="51054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802.21c Single Radio Handover</a:t>
            </a:r>
          </a:p>
          <a:p>
            <a:pPr lvl="2">
              <a:lnSpc>
                <a:spcPct val="80000"/>
              </a:lnSpc>
            </a:pPr>
            <a:r>
              <a:rPr lang="en-US" sz="2000" dirty="0" smtClean="0">
                <a:latin typeface="Arial" charset="0"/>
              </a:rPr>
              <a:t>Request for EC approval to forward the draft to </a:t>
            </a:r>
            <a:r>
              <a:rPr lang="en-US" sz="2000" dirty="0" err="1" smtClean="0">
                <a:latin typeface="Arial" charset="0"/>
              </a:rPr>
              <a:t>RevCom</a:t>
            </a:r>
            <a:endParaRPr lang="en-US" sz="2000" dirty="0" smtClean="0">
              <a:latin typeface="Arial" charset="0"/>
            </a:endParaRPr>
          </a:p>
          <a:p>
            <a:pPr lvl="1">
              <a:lnSpc>
                <a:spcPct val="80000"/>
              </a:lnSpc>
            </a:pPr>
            <a:r>
              <a:rPr lang="en-US" sz="2400" dirty="0" smtClean="0">
                <a:latin typeface="Arial" charset="0"/>
              </a:rPr>
              <a:t>802.21d Multicast Group Management </a:t>
            </a:r>
          </a:p>
          <a:p>
            <a:pPr lvl="2">
              <a:lnSpc>
                <a:spcPct val="80000"/>
              </a:lnSpc>
            </a:pPr>
            <a:r>
              <a:rPr lang="en-US" sz="1800" dirty="0" smtClean="0">
                <a:latin typeface="Arial" charset="0"/>
              </a:rPr>
              <a:t>Completed WG Letter Ballot </a:t>
            </a:r>
            <a:r>
              <a:rPr lang="en-US" sz="1800" dirty="0" smtClean="0">
                <a:latin typeface="Arial" charset="0"/>
              </a:rPr>
              <a:t>recirculation </a:t>
            </a:r>
            <a:r>
              <a:rPr lang="en-US" sz="1800" dirty="0" smtClean="0">
                <a:latin typeface="Arial" charset="0"/>
              </a:rPr>
              <a:t>(#7b)  on March 03, 2014</a:t>
            </a:r>
          </a:p>
          <a:p>
            <a:pPr lvl="2">
              <a:lnSpc>
                <a:spcPct val="90000"/>
              </a:lnSpc>
            </a:pPr>
            <a:r>
              <a:rPr lang="en-US" sz="1800" dirty="0" smtClean="0">
                <a:latin typeface="Arial" charset="0"/>
              </a:rPr>
              <a:t>Result announced on March 04, 2014</a:t>
            </a:r>
          </a:p>
          <a:p>
            <a:pPr lvl="2">
              <a:lnSpc>
                <a:spcPct val="90000"/>
              </a:lnSpc>
            </a:pPr>
            <a:r>
              <a:rPr lang="en-US" sz="1800" dirty="0" smtClean="0">
                <a:latin typeface="Arial" charset="0"/>
              </a:rPr>
              <a:t>http://www.ieee802.org/21/ballot_7.html </a:t>
            </a:r>
          </a:p>
          <a:p>
            <a:pPr lvl="2">
              <a:lnSpc>
                <a:spcPct val="90000"/>
              </a:lnSpc>
            </a:pPr>
            <a:r>
              <a:rPr lang="en-US" sz="1800" dirty="0" smtClean="0">
                <a:latin typeface="Arial" charset="0"/>
              </a:rPr>
              <a:t>19 ballots/21 members. Return ratio 89.47%</a:t>
            </a:r>
          </a:p>
          <a:p>
            <a:pPr lvl="2">
              <a:lnSpc>
                <a:spcPct val="90000"/>
              </a:lnSpc>
            </a:pPr>
            <a:r>
              <a:rPr lang="en-US" sz="1800" dirty="0" smtClean="0">
                <a:latin typeface="Arial" charset="0"/>
              </a:rPr>
              <a:t>11approve/06disapprove/01abstain. Approval rate = 64.70%</a:t>
            </a:r>
          </a:p>
          <a:p>
            <a:pPr lvl="1">
              <a:lnSpc>
                <a:spcPct val="80000"/>
              </a:lnSpc>
            </a:pPr>
            <a:r>
              <a:rPr lang="en-US" sz="2400" dirty="0" smtClean="0">
                <a:latin typeface="Arial" charset="0"/>
              </a:rPr>
              <a:t>802.21m  Revision Project </a:t>
            </a:r>
          </a:p>
          <a:p>
            <a:pPr lvl="2">
              <a:lnSpc>
                <a:spcPct val="80000"/>
              </a:lnSpc>
            </a:pPr>
            <a:r>
              <a:rPr lang="en-US" sz="2000" dirty="0" smtClean="0">
                <a:latin typeface="Arial" charset="0"/>
              </a:rPr>
              <a:t>Working on the document structure and existing issues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 Use case presentation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March 2014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March Meeting</a:t>
            </a:r>
            <a:endParaRPr lang="en-US" sz="3200" dirty="0" smtClean="0">
              <a:solidFill>
                <a:schemeClr val="accent2"/>
              </a:solidFill>
              <a:latin typeface="Arial" charset="0"/>
            </a:endParaRPr>
          </a:p>
        </p:txBody>
      </p:sp>
      <p:sp>
        <p:nvSpPr>
          <p:cNvPr id="34822" name="Rectangle 3"/>
          <p:cNvSpPr>
            <a:spLocks noGrp="1" noChangeArrowheads="1"/>
          </p:cNvSpPr>
          <p:nvPr>
            <p:ph type="body" idx="1"/>
          </p:nvPr>
        </p:nvSpPr>
        <p:spPr>
          <a:xfrm>
            <a:off x="381000" y="1447800"/>
            <a:ext cx="8305800" cy="3581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endParaRPr lang="en-US" sz="1600" dirty="0" smtClean="0">
              <a:latin typeface="Arial" charset="0"/>
            </a:endParaRPr>
          </a:p>
          <a:p>
            <a:pPr lvl="1">
              <a:lnSpc>
                <a:spcPct val="90000"/>
              </a:lnSpc>
            </a:pPr>
            <a:r>
              <a:rPr lang="en-US" sz="2200" dirty="0" smtClean="0">
                <a:latin typeface="Arial" charset="0"/>
              </a:rPr>
              <a:t>802.21d : Group Management </a:t>
            </a:r>
          </a:p>
          <a:p>
            <a:pPr lvl="2">
              <a:lnSpc>
                <a:spcPct val="90000"/>
              </a:lnSpc>
            </a:pPr>
            <a:r>
              <a:rPr lang="en-US" sz="1800" dirty="0" smtClean="0">
                <a:latin typeface="Arial" charset="0"/>
              </a:rPr>
              <a:t>Resolve WG Letter Ballot #7b Comments</a:t>
            </a:r>
          </a:p>
          <a:p>
            <a:pPr lvl="1">
              <a:lnSpc>
                <a:spcPct val="90000"/>
              </a:lnSpc>
            </a:pPr>
            <a:r>
              <a:rPr lang="en-US" sz="2200" dirty="0" smtClean="0">
                <a:latin typeface="Arial" charset="0"/>
              </a:rPr>
              <a:t>802.21m: Revision Project </a:t>
            </a:r>
          </a:p>
          <a:p>
            <a:pPr lvl="2">
              <a:lnSpc>
                <a:spcPct val="80000"/>
              </a:lnSpc>
            </a:pPr>
            <a:r>
              <a:rPr lang="en-US" sz="1800" dirty="0" smtClean="0">
                <a:latin typeface="Arial" charset="0"/>
              </a:rPr>
              <a:t>Discuss the document structure and existing issues </a:t>
            </a:r>
          </a:p>
          <a:p>
            <a:pPr lvl="1">
              <a:lnSpc>
                <a:spcPct val="90000"/>
              </a:lnSpc>
            </a:pPr>
            <a:r>
              <a:rPr lang="en-US" sz="2200" dirty="0" smtClean="0">
                <a:latin typeface="Arial" charset="0"/>
              </a:rPr>
              <a:t>802.21.1</a:t>
            </a:r>
          </a:p>
          <a:p>
            <a:pPr lvl="2">
              <a:lnSpc>
                <a:spcPct val="90000"/>
              </a:lnSpc>
            </a:pPr>
            <a:r>
              <a:rPr lang="en-US" sz="1800" dirty="0" smtClean="0">
                <a:latin typeface="Arial" charset="0"/>
              </a:rPr>
              <a:t>Use case and services discussion </a:t>
            </a:r>
            <a:endParaRPr lang="en-US" sz="1800" dirty="0" smtClean="0">
              <a:latin typeface="Arial" charset="0"/>
              <a:cs typeface="Arial" charset="0"/>
            </a:endParaRPr>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990600"/>
            <a:ext cx="8610600" cy="4038600"/>
          </a:xfrm>
        </p:spPr>
        <p:txBody>
          <a:bodyPr/>
          <a:lstStyle/>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September 2014, Athens, Greece</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28041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685800" y="48768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20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May Meeting Logistics </a:t>
            </a:r>
            <a:endParaRPr lang="en-US" sz="3200" dirty="0" smtClean="0">
              <a:solidFill>
                <a:schemeClr val="accent2"/>
              </a:solidFill>
              <a:latin typeface="Arial" charset="0"/>
            </a:endParaRPr>
          </a:p>
        </p:txBody>
      </p:sp>
      <p:sp>
        <p:nvSpPr>
          <p:cNvPr id="34822" name="Rectangle 3"/>
          <p:cNvSpPr>
            <a:spLocks noGrp="1" noChangeArrowheads="1"/>
          </p:cNvSpPr>
          <p:nvPr>
            <p:ph type="body" idx="1"/>
          </p:nvPr>
        </p:nvSpPr>
        <p:spPr>
          <a:xfrm>
            <a:off x="381000" y="1447800"/>
            <a:ext cx="8458200" cy="4495800"/>
          </a:xfrm>
        </p:spPr>
        <p:txBody>
          <a:bodyPr/>
          <a:lstStyle/>
          <a:p>
            <a:pPr lvl="2">
              <a:lnSpc>
                <a:spcPct val="90000"/>
              </a:lnSpc>
              <a:buNone/>
            </a:pPr>
            <a:endParaRPr lang="en-US" sz="1800" dirty="0" smtClean="0">
              <a:latin typeface="Arial" charset="0"/>
            </a:endParaRPr>
          </a:p>
          <a:p>
            <a:r>
              <a:rPr lang="en-US" sz="1800" b="1" dirty="0" smtClean="0"/>
              <a:t>MAY 11-16, 2014 INTERIM SESSION: Hilton </a:t>
            </a:r>
            <a:r>
              <a:rPr lang="en-US" sz="1800" b="1" dirty="0" smtClean="0"/>
              <a:t>Waikoloa Village Big Island, Hawaii </a:t>
            </a:r>
            <a:r>
              <a:rPr lang="en-US" sz="1800" b="1" dirty="0" smtClean="0"/>
              <a:t>USA</a:t>
            </a:r>
            <a:endParaRPr lang="en-US" sz="1800" b="1" dirty="0" smtClean="0"/>
          </a:p>
          <a:p>
            <a:pPr>
              <a:lnSpc>
                <a:spcPct val="90000"/>
              </a:lnSpc>
            </a:pPr>
            <a:endParaRPr lang="en-US" sz="1800" dirty="0" smtClean="0">
              <a:latin typeface="Arial" charset="0"/>
            </a:endParaRPr>
          </a:p>
          <a:p>
            <a:pPr>
              <a:lnSpc>
                <a:spcPct val="90000"/>
              </a:lnSpc>
            </a:pPr>
            <a:r>
              <a:rPr lang="en-US" sz="1800" dirty="0" smtClean="0">
                <a:latin typeface="Arial" charset="0"/>
              </a:rPr>
              <a:t>REGISTRATION INFORMATION</a:t>
            </a:r>
            <a:r>
              <a:rPr lang="en-US" sz="1600" dirty="0" smtClean="0">
                <a:latin typeface="Arial" charset="0"/>
              </a:rPr>
              <a:t>: </a:t>
            </a:r>
            <a:r>
              <a:rPr lang="en-US" sz="1600" dirty="0" smtClean="0">
                <a:latin typeface="Arial" charset="0"/>
                <a:hlinkClick r:id="rId3"/>
              </a:rPr>
              <a:t>http</a:t>
            </a:r>
            <a:r>
              <a:rPr lang="en-US" sz="1600" dirty="0" smtClean="0">
                <a:latin typeface="Arial" charset="0"/>
                <a:hlinkClick r:id="rId3"/>
              </a:rPr>
              <a:t>://802world.org/wireless/registration-information</a:t>
            </a:r>
            <a:r>
              <a:rPr lang="en-US" sz="1600" dirty="0" smtClean="0">
                <a:latin typeface="Arial" charset="0"/>
                <a:hlinkClick r:id="rId3"/>
              </a:rPr>
              <a:t>/</a:t>
            </a:r>
            <a:endParaRPr lang="en-US" sz="1600" dirty="0" smtClean="0">
              <a:latin typeface="Arial" charset="0"/>
            </a:endParaRPr>
          </a:p>
          <a:p>
            <a:pPr>
              <a:lnSpc>
                <a:spcPct val="90000"/>
              </a:lnSpc>
            </a:pPr>
            <a:r>
              <a:rPr lang="en-US" sz="1800" dirty="0" smtClean="0">
                <a:latin typeface="Arial" charset="0"/>
              </a:rPr>
              <a:t>HOTEL </a:t>
            </a:r>
            <a:r>
              <a:rPr lang="en-US" sz="1800" dirty="0" smtClean="0">
                <a:latin typeface="Arial" charset="0"/>
              </a:rPr>
              <a:t>RESERVATIONS:</a:t>
            </a:r>
            <a:r>
              <a:rPr lang="en-US" sz="1600" dirty="0" smtClean="0">
                <a:latin typeface="Arial" charset="0"/>
              </a:rPr>
              <a:t>	</a:t>
            </a:r>
            <a:r>
              <a:rPr lang="en-US" sz="1600" dirty="0" smtClean="0">
                <a:latin typeface="Arial" charset="0"/>
                <a:hlinkClick r:id="rId4"/>
              </a:rPr>
              <a:t>http://</a:t>
            </a:r>
            <a:r>
              <a:rPr lang="en-US" sz="1600" dirty="0" smtClean="0">
                <a:latin typeface="Arial" charset="0"/>
                <a:hlinkClick r:id="rId4"/>
              </a:rPr>
              <a:t>resweb.passkey.com/Resweb.do?mode=welcome_ei_new&amp;eventID=11077656&amp;fromResdesk=true</a:t>
            </a:r>
            <a:endParaRPr lang="en-US" sz="1600" dirty="0" smtClean="0">
              <a:latin typeface="Arial" charset="0"/>
            </a:endParaRPr>
          </a:p>
          <a:p>
            <a:pPr>
              <a:lnSpc>
                <a:spcPct val="90000"/>
              </a:lnSpc>
              <a:buNone/>
            </a:pPr>
            <a:endParaRPr lang="en-US" sz="1600" dirty="0" smtClean="0">
              <a:latin typeface="Arial" charset="0"/>
            </a:endParaRPr>
          </a:p>
          <a:p>
            <a:pPr>
              <a:lnSpc>
                <a:spcPct val="90000"/>
              </a:lnSpc>
            </a:pPr>
            <a:r>
              <a:rPr lang="en-US" sz="1800" dirty="0" smtClean="0">
                <a:latin typeface="Arial" charset="0"/>
              </a:rPr>
              <a:t>All event information including links to </a:t>
            </a:r>
            <a:r>
              <a:rPr lang="en-US" sz="1800" dirty="0" err="1" smtClean="0">
                <a:latin typeface="Arial" charset="0"/>
              </a:rPr>
              <a:t>Registration,VISA</a:t>
            </a:r>
            <a:r>
              <a:rPr lang="en-US" sz="1800" dirty="0" smtClean="0">
                <a:latin typeface="Arial" charset="0"/>
              </a:rPr>
              <a:t> Letters, Hotel Reservations, and regional information can all be accessed from the IEEE 802 Wireless Interim website: </a:t>
            </a:r>
            <a:r>
              <a:rPr lang="en-US" sz="1600" dirty="0" smtClean="0">
                <a:latin typeface="Arial" charset="0"/>
                <a:hlinkClick r:id="rId5"/>
              </a:rPr>
              <a:t>http://802world.org/wireless</a:t>
            </a:r>
            <a:r>
              <a:rPr lang="en-US" sz="1600" dirty="0" smtClean="0">
                <a:latin typeface="Arial" charset="0"/>
              </a:rPr>
              <a:t>.</a:t>
            </a:r>
          </a:p>
          <a:p>
            <a:pPr>
              <a:lnSpc>
                <a:spcPct val="90000"/>
              </a:lnSpc>
            </a:pPr>
            <a:endParaRPr lang="en-US" sz="1600" dirty="0" smtClean="0">
              <a:latin typeface="Arial" charset="0"/>
            </a:endParaRPr>
          </a:p>
          <a:p>
            <a:pPr>
              <a:lnSpc>
                <a:spcPct val="90000"/>
              </a:lnSpc>
            </a:pPr>
            <a:r>
              <a:rPr lang="en-US" sz="1600" dirty="0" smtClean="0">
                <a:latin typeface="Arial" charset="0"/>
              </a:rPr>
              <a:t>Early bird rate:  Hotel: $149.00 (Sold out),  $169.00 before April 21, 2014</a:t>
            </a:r>
          </a:p>
          <a:p>
            <a:pPr>
              <a:lnSpc>
                <a:spcPct val="90000"/>
              </a:lnSpc>
            </a:pPr>
            <a:r>
              <a:rPr lang="en-US" sz="1600" dirty="0" smtClean="0">
                <a:latin typeface="Arial" charset="0"/>
              </a:rPr>
              <a:t>Registration: </a:t>
            </a:r>
            <a:r>
              <a:rPr lang="en-US" sz="1600" dirty="0" smtClean="0">
                <a:latin typeface="Arial" charset="0"/>
              </a:rPr>
              <a:t>$650.00 before  6 pm, US , PST, March 20, 2014</a:t>
            </a:r>
            <a:endParaRPr lang="en-US" sz="1600" dirty="0" smtClean="0">
              <a:latin typeface="Arial" charset="0"/>
            </a:endParaRPr>
          </a:p>
          <a:p>
            <a:pPr>
              <a:lnSpc>
                <a:spcPct val="90000"/>
              </a:lnSpc>
            </a:pPr>
            <a:endParaRPr lang="en-US" sz="1600" dirty="0" smtClean="0">
              <a:latin typeface="Arial" charset="0"/>
              <a:cs typeface="Arial" charset="0"/>
            </a:endParaRPr>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18-23 January, 2015, </a:t>
            </a:r>
            <a:r>
              <a:rPr lang="es-ES" sz="2400" b="1" dirty="0" smtClean="0">
                <a:solidFill>
                  <a:schemeClr val="accent2"/>
                </a:solidFill>
              </a:rPr>
              <a:t>Hyatt </a:t>
            </a:r>
            <a:r>
              <a:rPr lang="es-ES" sz="2400" b="1" dirty="0" err="1" smtClean="0">
                <a:solidFill>
                  <a:schemeClr val="accent2"/>
                </a:solidFill>
              </a:rPr>
              <a:t>Regency</a:t>
            </a:r>
            <a:r>
              <a:rPr lang="es-ES" sz="2400" b="1" dirty="0" smtClean="0">
                <a:solidFill>
                  <a:schemeClr val="accent2"/>
                </a:solidFill>
              </a:rPr>
              <a:t>,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8-13/15-20 March, 2015,  Barcelona (TBD)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2015, Hyatt Regency Vancouver (TBD)</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2015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 (TBC)</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762000" y="5105400"/>
            <a:ext cx="7696200" cy="307777"/>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a:t>
            </a:r>
            <a:r>
              <a:rPr lang="en-US" sz="1400" dirty="0" smtClean="0"/>
              <a:t>Room DE, TR-L1 East; </a:t>
            </a:r>
            <a:r>
              <a:rPr lang="en-US" sz="1400" dirty="0" smtClean="0"/>
              <a:t>Tutorial</a:t>
            </a:r>
            <a:r>
              <a:rPr lang="en-US" sz="1400" dirty="0" smtClean="0"/>
              <a:t>: Grand Ballroom CD, CW-L1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4</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5" name="Table 14"/>
          <p:cNvGraphicFramePr>
            <a:graphicFrameLocks noGrp="1"/>
          </p:cNvGraphicFramePr>
          <p:nvPr/>
        </p:nvGraphicFramePr>
        <p:xfrm>
          <a:off x="838200" y="1524000"/>
          <a:ext cx="7238999" cy="3370896"/>
        </p:xfrm>
        <a:graphic>
          <a:graphicData uri="http://schemas.openxmlformats.org/drawingml/2006/table">
            <a:tbl>
              <a:tblPr/>
              <a:tblGrid>
                <a:gridCol w="1309238"/>
                <a:gridCol w="1589570"/>
                <a:gridCol w="1306182"/>
                <a:gridCol w="1493325"/>
                <a:gridCol w="1540684"/>
              </a:tblGrid>
              <a:tr h="583971">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Monday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(Mar 17,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Tuesday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(Mar 18,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Wednesday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(Mar 19,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Thursday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(Mar 20,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326">
                <a:tc>
                  <a:txBody>
                    <a:bodyPr/>
                    <a:lstStyle/>
                    <a:p>
                      <a:pPr marL="0" marR="0">
                        <a:spcBef>
                          <a:spcPts val="0"/>
                        </a:spcBef>
                        <a:spcAft>
                          <a:spcPts val="0"/>
                        </a:spcAft>
                      </a:pPr>
                      <a:r>
                        <a:rPr lang="en-US" sz="1200" b="1">
                          <a:latin typeface="Times New Roman"/>
                          <a:ea typeface="Times New Roman"/>
                          <a:cs typeface="Times New Roman"/>
                        </a:rPr>
                        <a:t>AM-1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8:00-10:00a</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IEEE 802 EC  Opening Plenary (until 10:30 am)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802.21.1TG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359">
                <a:tc>
                  <a:txBody>
                    <a:bodyPr/>
                    <a:lstStyle/>
                    <a:p>
                      <a:pPr marL="0" marR="0">
                        <a:spcBef>
                          <a:spcPts val="0"/>
                        </a:spcBef>
                        <a:spcAft>
                          <a:spcPts val="0"/>
                        </a:spcAft>
                      </a:pPr>
                      <a:r>
                        <a:rPr lang="en-US" sz="1200" b="1">
                          <a:latin typeface="Times New Roman"/>
                          <a:ea typeface="Times New Roman"/>
                          <a:cs typeface="Times New Roman"/>
                        </a:rPr>
                        <a:t>AM-2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10:30-12:30</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802.21.1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857">
                <a:tc>
                  <a:txBody>
                    <a:bodyPr/>
                    <a:lstStyle/>
                    <a:p>
                      <a:pPr marL="0" marR="0">
                        <a:spcBef>
                          <a:spcPts val="0"/>
                        </a:spcBef>
                        <a:spcAft>
                          <a:spcPts val="0"/>
                        </a:spcAft>
                      </a:pPr>
                      <a:r>
                        <a:rPr lang="en-US" sz="1200" b="1">
                          <a:latin typeface="Times New Roman"/>
                          <a:ea typeface="Times New Roman"/>
                          <a:cs typeface="Times New Roman"/>
                        </a:rPr>
                        <a:t>PM-1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1:30 – 3:30p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Opening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802.21mTG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2263">
                <a:tc>
                  <a:txBody>
                    <a:bodyPr/>
                    <a:lstStyle/>
                    <a:p>
                      <a:pPr marL="0" marR="0">
                        <a:spcBef>
                          <a:spcPts val="0"/>
                        </a:spcBef>
                        <a:spcAft>
                          <a:spcPts val="0"/>
                        </a:spcAft>
                      </a:pPr>
                      <a:r>
                        <a:rPr lang="en-US" sz="1200" b="1">
                          <a:latin typeface="Times New Roman"/>
                          <a:ea typeface="Times New Roman"/>
                          <a:cs typeface="Times New Roman"/>
                        </a:rPr>
                        <a:t>PM-2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4:00 – 6:00p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WG Officers Election (4:00- 4:45pm)</a:t>
                      </a:r>
                    </a:p>
                    <a:p>
                      <a:pPr marL="0" marR="0">
                        <a:spcBef>
                          <a:spcPts val="0"/>
                        </a:spcBef>
                        <a:spcAft>
                          <a:spcPts val="0"/>
                        </a:spcAft>
                      </a:pPr>
                      <a:r>
                        <a:rPr lang="en-US" sz="1200">
                          <a:latin typeface="Times New Roman"/>
                          <a:ea typeface="Times New Roman"/>
                          <a:cs typeface="Times New Roman"/>
                        </a:rPr>
                        <a:t>802.21d TG (4:45- 6:00 pm)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120">
                <a:tc>
                  <a:txBody>
                    <a:bodyPr/>
                    <a:lstStyle/>
                    <a:p>
                      <a:pPr marL="0" marR="0">
                        <a:spcBef>
                          <a:spcPts val="0"/>
                        </a:spcBef>
                        <a:spcAft>
                          <a:spcPts val="0"/>
                        </a:spcAft>
                      </a:pPr>
                      <a:r>
                        <a:rPr lang="en-US" sz="1200" b="1">
                          <a:latin typeface="Times New Roman"/>
                          <a:ea typeface="Times New Roman"/>
                          <a:cs typeface="Times New Roman"/>
                        </a:rPr>
                        <a:t>Eve </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6:00 – 10:30p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Tutorial#1 (6:00-7:30p)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NA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 or</a:t>
            </a:r>
          </a:p>
          <a:p>
            <a:pPr lvl="2">
              <a:lnSpc>
                <a:spcPct val="80000"/>
              </a:lnSpc>
              <a:defRPr/>
            </a:pPr>
            <a:r>
              <a:rPr lang="en-US" altLang="ja-JP" sz="1600" dirty="0" smtClean="0">
                <a:ea typeface="ＭＳ Ｐゴシック" charset="-128"/>
              </a:rPr>
              <a:t>http://newton.events.ieee.org </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15</a:t>
            </a:r>
            <a:endParaRPr lang="en-US" sz="2000" dirty="0" smtClean="0">
              <a:latin typeface="Arial" charset="0"/>
            </a:endParaRPr>
          </a:p>
          <a:p>
            <a:pPr>
              <a:lnSpc>
                <a:spcPct val="80000"/>
              </a:lnSpc>
              <a:defRPr/>
            </a:pPr>
            <a:r>
              <a:rPr lang="en-US" sz="2000" dirty="0" smtClean="0">
                <a:latin typeface="Arial" charset="0"/>
              </a:rPr>
              <a:t>12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Meeting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0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000" dirty="0" smtClean="0">
                <a:latin typeface="Arial" pitchFamily="34" charset="0"/>
                <a:cs typeface="Arial" pitchFamily="34" charset="0"/>
              </a:rPr>
              <a:t>Room Internet should be complimentary </a:t>
            </a:r>
            <a:endParaRPr lang="en-US" sz="2000" dirty="0" smtClean="0"/>
          </a:p>
          <a:p>
            <a:r>
              <a:rPr lang="en-US" sz="2000" dirty="0" smtClean="0">
                <a:latin typeface="Arial" pitchFamily="34" charset="0"/>
                <a:cs typeface="Arial" pitchFamily="34" charset="0"/>
              </a:rPr>
              <a:t>Network Help Desk: Near Function room 10 and 11 </a:t>
            </a:r>
            <a:endParaRPr lang="en-US" sz="6000" dirty="0" smtClean="0"/>
          </a:p>
          <a:p>
            <a:r>
              <a:rPr lang="en-US" sz="2000" dirty="0" smtClean="0">
                <a:latin typeface="Arial" charset="0"/>
              </a:rPr>
              <a:t>Lunch (M-</a:t>
            </a:r>
            <a:r>
              <a:rPr lang="en-US" sz="2000" dirty="0" err="1" smtClean="0">
                <a:latin typeface="Arial" charset="0"/>
              </a:rPr>
              <a:t>Th</a:t>
            </a:r>
            <a:r>
              <a:rPr lang="en-US" sz="2000" dirty="0" smtClean="0">
                <a:latin typeface="Arial" charset="0"/>
              </a:rPr>
              <a:t>)/Coffee/Tea/Afternoon Snacks: Conference Hall Foyer</a:t>
            </a:r>
            <a:endParaRPr lang="en-US" sz="2000" b="1" dirty="0" smtClean="0">
              <a:latin typeface="Arial" charset="0"/>
            </a:endParaRPr>
          </a:p>
          <a:p>
            <a:pPr>
              <a:lnSpc>
                <a:spcPct val="90000"/>
              </a:lnSpc>
            </a:pPr>
            <a:r>
              <a:rPr lang="en-US" sz="2000" dirty="0" smtClean="0">
                <a:latin typeface="Arial" charset="0"/>
              </a:rPr>
              <a:t>802.21 WG would break as follows:</a:t>
            </a:r>
          </a:p>
          <a:p>
            <a:pPr lvl="2">
              <a:lnSpc>
                <a:spcPct val="90000"/>
              </a:lnSpc>
            </a:pPr>
            <a:r>
              <a:rPr lang="en-US" sz="1800" dirty="0" smtClean="0">
                <a:latin typeface="Arial" charset="0"/>
              </a:rPr>
              <a:t>AM Coffee break: 10:00-10:30 am</a:t>
            </a:r>
          </a:p>
          <a:p>
            <a:pPr lvl="2">
              <a:lnSpc>
                <a:spcPct val="90000"/>
              </a:lnSpc>
            </a:pPr>
            <a:r>
              <a:rPr lang="en-US" sz="1800" dirty="0" smtClean="0">
                <a:latin typeface="Arial" charset="0"/>
              </a:rPr>
              <a:t>Lunch break: </a:t>
            </a:r>
            <a:r>
              <a:rPr lang="en-US" sz="1800" dirty="0" smtClean="0">
                <a:latin typeface="Arial" charset="0"/>
              </a:rPr>
              <a:t>12:00-1:30 </a:t>
            </a:r>
            <a:r>
              <a:rPr lang="en-US" sz="1800" dirty="0" smtClean="0">
                <a:latin typeface="Arial" charset="0"/>
              </a:rPr>
              <a:t>pm</a:t>
            </a:r>
          </a:p>
          <a:p>
            <a:pPr lvl="2">
              <a:lnSpc>
                <a:spcPct val="90000"/>
              </a:lnSpc>
            </a:pPr>
            <a:r>
              <a:rPr lang="en-US" sz="1800" dirty="0" smtClean="0">
                <a:latin typeface="Arial" charset="0"/>
              </a:rPr>
              <a:t>PM Coffee break: 3:30 - 4:00 pm</a:t>
            </a:r>
          </a:p>
          <a:p>
            <a:pPr>
              <a:lnSpc>
                <a:spcPct val="90000"/>
              </a:lnSpc>
            </a:pPr>
            <a:r>
              <a:rPr lang="en-US" sz="2000" dirty="0" smtClean="0">
                <a:latin typeface="Arial" charset="0"/>
              </a:rPr>
              <a:t>No Social this time </a:t>
            </a:r>
          </a:p>
          <a:p>
            <a:r>
              <a:rPr lang="en-US" sz="2000" dirty="0" smtClean="0">
                <a:latin typeface="Arial" charset="0"/>
              </a:rPr>
              <a:t>Local restaurant Information</a:t>
            </a:r>
            <a:r>
              <a:rPr lang="en-US" sz="2400" dirty="0" smtClean="0">
                <a:latin typeface="Arial" charset="0"/>
              </a:rPr>
              <a:t>: </a:t>
            </a:r>
            <a:r>
              <a:rPr lang="en-US" sz="1800" dirty="0" smtClean="0">
                <a:solidFill>
                  <a:srgbClr val="0081FF"/>
                </a:solidFill>
                <a:latin typeface="Calibri"/>
              </a:rPr>
              <a:t>http://802world.org/plenary/ files/2014/03/Beijing-Local-Recommended‐ Restaurants.pdf</a:t>
            </a:r>
          </a:p>
          <a:p>
            <a:r>
              <a:rPr lang="en-US" sz="1800" dirty="0" smtClean="0">
                <a:latin typeface="Arial" charset="0"/>
              </a:rPr>
              <a:t>Local information: </a:t>
            </a:r>
            <a:r>
              <a:rPr lang="en-US" sz="1800" dirty="0" smtClean="0">
                <a:solidFill>
                  <a:srgbClr val="0081FF"/>
                </a:solidFill>
                <a:latin typeface="Calibri"/>
              </a:rPr>
              <a:t>http://802world.org/plenary/files/2013/12/Top-10-things-to-do-while-n-Beijing.pdf</a:t>
            </a:r>
            <a:endParaRPr lang="en-US" sz="18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533400" y="6477000"/>
            <a:ext cx="1219200" cy="212724"/>
          </a:xfrm>
          <a:prstGeom prst="rect">
            <a:avLst/>
          </a:prstGeom>
        </p:spPr>
        <p:txBody>
          <a:bodyPr/>
          <a:lstStyle>
            <a:lvl1pPr>
              <a:defRPr/>
            </a:lvl1pPr>
          </a:lstStyle>
          <a:p>
            <a:pPr>
              <a:defRPr/>
            </a:pPr>
            <a:r>
              <a:rPr lang="en-US" dirty="0" smtClean="0"/>
              <a:t>March 2014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March 2014</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43031</TotalTime>
  <Words>1962</Words>
  <Application>Microsoft Office PowerPoint</Application>
  <PresentationFormat>On-screen Show (4:3)</PresentationFormat>
  <Paragraphs>384</Paragraphs>
  <Slides>21</Slides>
  <Notes>21</Notes>
  <HiddenSlides>0</HiddenSlides>
  <MMClips>0</MMClips>
  <ScaleCrop>false</ScaleCrop>
  <HeadingPairs>
    <vt:vector size="4" baseType="variant">
      <vt:variant>
        <vt:lpstr>Theme</vt:lpstr>
      </vt:variant>
      <vt:variant>
        <vt:i4>5</vt:i4>
      </vt:variant>
      <vt:variant>
        <vt:lpstr>Slide Titles</vt:lpstr>
      </vt:variant>
      <vt:variant>
        <vt:i4>21</vt:i4>
      </vt:variant>
    </vt:vector>
  </HeadingPairs>
  <TitlesOfParts>
    <vt:vector size="26" baseType="lpstr">
      <vt:lpstr>802.11PowerPointTemplate-Landscape</vt:lpstr>
      <vt:lpstr>1_Custom Design</vt:lpstr>
      <vt:lpstr>2_Custom Design</vt:lpstr>
      <vt:lpstr>3_Custom Design</vt:lpstr>
      <vt:lpstr>Custom Design</vt:lpstr>
      <vt:lpstr>IEEE 802.21 Session #61,  Beijing, China  WG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Work Status </vt:lpstr>
      <vt:lpstr>Objectives for the March Meeting</vt:lpstr>
      <vt:lpstr>Future Sessions – 2014 </vt:lpstr>
      <vt:lpstr>May Meeting Logistics </vt:lpstr>
      <vt:lpstr>Future Sessions – 2015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569</cp:revision>
  <cp:lastPrinted>1998-02-10T13:28:06Z</cp:lastPrinted>
  <dcterms:created xsi:type="dcterms:W3CDTF">2002-07-08T22:03:28Z</dcterms:created>
  <dcterms:modified xsi:type="dcterms:W3CDTF">2014-03-16T03:12:54Z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