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8"/>
  </p:notesMasterIdLst>
  <p:sldIdLst>
    <p:sldId id="331" r:id="rId3"/>
    <p:sldId id="332" r:id="rId4"/>
    <p:sldId id="432" r:id="rId5"/>
    <p:sldId id="434" r:id="rId6"/>
    <p:sldId id="435" r:id="rId7"/>
    <p:sldId id="436" r:id="rId8"/>
    <p:sldId id="437" r:id="rId9"/>
    <p:sldId id="438" r:id="rId10"/>
    <p:sldId id="439" r:id="rId11"/>
    <p:sldId id="440" r:id="rId12"/>
    <p:sldId id="441" r:id="rId13"/>
    <p:sldId id="442" r:id="rId14"/>
    <p:sldId id="443" r:id="rId15"/>
    <p:sldId id="444" r:id="rId16"/>
    <p:sldId id="445" r:id="rId17"/>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xmlns="">
        <p14:section name="Default Section" id="{03F361F3-6B89-4BBF-80D8-E11EEF8F6022}">
          <p14:sldIdLst>
            <p14:sldId id="331"/>
          </p14:sldIdLst>
        </p14:section>
        <p14:section name="Untitled Section" id="{D0F4AEEF-8764-48D8-B53D-CD397DD00606}">
          <p14:sldIdLst>
            <p14:sldId id="332"/>
            <p14:sldId id="424"/>
            <p14:sldId id="429"/>
            <p14:sldId id="43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66"/>
    <a:srgbClr val="FF0000"/>
    <a:srgbClr val="CC0000"/>
    <a:srgbClr val="66FF99"/>
    <a:srgbClr val="FF993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495" autoAdjust="0"/>
  </p:normalViewPr>
  <p:slideViewPr>
    <p:cSldViewPr>
      <p:cViewPr>
        <p:scale>
          <a:sx n="70" d="100"/>
          <a:sy n="70" d="100"/>
        </p:scale>
        <p:origin x="-948" y="-15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xmlns=""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21-14-0060-00-MISU OpenFlow_PoA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21-14-0060-00-MISU OpenFlow_PoA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21-14-0060-00-MISU OpenFlow_PoA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21-14-0060-00-MISU OpenFlow_PoA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21-14-0060-00-MISU OpenFlow_PoA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21-14-0060-00-MISU OpenFlow_PoA</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21-14-0060-00-MISU OpenFlow_PoA</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21-14-0060-00-MISU OpenFlow_PoA</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21-14-0060-00-MISU OpenFlow_PoA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21-14-0060-00-MISU OpenFlow_PoA</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21-14-0060-00-MISU OpenFlow_PoA</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21-14-0060-00-MISU OpenFlow_PoA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21-14-0060-00-MISU OpenFlow_PoA</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21-14-0060-00-MISU OpenFlow_PoA</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21-14-0060-00-MISU OpenFlow_PoA</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21-14-0060-00-MISU OpenFlow_PoA</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xmlns=""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21-14-0060-00-MISU-OpenFlow_PoA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a:t>
            </a:r>
            <a:r>
              <a:rPr lang="en-US" altLang="ja-JP" b="1" dirty="0" smtClean="0">
                <a:latin typeface="Times New Roman" pitchFamily="18" charset="0"/>
                <a:cs typeface="Times New Roman" pitchFamily="18" charset="0"/>
              </a:rPr>
              <a:t>OpenFlow </a:t>
            </a:r>
            <a:r>
              <a:rPr lang="en-US" altLang="ja-JP" b="1" dirty="0" err="1" smtClean="0">
                <a:latin typeface="Times New Roman" pitchFamily="18" charset="0"/>
                <a:cs typeface="Times New Roman" pitchFamily="18" charset="0"/>
              </a:rPr>
              <a:t>PoA</a:t>
            </a:r>
            <a:r>
              <a:rPr lang="en-US" altLang="ja-JP" b="1" dirty="0" smtClean="0">
                <a:latin typeface="Times New Roman" pitchFamily="18" charset="0"/>
                <a:cs typeface="Times New Roman" pitchFamily="18" charset="0"/>
              </a:rPr>
              <a:t> proposal for SDN use case</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March </a:t>
            </a:r>
            <a:r>
              <a:rPr lang="en-US" altLang="ja-JP" dirty="0" smtClean="0">
                <a:latin typeface="Times New Roman" pitchFamily="18" charset="0"/>
                <a:cs typeface="Times New Roman" pitchFamily="18" charset="0"/>
              </a:rPr>
              <a:t>20, </a:t>
            </a:r>
            <a:r>
              <a:rPr lang="en-US" altLang="ja-JP" dirty="0" smtClean="0">
                <a:latin typeface="Times New Roman" pitchFamily="18" charset="0"/>
                <a:cs typeface="Times New Roman" pitchFamily="18" charset="0"/>
              </a:rPr>
              <a:t>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a:t>
            </a:r>
            <a:r>
              <a:rPr lang="en-US" altLang="ja-JP" dirty="0" smtClean="0">
                <a:latin typeface="Times New Roman" pitchFamily="18" charset="0"/>
                <a:cs typeface="Times New Roman" pitchFamily="18" charset="0"/>
              </a:rPr>
              <a:t>802.21.1 </a:t>
            </a:r>
            <a:r>
              <a:rPr lang="en-US" altLang="ja-JP" dirty="0" smtClean="0">
                <a:latin typeface="Times New Roman" pitchFamily="18" charset="0"/>
                <a:cs typeface="Times New Roman" pitchFamily="18" charset="0"/>
              </a:rPr>
              <a:t>TG, Beijing Wireless Plenary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a:t>
            </a:r>
            <a:r>
              <a:rPr lang="en-US" altLang="ja-JP" dirty="0" smtClean="0">
                <a:latin typeface="Times New Roman" pitchFamily="18" charset="0"/>
                <a:cs typeface="Times New Roman" pitchFamily="18" charset="0"/>
              </a:rPr>
              <a:t>contribution to </a:t>
            </a:r>
            <a:r>
              <a:rPr lang="en-US" altLang="ja-JP" dirty="0" smtClean="0">
                <a:latin typeface="Times New Roman" pitchFamily="18" charset="0"/>
                <a:cs typeface="Times New Roman" pitchFamily="18" charset="0"/>
              </a:rPr>
              <a:t>IEEE Wireless Plenary in Beijing during March, 2014 </a:t>
            </a:r>
            <a:r>
              <a:rPr lang="en-US" altLang="ja-JP" dirty="0" smtClean="0">
                <a:latin typeface="Times New Roman" pitchFamily="18" charset="0"/>
                <a:cs typeface="Times New Roman" pitchFamily="18" charset="0"/>
              </a:rPr>
              <a:t>proposes </a:t>
            </a:r>
            <a:r>
              <a:rPr lang="en-US" altLang="ja-JP" dirty="0" smtClean="0">
                <a:latin typeface="Times New Roman" pitchFamily="18" charset="0"/>
                <a:cs typeface="Times New Roman" pitchFamily="18" charset="0"/>
              </a:rPr>
              <a:t>that 802.21.1 design an OpenFlow interface from </a:t>
            </a:r>
            <a:r>
              <a:rPr lang="en-US" altLang="ja-JP" dirty="0" err="1" smtClean="0">
                <a:latin typeface="Times New Roman" pitchFamily="18" charset="0"/>
                <a:cs typeface="Times New Roman" pitchFamily="18" charset="0"/>
              </a:rPr>
              <a:t>PoS</a:t>
            </a:r>
            <a:r>
              <a:rPr lang="en-US" altLang="ja-JP" dirty="0" smtClean="0">
                <a:latin typeface="Times New Roman" pitchFamily="18" charset="0"/>
                <a:cs typeface="Times New Roman" pitchFamily="18" charset="0"/>
              </a:rPr>
              <a:t> to</a:t>
            </a:r>
            <a:r>
              <a:rPr lang="en-US" altLang="ja-JP" dirty="0" smtClean="0">
                <a:latin typeface="Times New Roman" pitchFamily="18" charset="0"/>
                <a:cs typeface="Times New Roman" pitchFamily="18" charset="0"/>
              </a:rPr>
              <a:t> </a:t>
            </a:r>
            <a:r>
              <a:rPr lang="en-US" altLang="ja-JP" dirty="0" err="1" smtClean="0">
                <a:latin typeface="Times New Roman" pitchFamily="18" charset="0"/>
                <a:cs typeface="Times New Roman" pitchFamily="18" charset="0"/>
              </a:rPr>
              <a:t>PoA</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21-14-0060-00-MISU OpenFlow_PoA</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Handover Optimization</a:t>
            </a:r>
            <a:endParaRPr lang="en-US" dirty="0"/>
          </a:p>
        </p:txBody>
      </p:sp>
      <p:sp>
        <p:nvSpPr>
          <p:cNvPr id="3" name="Content Placeholder 2"/>
          <p:cNvSpPr>
            <a:spLocks noGrp="1"/>
          </p:cNvSpPr>
          <p:nvPr>
            <p:ph idx="1"/>
          </p:nvPr>
        </p:nvSpPr>
        <p:spPr/>
        <p:txBody>
          <a:bodyPr/>
          <a:lstStyle/>
          <a:p>
            <a:r>
              <a:rPr lang="en-US" dirty="0" err="1" smtClean="0"/>
              <a:t>PoA</a:t>
            </a:r>
            <a:r>
              <a:rPr lang="en-US" dirty="0" smtClean="0"/>
              <a:t> sends monitoring data to Controller </a:t>
            </a:r>
            <a:r>
              <a:rPr lang="en-US" dirty="0" smtClean="0"/>
              <a:t>(</a:t>
            </a:r>
            <a:r>
              <a:rPr lang="en-US" dirty="0" smtClean="0"/>
              <a:t>i.e., Load Values)</a:t>
            </a:r>
          </a:p>
          <a:p>
            <a:endParaRPr lang="en-US" dirty="0"/>
          </a:p>
        </p:txBody>
      </p:sp>
      <p:sp>
        <p:nvSpPr>
          <p:cNvPr id="4" name="Oval 3"/>
          <p:cNvSpPr/>
          <p:nvPr/>
        </p:nvSpPr>
        <p:spPr>
          <a:xfrm>
            <a:off x="2384722" y="2564417"/>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endParaRPr lang="en-US" sz="1400" dirty="0" smtClean="0"/>
          </a:p>
          <a:p>
            <a:pPr algn="ctr"/>
            <a:r>
              <a:rPr lang="en-US" sz="1400" dirty="0" err="1" smtClean="0"/>
              <a:t>PoA</a:t>
            </a:r>
            <a:r>
              <a:rPr lang="en-US" sz="1400" dirty="0" smtClean="0"/>
              <a:t> #1</a:t>
            </a:r>
            <a:endParaRPr lang="en-US" sz="1400" dirty="0"/>
          </a:p>
        </p:txBody>
      </p:sp>
      <p:sp>
        <p:nvSpPr>
          <p:cNvPr id="5" name="Oval 4"/>
          <p:cNvSpPr/>
          <p:nvPr/>
        </p:nvSpPr>
        <p:spPr>
          <a:xfrm>
            <a:off x="2339752" y="3788552"/>
            <a:ext cx="1413122" cy="1296631"/>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OpenFlowPoA</a:t>
            </a:r>
            <a:r>
              <a:rPr lang="en-US" sz="1400" dirty="0" smtClean="0"/>
              <a:t> </a:t>
            </a:r>
            <a:r>
              <a:rPr lang="en-US" sz="1400" dirty="0" smtClean="0"/>
              <a:t>#2</a:t>
            </a:r>
            <a:endParaRPr lang="en-US" sz="1400" dirty="0"/>
          </a:p>
        </p:txBody>
      </p:sp>
      <p:sp>
        <p:nvSpPr>
          <p:cNvPr id="8" name="Rectangle 7"/>
          <p:cNvSpPr/>
          <p:nvPr/>
        </p:nvSpPr>
        <p:spPr>
          <a:xfrm>
            <a:off x="4400946" y="3644536"/>
            <a:ext cx="1539206" cy="5765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Switch</a:t>
            </a:r>
            <a:endParaRPr lang="en-US" dirty="0"/>
          </a:p>
        </p:txBody>
      </p:sp>
      <p:cxnSp>
        <p:nvCxnSpPr>
          <p:cNvPr id="9" name="Straight Connector 8"/>
          <p:cNvCxnSpPr>
            <a:stCxn id="4" idx="6"/>
            <a:endCxn id="8" idx="1"/>
          </p:cNvCxnSpPr>
          <p:nvPr/>
        </p:nvCxnSpPr>
        <p:spPr>
          <a:xfrm>
            <a:off x="3752874" y="3212489"/>
            <a:ext cx="648072" cy="720323"/>
          </a:xfrm>
          <a:prstGeom prst="line">
            <a:avLst/>
          </a:prstGeom>
        </p:spPr>
        <p:style>
          <a:lnRef idx="2">
            <a:schemeClr val="accent1"/>
          </a:lnRef>
          <a:fillRef idx="0">
            <a:schemeClr val="accent1"/>
          </a:fillRef>
          <a:effectRef idx="1">
            <a:schemeClr val="accent1"/>
          </a:effectRef>
          <a:fontRef idx="minor">
            <a:schemeClr val="tx1"/>
          </a:fontRef>
        </p:style>
      </p:cxnSp>
      <p:cxnSp>
        <p:nvCxnSpPr>
          <p:cNvPr id="10" name="Straight Connector 9"/>
          <p:cNvCxnSpPr>
            <a:endCxn id="8" idx="1"/>
          </p:cNvCxnSpPr>
          <p:nvPr/>
        </p:nvCxnSpPr>
        <p:spPr>
          <a:xfrm flipV="1">
            <a:off x="3752874" y="3932812"/>
            <a:ext cx="648072" cy="503814"/>
          </a:xfrm>
          <a:prstGeom prst="line">
            <a:avLst/>
          </a:prstGeom>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6372200" y="3645024"/>
            <a:ext cx="1540903" cy="5765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Controller</a:t>
            </a:r>
            <a:endParaRPr lang="en-US" dirty="0"/>
          </a:p>
        </p:txBody>
      </p:sp>
      <p:cxnSp>
        <p:nvCxnSpPr>
          <p:cNvPr id="13" name="Straight Connector 12"/>
          <p:cNvCxnSpPr>
            <a:endCxn id="11" idx="1"/>
          </p:cNvCxnSpPr>
          <p:nvPr/>
        </p:nvCxnSpPr>
        <p:spPr>
          <a:xfrm>
            <a:off x="5941850" y="3933057"/>
            <a:ext cx="430350" cy="243"/>
          </a:xfrm>
          <a:prstGeom prst="line">
            <a:avLst/>
          </a:prstGeom>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447386" y="2996465"/>
            <a:ext cx="72008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MN</a:t>
            </a:r>
            <a:endParaRPr lang="en-US" dirty="0"/>
          </a:p>
        </p:txBody>
      </p:sp>
      <p:sp>
        <p:nvSpPr>
          <p:cNvPr id="20" name="Left Arrow 19"/>
          <p:cNvSpPr/>
          <p:nvPr/>
        </p:nvSpPr>
        <p:spPr>
          <a:xfrm rot="13656325">
            <a:off x="3725081" y="3081105"/>
            <a:ext cx="766333" cy="262769"/>
          </a:xfrm>
          <a:prstGeom prst="lef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
        <p:nvSpPr>
          <p:cNvPr id="15" name="Footer Placeholder 1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2820041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Monitoring</a:t>
            </a:r>
            <a:endParaRPr lang="en-US" dirty="0"/>
          </a:p>
        </p:txBody>
      </p:sp>
      <p:sp>
        <p:nvSpPr>
          <p:cNvPr id="3" name="Content Placeholder 2"/>
          <p:cNvSpPr>
            <a:spLocks noGrp="1"/>
          </p:cNvSpPr>
          <p:nvPr>
            <p:ph idx="1"/>
          </p:nvPr>
        </p:nvSpPr>
        <p:spPr/>
        <p:txBody>
          <a:bodyPr/>
          <a:lstStyle/>
          <a:p>
            <a:endParaRPr lang="en-US" dirty="0"/>
          </a:p>
        </p:txBody>
      </p:sp>
      <p:sp>
        <p:nvSpPr>
          <p:cNvPr id="18" name="Oval 17"/>
          <p:cNvSpPr/>
          <p:nvPr/>
        </p:nvSpPr>
        <p:spPr>
          <a:xfrm>
            <a:off x="2384722" y="2564417"/>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endParaRPr lang="en-US" sz="1400" dirty="0" smtClean="0"/>
          </a:p>
          <a:p>
            <a:pPr algn="ctr"/>
            <a:r>
              <a:rPr lang="en-US" sz="1400" dirty="0" err="1" smtClean="0"/>
              <a:t>PoA</a:t>
            </a:r>
            <a:r>
              <a:rPr lang="en-US" sz="1400" dirty="0" smtClean="0"/>
              <a:t> #1</a:t>
            </a:r>
            <a:endParaRPr lang="en-US" sz="1400" dirty="0"/>
          </a:p>
        </p:txBody>
      </p:sp>
      <p:sp>
        <p:nvSpPr>
          <p:cNvPr id="19" name="Oval 18"/>
          <p:cNvSpPr/>
          <p:nvPr/>
        </p:nvSpPr>
        <p:spPr>
          <a:xfrm>
            <a:off x="2384722" y="3788552"/>
            <a:ext cx="1395190" cy="129663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OpenFlowPoA</a:t>
            </a:r>
            <a:r>
              <a:rPr lang="en-US" sz="1400" dirty="0" smtClean="0"/>
              <a:t> </a:t>
            </a:r>
            <a:r>
              <a:rPr lang="en-US" sz="1400" dirty="0" smtClean="0"/>
              <a:t>#2</a:t>
            </a:r>
            <a:endParaRPr lang="en-US" sz="1400" dirty="0"/>
          </a:p>
        </p:txBody>
      </p:sp>
      <p:sp>
        <p:nvSpPr>
          <p:cNvPr id="20" name="Rectangle 19"/>
          <p:cNvSpPr/>
          <p:nvPr/>
        </p:nvSpPr>
        <p:spPr>
          <a:xfrm>
            <a:off x="1736650" y="2924457"/>
            <a:ext cx="720080" cy="43204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MN</a:t>
            </a:r>
            <a:endParaRPr lang="en-US" dirty="0"/>
          </a:p>
        </p:txBody>
      </p:sp>
      <p:sp>
        <p:nvSpPr>
          <p:cNvPr id="21" name="Down Arrow 20"/>
          <p:cNvSpPr/>
          <p:nvPr/>
        </p:nvSpPr>
        <p:spPr>
          <a:xfrm>
            <a:off x="2024682" y="3428513"/>
            <a:ext cx="288032" cy="108012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400946" y="3644536"/>
            <a:ext cx="1611214" cy="5765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Switch</a:t>
            </a:r>
            <a:endParaRPr lang="en-US" dirty="0"/>
          </a:p>
        </p:txBody>
      </p:sp>
      <p:cxnSp>
        <p:nvCxnSpPr>
          <p:cNvPr id="23" name="Straight Connector 22"/>
          <p:cNvCxnSpPr>
            <a:stCxn id="18" idx="6"/>
            <a:endCxn id="22" idx="1"/>
          </p:cNvCxnSpPr>
          <p:nvPr/>
        </p:nvCxnSpPr>
        <p:spPr>
          <a:xfrm>
            <a:off x="3752874" y="3212489"/>
            <a:ext cx="648072" cy="720323"/>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22" idx="1"/>
          </p:cNvCxnSpPr>
          <p:nvPr/>
        </p:nvCxnSpPr>
        <p:spPr>
          <a:xfrm flipV="1">
            <a:off x="3752874" y="3932812"/>
            <a:ext cx="648072" cy="503814"/>
          </a:xfrm>
          <a:prstGeom prst="line">
            <a:avLst/>
          </a:prstGeom>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6516216" y="4293096"/>
            <a:ext cx="1539206" cy="57655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Controller</a:t>
            </a:r>
            <a:endParaRPr lang="en-US" dirty="0"/>
          </a:p>
        </p:txBody>
      </p:sp>
      <p:sp>
        <p:nvSpPr>
          <p:cNvPr id="26" name="Rectangle 25"/>
          <p:cNvSpPr/>
          <p:nvPr/>
        </p:nvSpPr>
        <p:spPr>
          <a:xfrm>
            <a:off x="6156176" y="2924944"/>
            <a:ext cx="122413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CN</a:t>
            </a:r>
            <a:endParaRPr lang="en-US" dirty="0"/>
          </a:p>
        </p:txBody>
      </p:sp>
      <p:cxnSp>
        <p:nvCxnSpPr>
          <p:cNvPr id="27" name="Straight Connector 26"/>
          <p:cNvCxnSpPr>
            <a:stCxn id="22" idx="3"/>
            <a:endCxn id="25" idx="0"/>
          </p:cNvCxnSpPr>
          <p:nvPr/>
        </p:nvCxnSpPr>
        <p:spPr>
          <a:xfrm>
            <a:off x="6012160" y="3932812"/>
            <a:ext cx="1273659" cy="360284"/>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22" idx="3"/>
            <a:endCxn id="26" idx="2"/>
          </p:cNvCxnSpPr>
          <p:nvPr/>
        </p:nvCxnSpPr>
        <p:spPr>
          <a:xfrm flipV="1">
            <a:off x="6012160" y="3501008"/>
            <a:ext cx="756084" cy="431804"/>
          </a:xfrm>
          <a:prstGeom prst="line">
            <a:avLst/>
          </a:prstGeom>
        </p:spPr>
        <p:style>
          <a:lnRef idx="2">
            <a:schemeClr val="accent1"/>
          </a:lnRef>
          <a:fillRef idx="0">
            <a:schemeClr val="accent1"/>
          </a:fillRef>
          <a:effectRef idx="1">
            <a:schemeClr val="accent1"/>
          </a:effectRef>
          <a:fontRef idx="minor">
            <a:schemeClr val="tx1"/>
          </a:fontRef>
        </p:style>
      </p:cxnSp>
      <p:sp>
        <p:nvSpPr>
          <p:cNvPr id="29" name="Freeform 28"/>
          <p:cNvSpPr/>
          <p:nvPr/>
        </p:nvSpPr>
        <p:spPr>
          <a:xfrm>
            <a:off x="2373138" y="3090960"/>
            <a:ext cx="4381500" cy="966068"/>
          </a:xfrm>
          <a:custGeom>
            <a:avLst/>
            <a:gdLst>
              <a:gd name="connsiteX0" fmla="*/ 0 w 4381500"/>
              <a:gd name="connsiteY0" fmla="*/ 86877 h 966068"/>
              <a:gd name="connsiteX1" fmla="*/ 1473200 w 4381500"/>
              <a:gd name="connsiteY1" fmla="*/ 74177 h 966068"/>
              <a:gd name="connsiteX2" fmla="*/ 2641600 w 4381500"/>
              <a:gd name="connsiteY2" fmla="*/ 886977 h 966068"/>
              <a:gd name="connsiteX3" fmla="*/ 3568700 w 4381500"/>
              <a:gd name="connsiteY3" fmla="*/ 861577 h 966068"/>
              <a:gd name="connsiteX4" fmla="*/ 4381500 w 4381500"/>
              <a:gd name="connsiteY4" fmla="*/ 239277 h 9660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81500" h="966068">
                <a:moveTo>
                  <a:pt x="0" y="86877"/>
                </a:moveTo>
                <a:cubicBezTo>
                  <a:pt x="516466" y="13852"/>
                  <a:pt x="1032933" y="-59173"/>
                  <a:pt x="1473200" y="74177"/>
                </a:cubicBezTo>
                <a:cubicBezTo>
                  <a:pt x="1913467" y="207527"/>
                  <a:pt x="2292350" y="755744"/>
                  <a:pt x="2641600" y="886977"/>
                </a:cubicBezTo>
                <a:cubicBezTo>
                  <a:pt x="2990850" y="1018210"/>
                  <a:pt x="3278717" y="969527"/>
                  <a:pt x="3568700" y="861577"/>
                </a:cubicBezTo>
                <a:cubicBezTo>
                  <a:pt x="3858683" y="753627"/>
                  <a:pt x="4381500" y="239277"/>
                  <a:pt x="4381500" y="239277"/>
                </a:cubicBezTo>
              </a:path>
            </a:pathLst>
          </a:custGeom>
          <a:ln>
            <a:prstDash val="dash"/>
          </a:ln>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0" name="Rectangle 29"/>
          <p:cNvSpPr/>
          <p:nvPr/>
        </p:nvSpPr>
        <p:spPr>
          <a:xfrm>
            <a:off x="1808658" y="4580641"/>
            <a:ext cx="72008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MN</a:t>
            </a:r>
            <a:endParaRPr lang="en-US" dirty="0"/>
          </a:p>
        </p:txBody>
      </p:sp>
      <p:sp>
        <p:nvSpPr>
          <p:cNvPr id="31" name="Freeform 30"/>
          <p:cNvSpPr/>
          <p:nvPr/>
        </p:nvSpPr>
        <p:spPr>
          <a:xfrm>
            <a:off x="2830338" y="3266737"/>
            <a:ext cx="4025900" cy="1524000"/>
          </a:xfrm>
          <a:custGeom>
            <a:avLst/>
            <a:gdLst>
              <a:gd name="connsiteX0" fmla="*/ 4025900 w 4025900"/>
              <a:gd name="connsiteY0" fmla="*/ 0 h 1524000"/>
              <a:gd name="connsiteX1" fmla="*/ 2349500 w 4025900"/>
              <a:gd name="connsiteY1" fmla="*/ 774700 h 1524000"/>
              <a:gd name="connsiteX2" fmla="*/ 1689100 w 4025900"/>
              <a:gd name="connsiteY2" fmla="*/ 685800 h 1524000"/>
              <a:gd name="connsiteX3" fmla="*/ 0 w 4025900"/>
              <a:gd name="connsiteY3" fmla="*/ 1524000 h 1524000"/>
            </a:gdLst>
            <a:ahLst/>
            <a:cxnLst>
              <a:cxn ang="0">
                <a:pos x="connsiteX0" y="connsiteY0"/>
              </a:cxn>
              <a:cxn ang="0">
                <a:pos x="connsiteX1" y="connsiteY1"/>
              </a:cxn>
              <a:cxn ang="0">
                <a:pos x="connsiteX2" y="connsiteY2"/>
              </a:cxn>
              <a:cxn ang="0">
                <a:pos x="connsiteX3" y="connsiteY3"/>
              </a:cxn>
            </a:cxnLst>
            <a:rect l="l" t="t" r="r" b="b"/>
            <a:pathLst>
              <a:path w="4025900" h="1524000">
                <a:moveTo>
                  <a:pt x="4025900" y="0"/>
                </a:moveTo>
                <a:cubicBezTo>
                  <a:pt x="3382433" y="330200"/>
                  <a:pt x="2738967" y="660400"/>
                  <a:pt x="2349500" y="774700"/>
                </a:cubicBezTo>
                <a:cubicBezTo>
                  <a:pt x="1960033" y="889000"/>
                  <a:pt x="2080683" y="560917"/>
                  <a:pt x="1689100" y="685800"/>
                </a:cubicBezTo>
                <a:cubicBezTo>
                  <a:pt x="1297517" y="810683"/>
                  <a:pt x="0" y="1524000"/>
                  <a:pt x="0" y="1524000"/>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32" name="Slide Number Placeholder 31"/>
          <p:cNvSpPr>
            <a:spLocks noGrp="1"/>
          </p:cNvSpPr>
          <p:nvPr>
            <p:ph type="sldNum" sz="quarter" idx="11"/>
          </p:nvPr>
        </p:nvSpPr>
        <p:spPr/>
        <p:txBody>
          <a:bodyPr/>
          <a:lstStyle/>
          <a:p>
            <a:pPr>
              <a:defRPr/>
            </a:pPr>
            <a:fld id="{58759753-D939-4166-844A-5788E071E3D0}" type="slidenum">
              <a:rPr lang="en-US" altLang="ja-JP" smtClean="0"/>
              <a:pPr>
                <a:defRPr/>
              </a:pPr>
              <a:t>11</a:t>
            </a:fld>
            <a:endParaRPr lang="en-US" altLang="ja-JP"/>
          </a:p>
        </p:txBody>
      </p:sp>
      <p:sp>
        <p:nvSpPr>
          <p:cNvPr id="33" name="Footer Placeholder 32"/>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6359438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System</a:t>
            </a:r>
            <a:endParaRPr lang="en-US" dirty="0"/>
          </a:p>
        </p:txBody>
      </p:sp>
      <p:sp>
        <p:nvSpPr>
          <p:cNvPr id="3" name="Content Placeholder 2"/>
          <p:cNvSpPr>
            <a:spLocks noGrp="1"/>
          </p:cNvSpPr>
          <p:nvPr>
            <p:ph idx="1"/>
          </p:nvPr>
        </p:nvSpPr>
        <p:spPr/>
        <p:txBody>
          <a:bodyPr/>
          <a:lstStyle/>
          <a:p>
            <a:r>
              <a:rPr lang="en-US" dirty="0" smtClean="0"/>
              <a:t>Wireless Interfaces (at Network Equipment and mobile terminals)</a:t>
            </a:r>
          </a:p>
          <a:p>
            <a:pPr lvl="1"/>
            <a:r>
              <a:rPr lang="en-US" dirty="0" smtClean="0"/>
              <a:t>Able to provide wireless link related information to </a:t>
            </a:r>
            <a:r>
              <a:rPr lang="en-US" dirty="0" smtClean="0"/>
              <a:t>an “</a:t>
            </a:r>
            <a:r>
              <a:rPr lang="en-US" b="1" dirty="0" smtClean="0"/>
              <a:t>OpenFlow</a:t>
            </a:r>
            <a:r>
              <a:rPr lang="en-US" dirty="0" smtClean="0"/>
              <a:t> </a:t>
            </a:r>
            <a:r>
              <a:rPr lang="en-US" b="1" dirty="0" smtClean="0"/>
              <a:t>Controller”</a:t>
            </a:r>
            <a:endParaRPr lang="en-US" dirty="0" smtClean="0"/>
          </a:p>
          <a:p>
            <a:pPr lvl="2"/>
            <a:r>
              <a:rPr lang="en-US" dirty="0" smtClean="0"/>
              <a:t>New counters, parameters…</a:t>
            </a:r>
            <a:endParaRPr lang="en-US" dirty="0"/>
          </a:p>
        </p:txBody>
      </p:sp>
      <p:sp>
        <p:nvSpPr>
          <p:cNvPr id="8" name="Oval 7"/>
          <p:cNvSpPr/>
          <p:nvPr/>
        </p:nvSpPr>
        <p:spPr>
          <a:xfrm>
            <a:off x="1475656" y="3645024"/>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endParaRPr lang="en-US" sz="1400" dirty="0" smtClean="0"/>
          </a:p>
          <a:p>
            <a:pPr algn="ctr"/>
            <a:r>
              <a:rPr lang="en-US" sz="1400" dirty="0" err="1" smtClean="0"/>
              <a:t>PoA</a:t>
            </a:r>
            <a:r>
              <a:rPr lang="en-US" sz="1400" dirty="0" smtClean="0"/>
              <a:t> #1</a:t>
            </a:r>
            <a:endParaRPr lang="en-US" sz="1400" dirty="0"/>
          </a:p>
        </p:txBody>
      </p:sp>
      <p:sp>
        <p:nvSpPr>
          <p:cNvPr id="12" name="Rectangle 11"/>
          <p:cNvSpPr/>
          <p:nvPr/>
        </p:nvSpPr>
        <p:spPr>
          <a:xfrm>
            <a:off x="3347864" y="4005064"/>
            <a:ext cx="158417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Switch</a:t>
            </a:r>
            <a:endParaRPr lang="en-US" dirty="0"/>
          </a:p>
        </p:txBody>
      </p:sp>
      <p:cxnSp>
        <p:nvCxnSpPr>
          <p:cNvPr id="13" name="Straight Connector 12"/>
          <p:cNvCxnSpPr>
            <a:stCxn id="8" idx="6"/>
            <a:endCxn id="12" idx="1"/>
          </p:cNvCxnSpPr>
          <p:nvPr/>
        </p:nvCxnSpPr>
        <p:spPr>
          <a:xfrm>
            <a:off x="2843808" y="4293096"/>
            <a:ext cx="504056" cy="0"/>
          </a:xfrm>
          <a:prstGeom prst="line">
            <a:avLst/>
          </a:prstGeom>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5652120" y="3933056"/>
            <a:ext cx="1663023" cy="72056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Controller</a:t>
            </a:r>
            <a:endParaRPr lang="en-US" dirty="0"/>
          </a:p>
        </p:txBody>
      </p:sp>
      <p:cxnSp>
        <p:nvCxnSpPr>
          <p:cNvPr id="17" name="Straight Connector 16"/>
          <p:cNvCxnSpPr>
            <a:stCxn id="12" idx="3"/>
            <a:endCxn id="15" idx="1"/>
          </p:cNvCxnSpPr>
          <p:nvPr/>
        </p:nvCxnSpPr>
        <p:spPr>
          <a:xfrm>
            <a:off x="4932040" y="4293096"/>
            <a:ext cx="720080" cy="244"/>
          </a:xfrm>
          <a:prstGeom prst="line">
            <a:avLst/>
          </a:prstGeom>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91356" y="3375934"/>
            <a:ext cx="72008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MN</a:t>
            </a:r>
            <a:endParaRPr lang="en-US" dirty="0"/>
          </a:p>
        </p:txBody>
      </p:sp>
      <p:sp>
        <p:nvSpPr>
          <p:cNvPr id="25" name="Left Arrow 24"/>
          <p:cNvSpPr/>
          <p:nvPr/>
        </p:nvSpPr>
        <p:spPr>
          <a:xfrm rot="11267836">
            <a:off x="1388964" y="3714532"/>
            <a:ext cx="4267262" cy="230271"/>
          </a:xfrm>
          <a:prstGeom prst="lef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6" name="Left Arrow 25"/>
          <p:cNvSpPr/>
          <p:nvPr/>
        </p:nvSpPr>
        <p:spPr>
          <a:xfrm rot="10447062">
            <a:off x="2078284" y="4586147"/>
            <a:ext cx="3617992" cy="193193"/>
          </a:xfrm>
          <a:prstGeom prst="lef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7" name="Left Arrow 26"/>
          <p:cNvSpPr/>
          <p:nvPr/>
        </p:nvSpPr>
        <p:spPr>
          <a:xfrm rot="10800000">
            <a:off x="4860032" y="4221088"/>
            <a:ext cx="996233" cy="193194"/>
          </a:xfrm>
          <a:prstGeom prst="lef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28" name="TextBox 27"/>
          <p:cNvSpPr txBox="1"/>
          <p:nvPr/>
        </p:nvSpPr>
        <p:spPr>
          <a:xfrm rot="469819">
            <a:off x="1843711" y="3364164"/>
            <a:ext cx="3730508" cy="400110"/>
          </a:xfrm>
          <a:prstGeom prst="rect">
            <a:avLst/>
          </a:prstGeom>
          <a:noFill/>
        </p:spPr>
        <p:txBody>
          <a:bodyPr wrap="none" rtlCol="0">
            <a:spAutoFit/>
          </a:bodyPr>
          <a:lstStyle/>
          <a:p>
            <a:r>
              <a:rPr lang="en-US" sz="2000" dirty="0" smtClean="0">
                <a:solidFill>
                  <a:srgbClr val="FF0000"/>
                </a:solidFill>
              </a:rPr>
              <a:t>MN wireless interface information</a:t>
            </a:r>
            <a:endParaRPr lang="en-US" sz="2000" dirty="0">
              <a:solidFill>
                <a:srgbClr val="FF0000"/>
              </a:solidFill>
            </a:endParaRPr>
          </a:p>
        </p:txBody>
      </p:sp>
      <p:sp>
        <p:nvSpPr>
          <p:cNvPr id="29" name="TextBox 28"/>
          <p:cNvSpPr txBox="1"/>
          <p:nvPr/>
        </p:nvSpPr>
        <p:spPr>
          <a:xfrm rot="21257316">
            <a:off x="2062297" y="4839218"/>
            <a:ext cx="3759619" cy="400110"/>
          </a:xfrm>
          <a:prstGeom prst="rect">
            <a:avLst/>
          </a:prstGeom>
          <a:noFill/>
        </p:spPr>
        <p:txBody>
          <a:bodyPr wrap="none" rtlCol="0">
            <a:spAutoFit/>
          </a:bodyPr>
          <a:lstStyle/>
          <a:p>
            <a:r>
              <a:rPr lang="en-US" sz="2000" dirty="0" err="1" smtClean="0">
                <a:solidFill>
                  <a:srgbClr val="FF0000"/>
                </a:solidFill>
              </a:rPr>
              <a:t>PoA</a:t>
            </a:r>
            <a:r>
              <a:rPr lang="en-US" sz="2000" dirty="0" smtClean="0">
                <a:solidFill>
                  <a:srgbClr val="FF0000"/>
                </a:solidFill>
              </a:rPr>
              <a:t> wireless interface information</a:t>
            </a:r>
            <a:endParaRPr lang="en-US" sz="2000" dirty="0">
              <a:solidFill>
                <a:srgbClr val="FF0000"/>
              </a:solidFill>
            </a:endParaRPr>
          </a:p>
        </p:txBody>
      </p:sp>
      <p:sp>
        <p:nvSpPr>
          <p:cNvPr id="30" name="TextBox 29"/>
          <p:cNvSpPr txBox="1"/>
          <p:nvPr/>
        </p:nvSpPr>
        <p:spPr>
          <a:xfrm>
            <a:off x="6444208" y="4653136"/>
            <a:ext cx="2304256" cy="1200329"/>
          </a:xfrm>
          <a:prstGeom prst="rect">
            <a:avLst/>
          </a:prstGeom>
          <a:noFill/>
        </p:spPr>
        <p:txBody>
          <a:bodyPr wrap="square" rtlCol="0">
            <a:spAutoFit/>
          </a:bodyPr>
          <a:lstStyle/>
          <a:p>
            <a:r>
              <a:rPr lang="en-US" sz="1800" dirty="0" smtClean="0">
                <a:solidFill>
                  <a:srgbClr val="FF0000"/>
                </a:solidFill>
              </a:rPr>
              <a:t>Ctrl </a:t>
            </a:r>
            <a:r>
              <a:rPr lang="en-US" sz="1800" dirty="0" smtClean="0">
                <a:solidFill>
                  <a:srgbClr val="FF0000"/>
                </a:solidFill>
              </a:rPr>
              <a:t>combines MN </a:t>
            </a:r>
            <a:r>
              <a:rPr lang="en-US" sz="1800" dirty="0" smtClean="0">
                <a:solidFill>
                  <a:srgbClr val="FF0000"/>
                </a:solidFill>
              </a:rPr>
              <a:t>and </a:t>
            </a:r>
            <a:r>
              <a:rPr lang="en-US" sz="1800" dirty="0" err="1" smtClean="0">
                <a:solidFill>
                  <a:srgbClr val="FF0000"/>
                </a:solidFill>
              </a:rPr>
              <a:t>PoA</a:t>
            </a:r>
            <a:r>
              <a:rPr lang="en-US" sz="1800" dirty="0">
                <a:solidFill>
                  <a:srgbClr val="FF0000"/>
                </a:solidFill>
              </a:rPr>
              <a:t> </a:t>
            </a:r>
            <a:r>
              <a:rPr lang="en-US" sz="1800" dirty="0" smtClean="0">
                <a:solidFill>
                  <a:srgbClr val="FF0000"/>
                </a:solidFill>
              </a:rPr>
              <a:t>Wireless </a:t>
            </a:r>
            <a:r>
              <a:rPr lang="en-US" sz="1800" dirty="0" smtClean="0">
                <a:solidFill>
                  <a:srgbClr val="FF0000"/>
                </a:solidFill>
              </a:rPr>
              <a:t>info</a:t>
            </a:r>
          </a:p>
          <a:p>
            <a:r>
              <a:rPr lang="en-US" sz="1800" dirty="0" smtClean="0">
                <a:solidFill>
                  <a:srgbClr val="FF0000"/>
                </a:solidFill>
              </a:rPr>
              <a:t>w/ Ethernet Switch</a:t>
            </a:r>
          </a:p>
          <a:p>
            <a:r>
              <a:rPr lang="en-US" sz="1800" dirty="0" smtClean="0">
                <a:solidFill>
                  <a:srgbClr val="FF0000"/>
                </a:solidFill>
              </a:rPr>
              <a:t>Info, for optimization</a:t>
            </a:r>
            <a:endParaRPr lang="en-US" sz="1800" dirty="0">
              <a:solidFill>
                <a:srgbClr val="FF0000"/>
              </a:solidFill>
            </a:endParaRPr>
          </a:p>
        </p:txBody>
      </p:sp>
      <p:sp>
        <p:nvSpPr>
          <p:cNvPr id="16" name="Slide Number Placeholder 15"/>
          <p:cNvSpPr>
            <a:spLocks noGrp="1"/>
          </p:cNvSpPr>
          <p:nvPr>
            <p:ph type="sldNum" sz="quarter" idx="11"/>
          </p:nvPr>
        </p:nvSpPr>
        <p:spPr/>
        <p:txBody>
          <a:bodyPr/>
          <a:lstStyle/>
          <a:p>
            <a:pPr>
              <a:defRPr/>
            </a:pPr>
            <a:fld id="{58759753-D939-4166-844A-5788E071E3D0}" type="slidenum">
              <a:rPr lang="en-US" altLang="ja-JP" smtClean="0"/>
              <a:pPr>
                <a:defRPr/>
              </a:pPr>
              <a:t>12</a:t>
            </a:fld>
            <a:endParaRPr lang="en-US" altLang="ja-JP"/>
          </a:p>
        </p:txBody>
      </p:sp>
      <p:sp>
        <p:nvSpPr>
          <p:cNvPr id="18" name="Footer Placeholder 17"/>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15783561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System (cont’d)</a:t>
            </a:r>
            <a:endParaRPr lang="en-US" dirty="0"/>
          </a:p>
        </p:txBody>
      </p:sp>
      <p:sp>
        <p:nvSpPr>
          <p:cNvPr id="3" name="Content Placeholder 2"/>
          <p:cNvSpPr>
            <a:spLocks noGrp="1"/>
          </p:cNvSpPr>
          <p:nvPr>
            <p:ph idx="1"/>
          </p:nvPr>
        </p:nvSpPr>
        <p:spPr>
          <a:xfrm>
            <a:off x="467544" y="1052736"/>
            <a:ext cx="8299450" cy="5181600"/>
          </a:xfrm>
        </p:spPr>
        <p:txBody>
          <a:bodyPr>
            <a:normAutofit/>
          </a:bodyPr>
          <a:lstStyle/>
          <a:p>
            <a:r>
              <a:rPr lang="en-US" dirty="0" smtClean="0"/>
              <a:t>Controller is able to send commands to wireless entities</a:t>
            </a:r>
          </a:p>
          <a:p>
            <a:pPr lvl="1"/>
            <a:r>
              <a:rPr lang="en-US" dirty="0" smtClean="0"/>
              <a:t>Controlling wireless link aspects operation</a:t>
            </a:r>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a:p>
          <a:p>
            <a:r>
              <a:rPr lang="en-US" dirty="0" smtClean="0"/>
              <a:t>Controller </a:t>
            </a:r>
            <a:r>
              <a:rPr lang="en-US" dirty="0" smtClean="0"/>
              <a:t>makes use of</a:t>
            </a:r>
            <a:r>
              <a:rPr lang="en-US" dirty="0" smtClean="0"/>
              <a:t> previously </a:t>
            </a:r>
            <a:r>
              <a:rPr lang="en-US" dirty="0" smtClean="0"/>
              <a:t>collected/received wireless information</a:t>
            </a:r>
          </a:p>
          <a:p>
            <a:pPr lvl="1"/>
            <a:r>
              <a:rPr lang="en-US" dirty="0" smtClean="0"/>
              <a:t>Reconfigures both wired/wireless affected equipment</a:t>
            </a:r>
            <a:endParaRPr lang="en-US" dirty="0"/>
          </a:p>
        </p:txBody>
      </p:sp>
      <p:sp>
        <p:nvSpPr>
          <p:cNvPr id="4" name="Oval 3"/>
          <p:cNvSpPr/>
          <p:nvPr/>
        </p:nvSpPr>
        <p:spPr>
          <a:xfrm>
            <a:off x="2123728" y="2367716"/>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endParaRPr lang="en-US" sz="1400" dirty="0" smtClean="0"/>
          </a:p>
          <a:p>
            <a:pPr algn="ctr"/>
            <a:r>
              <a:rPr lang="en-US" sz="1400" dirty="0" err="1" smtClean="0"/>
              <a:t>PoA</a:t>
            </a:r>
            <a:r>
              <a:rPr lang="en-US" sz="1400" dirty="0" smtClean="0"/>
              <a:t> #1</a:t>
            </a:r>
            <a:endParaRPr lang="en-US" sz="1400" dirty="0"/>
          </a:p>
        </p:txBody>
      </p:sp>
      <p:sp>
        <p:nvSpPr>
          <p:cNvPr id="5" name="Rectangle 4"/>
          <p:cNvSpPr/>
          <p:nvPr/>
        </p:nvSpPr>
        <p:spPr>
          <a:xfrm>
            <a:off x="4211960" y="2727756"/>
            <a:ext cx="1574266" cy="57606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Switch</a:t>
            </a:r>
            <a:endParaRPr lang="en-US" dirty="0"/>
          </a:p>
        </p:txBody>
      </p:sp>
      <p:cxnSp>
        <p:nvCxnSpPr>
          <p:cNvPr id="6" name="Straight Connector 5"/>
          <p:cNvCxnSpPr>
            <a:stCxn id="4" idx="6"/>
            <a:endCxn id="5" idx="1"/>
          </p:cNvCxnSpPr>
          <p:nvPr/>
        </p:nvCxnSpPr>
        <p:spPr>
          <a:xfrm>
            <a:off x="3491880" y="3015788"/>
            <a:ext cx="720080" cy="0"/>
          </a:xfrm>
          <a:prstGeom prst="line">
            <a:avLst/>
          </a:prstGeom>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6516216" y="2727756"/>
            <a:ext cx="1770091"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Controller</a:t>
            </a:r>
            <a:endParaRPr lang="en-US" dirty="0"/>
          </a:p>
        </p:txBody>
      </p:sp>
      <p:sp>
        <p:nvSpPr>
          <p:cNvPr id="8" name="Rectangle 7"/>
          <p:cNvSpPr/>
          <p:nvPr/>
        </p:nvSpPr>
        <p:spPr>
          <a:xfrm>
            <a:off x="1547664" y="2007676"/>
            <a:ext cx="720080" cy="43204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smtClean="0"/>
              <a:t>MN</a:t>
            </a:r>
            <a:endParaRPr lang="en-US" dirty="0"/>
          </a:p>
        </p:txBody>
      </p:sp>
      <p:sp>
        <p:nvSpPr>
          <p:cNvPr id="9" name="Left Arrow 8"/>
          <p:cNvSpPr/>
          <p:nvPr/>
        </p:nvSpPr>
        <p:spPr>
          <a:xfrm rot="482740">
            <a:off x="2266765" y="2356896"/>
            <a:ext cx="4250430" cy="284940"/>
          </a:xfrm>
          <a:prstGeom prst="leftArrow">
            <a:avLst/>
          </a:prstGeom>
          <a:solidFill>
            <a:schemeClr val="accent2"/>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0" name="Left Arrow 9"/>
          <p:cNvSpPr/>
          <p:nvPr/>
        </p:nvSpPr>
        <p:spPr>
          <a:xfrm rot="21281898">
            <a:off x="2952290" y="3282682"/>
            <a:ext cx="3617992" cy="193193"/>
          </a:xfrm>
          <a:prstGeom prst="leftArrow">
            <a:avLst/>
          </a:prstGeom>
          <a:solidFill>
            <a:schemeClr val="accent2"/>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1" name="Left Arrow 10"/>
          <p:cNvSpPr/>
          <p:nvPr/>
        </p:nvSpPr>
        <p:spPr>
          <a:xfrm>
            <a:off x="5781652" y="2919191"/>
            <a:ext cx="996233" cy="193194"/>
          </a:xfrm>
          <a:prstGeom prst="leftArrow">
            <a:avLst/>
          </a:prstGeom>
          <a:solidFill>
            <a:schemeClr val="accent2"/>
          </a:solidFill>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2" name="Slide Number Placeholder 11"/>
          <p:cNvSpPr>
            <a:spLocks noGrp="1"/>
          </p:cNvSpPr>
          <p:nvPr>
            <p:ph type="sldNum" sz="quarter" idx="11"/>
          </p:nvPr>
        </p:nvSpPr>
        <p:spPr/>
        <p:txBody>
          <a:bodyPr/>
          <a:lstStyle/>
          <a:p>
            <a:pPr>
              <a:defRPr/>
            </a:pPr>
            <a:fld id="{58759753-D939-4166-844A-5788E071E3D0}" type="slidenum">
              <a:rPr lang="en-US" altLang="ja-JP" smtClean="0"/>
              <a:pPr>
                <a:defRPr/>
              </a:pPr>
              <a:t>13</a:t>
            </a:fld>
            <a:endParaRPr lang="en-US" altLang="ja-JP"/>
          </a:p>
        </p:txBody>
      </p:sp>
      <p:sp>
        <p:nvSpPr>
          <p:cNvPr id="13" name="Footer Placeholder 12"/>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1526663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a:t>
            </a:r>
            <a:endParaRPr lang="en-US" dirty="0"/>
          </a:p>
        </p:txBody>
      </p:sp>
      <p:sp>
        <p:nvSpPr>
          <p:cNvPr id="3" name="Content Placeholder 2"/>
          <p:cNvSpPr>
            <a:spLocks noGrp="1"/>
          </p:cNvSpPr>
          <p:nvPr>
            <p:ph idx="1"/>
          </p:nvPr>
        </p:nvSpPr>
        <p:spPr/>
        <p:txBody>
          <a:bodyPr>
            <a:normAutofit/>
          </a:bodyPr>
          <a:lstStyle/>
          <a:p>
            <a:r>
              <a:rPr lang="en-US" dirty="0" smtClean="0"/>
              <a:t>Dual evolution process</a:t>
            </a:r>
          </a:p>
          <a:p>
            <a:pPr lvl="1"/>
            <a:r>
              <a:rPr lang="en-US" dirty="0" smtClean="0"/>
              <a:t>Some aspects discussed here can also motivate evolutions in IEEE 802.21</a:t>
            </a:r>
          </a:p>
          <a:p>
            <a:pPr lvl="2"/>
            <a:r>
              <a:rPr lang="en-US" dirty="0" smtClean="0"/>
              <a:t>IEEE 802.21.1 – Services and Use Cases</a:t>
            </a:r>
          </a:p>
          <a:p>
            <a:pPr lvl="1"/>
            <a:r>
              <a:rPr lang="en-US" dirty="0" smtClean="0"/>
              <a:t>For example, </a:t>
            </a:r>
            <a:r>
              <a:rPr lang="en-US" dirty="0" err="1" smtClean="0"/>
              <a:t>PoA</a:t>
            </a:r>
            <a:r>
              <a:rPr lang="en-US" dirty="0" smtClean="0"/>
              <a:t>-based events</a:t>
            </a:r>
          </a:p>
          <a:p>
            <a:r>
              <a:rPr lang="en-US" dirty="0" smtClean="0"/>
              <a:t>Leverage from existing work, showcasing </a:t>
            </a:r>
            <a:r>
              <a:rPr lang="en-US" dirty="0" err="1" smtClean="0"/>
              <a:t>OpenFlow</a:t>
            </a:r>
            <a:r>
              <a:rPr lang="en-US" dirty="0" smtClean="0"/>
              <a:t> and Wireless integration scenarios</a:t>
            </a:r>
          </a:p>
          <a:p>
            <a:pPr lvl="1"/>
            <a:r>
              <a:rPr lang="en-US" dirty="0" smtClean="0"/>
              <a:t>I.e., previous demo</a:t>
            </a:r>
          </a:p>
          <a:p>
            <a:r>
              <a:rPr lang="en-US" dirty="0" smtClean="0"/>
              <a:t>Next step: Assess architectural and protocol impact to </a:t>
            </a:r>
            <a:r>
              <a:rPr lang="en-US" dirty="0" err="1" smtClean="0"/>
              <a:t>OpenFlow</a:t>
            </a:r>
            <a:endParaRPr lang="en-US" dirty="0" smtClean="0"/>
          </a:p>
          <a:p>
            <a:pPr lvl="1"/>
            <a:r>
              <a:rPr lang="en-US" dirty="0" smtClean="0"/>
              <a:t>Identify parameters, structures and procedures</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14</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38935527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5" name="Text Placeholder 4"/>
          <p:cNvSpPr>
            <a:spLocks noGrp="1"/>
          </p:cNvSpPr>
          <p:nvPr>
            <p:ph type="body" idx="1"/>
          </p:nvPr>
        </p:nvSpPr>
        <p:spPr/>
        <p:txBody>
          <a:bodyPr/>
          <a:lstStyle/>
          <a:p>
            <a:endParaRPr lang="en-US"/>
          </a:p>
        </p:txBody>
      </p:sp>
      <p:sp>
        <p:nvSpPr>
          <p:cNvPr id="6" name="Slide Number Placeholder 5"/>
          <p:cNvSpPr>
            <a:spLocks noGrp="1"/>
          </p:cNvSpPr>
          <p:nvPr>
            <p:ph type="sldNum" sz="quarter" idx="11"/>
          </p:nvPr>
        </p:nvSpPr>
        <p:spPr/>
        <p:txBody>
          <a:bodyPr/>
          <a:lstStyle/>
          <a:p>
            <a:pPr>
              <a:defRPr/>
            </a:pPr>
            <a:fld id="{98D8E898-F2A8-4899-98CB-6B7568149E6F}" type="slidenum">
              <a:rPr lang="en-US" altLang="ja-JP" smtClean="0"/>
              <a:pPr>
                <a:defRPr/>
              </a:pPr>
              <a:t>15</a:t>
            </a:fld>
            <a:endParaRPr lang="en-US" altLang="ja-JP"/>
          </a:p>
        </p:txBody>
      </p:sp>
      <p:sp>
        <p:nvSpPr>
          <p:cNvPr id="7" name="Footer Placeholder 6"/>
          <p:cNvSpPr>
            <a:spLocks noGrp="1"/>
          </p:cNvSpPr>
          <p:nvPr>
            <p:ph type="ftr" sz="quarter" idx="10"/>
          </p:nvPr>
        </p:nvSpPr>
        <p:spPr/>
        <p:txBody>
          <a:bodyPr/>
          <a:lstStyle/>
          <a:p>
            <a:pPr>
              <a:defRPr/>
            </a:pPr>
            <a:r>
              <a:rPr lang="en-US" smtClean="0"/>
              <a:t>21-14-0060-00-MISU OpenFlow_PoA</a:t>
            </a:r>
            <a:endParaRPr lang="en-US"/>
          </a:p>
        </p:txBody>
      </p:sp>
    </p:spTree>
    <p:extLst>
      <p:ext uri="{BB962C8B-B14F-4D97-AF65-F5344CB8AC3E}">
        <p14:creationId xmlns="" xmlns:p14="http://schemas.microsoft.com/office/powerpoint/2010/main" val="1593086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dirty="0" smtClean="0"/>
              <a:t>21-14-0060-00-MISU </a:t>
            </a:r>
            <a:r>
              <a:rPr lang="en-US" dirty="0" err="1" smtClean="0"/>
              <a:t>OpenFlow_PoA</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802.21 Use Case Proposal for the Wireless &amp; Mobility Working Group</a:t>
            </a:r>
            <a:endParaRPr lang="en-US" dirty="0"/>
          </a:p>
        </p:txBody>
      </p:sp>
      <p:sp>
        <p:nvSpPr>
          <p:cNvPr id="3" name="Subtitle 2"/>
          <p:cNvSpPr>
            <a:spLocks noGrp="1"/>
          </p:cNvSpPr>
          <p:nvPr>
            <p:ph type="subTitle" idx="1"/>
          </p:nvPr>
        </p:nvSpPr>
        <p:spPr>
          <a:xfrm>
            <a:off x="823344" y="3886200"/>
            <a:ext cx="7634856" cy="1752600"/>
          </a:xfrm>
        </p:spPr>
        <p:txBody>
          <a:bodyPr>
            <a:normAutofit/>
          </a:bodyPr>
          <a:lstStyle/>
          <a:p>
            <a:r>
              <a:rPr lang="en-US" sz="2000" dirty="0" smtClean="0"/>
              <a:t>Daniel Corujo, Carlos Guimarães, </a:t>
            </a:r>
            <a:r>
              <a:rPr lang="en-US" sz="2000" dirty="0" err="1" smtClean="0"/>
              <a:t>Rui</a:t>
            </a:r>
            <a:r>
              <a:rPr lang="en-US" sz="2000" dirty="0" smtClean="0"/>
              <a:t> </a:t>
            </a:r>
            <a:r>
              <a:rPr lang="en-US" sz="2000" dirty="0" err="1" smtClean="0"/>
              <a:t>Aguiar</a:t>
            </a:r>
            <a:endParaRPr lang="en-US" sz="2000" dirty="0" smtClean="0"/>
          </a:p>
          <a:p>
            <a:r>
              <a:rPr lang="en-US" sz="2000" dirty="0" smtClean="0"/>
              <a:t>Charles Perkins</a:t>
            </a:r>
          </a:p>
          <a:p>
            <a:r>
              <a:rPr lang="en-US" sz="2000" dirty="0" err="1" smtClean="0"/>
              <a:t>Subir</a:t>
            </a:r>
            <a:r>
              <a:rPr lang="en-US" sz="2000" dirty="0" smtClean="0"/>
              <a:t> Das</a:t>
            </a:r>
            <a:endParaRPr lang="en-US" sz="2000" dirty="0"/>
          </a:p>
        </p:txBody>
      </p:sp>
      <p:sp>
        <p:nvSpPr>
          <p:cNvPr id="4" name="Slide Number Placeholder 3"/>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
        <p:nvSpPr>
          <p:cNvPr id="5" name="Footer Placeholder 4"/>
          <p:cNvSpPr>
            <a:spLocks noGrp="1"/>
          </p:cNvSpPr>
          <p:nvPr>
            <p:ph type="ftr" sz="quarter" idx="10"/>
          </p:nvPr>
        </p:nvSpPr>
        <p:spPr>
          <a:xfrm>
            <a:off x="395536" y="6400800"/>
            <a:ext cx="1800200" cy="457200"/>
          </a:xfrm>
        </p:spPr>
        <p:txBody>
          <a:bodyPr/>
          <a:lstStyle/>
          <a:p>
            <a:pPr>
              <a:defRPr/>
            </a:pPr>
            <a:r>
              <a:rPr lang="en-US" dirty="0" smtClean="0"/>
              <a:t>21-14-0060-00-MISU </a:t>
            </a:r>
            <a:r>
              <a:rPr lang="en-US" dirty="0" err="1" smtClean="0"/>
              <a:t>OpenFlow_PoA</a:t>
            </a:r>
            <a:endParaRPr lang="en-US" dirty="0"/>
          </a:p>
        </p:txBody>
      </p:sp>
    </p:spTree>
    <p:extLst>
      <p:ext uri="{BB962C8B-B14F-4D97-AF65-F5344CB8AC3E}">
        <p14:creationId xmlns="" xmlns:p14="http://schemas.microsoft.com/office/powerpoint/2010/main" val="205145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Base Scenario</a:t>
            </a:r>
          </a:p>
          <a:p>
            <a:r>
              <a:rPr lang="en-US" dirty="0" smtClean="0"/>
              <a:t>Proposed System</a:t>
            </a:r>
          </a:p>
          <a:p>
            <a:r>
              <a:rPr lang="en-US" dirty="0" smtClean="0"/>
              <a:t>Plan</a:t>
            </a:r>
          </a:p>
          <a:p>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1491339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IEEE 802.21 targets the facilitation and optimization of handover scenarios</a:t>
            </a:r>
          </a:p>
          <a:p>
            <a:pPr lvl="1"/>
            <a:r>
              <a:rPr lang="en-US" dirty="0" smtClean="0"/>
              <a:t>In multi-technology environments</a:t>
            </a:r>
          </a:p>
          <a:p>
            <a:r>
              <a:rPr lang="en-US" dirty="0" smtClean="0"/>
              <a:t>It provides technology-agnostic…</a:t>
            </a:r>
          </a:p>
          <a:p>
            <a:pPr lvl="1"/>
            <a:r>
              <a:rPr lang="en-US" dirty="0" smtClean="0"/>
              <a:t>… Link layer events (i.e., link up, link down, link parameter changes </a:t>
            </a:r>
            <a:r>
              <a:rPr lang="en-US" dirty="0" smtClean="0">
                <a:sym typeface="Wingdings"/>
              </a:rPr>
              <a:t> RSSI)</a:t>
            </a:r>
          </a:p>
          <a:p>
            <a:pPr lvl="1"/>
            <a:r>
              <a:rPr lang="en-US" dirty="0" smtClean="0">
                <a:sym typeface="Wingdings"/>
              </a:rPr>
              <a:t>… Link layer commands (i.e., device link actions, network point of attachment query and commit)</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783511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(cont’d)</a:t>
            </a:r>
            <a:endParaRPr lang="en-US" dirty="0"/>
          </a:p>
        </p:txBody>
      </p:sp>
      <p:sp>
        <p:nvSpPr>
          <p:cNvPr id="3" name="Content Placeholder 2"/>
          <p:cNvSpPr>
            <a:spLocks noGrp="1"/>
          </p:cNvSpPr>
          <p:nvPr>
            <p:ph idx="1"/>
          </p:nvPr>
        </p:nvSpPr>
        <p:spPr/>
        <p:txBody>
          <a:bodyPr>
            <a:normAutofit/>
          </a:bodyPr>
          <a:lstStyle/>
          <a:p>
            <a:r>
              <a:rPr lang="en-US" dirty="0" smtClean="0"/>
              <a:t>These are quite useful for</a:t>
            </a:r>
          </a:p>
          <a:p>
            <a:pPr lvl="1"/>
            <a:r>
              <a:rPr lang="en-US" dirty="0" smtClean="0"/>
              <a:t>Detecting and acting regards the dynamics of wireless environments</a:t>
            </a:r>
          </a:p>
          <a:p>
            <a:pPr lvl="1"/>
            <a:r>
              <a:rPr lang="en-US" dirty="0" smtClean="0"/>
              <a:t>Convey this information/actions in a remote way</a:t>
            </a:r>
          </a:p>
          <a:p>
            <a:r>
              <a:rPr lang="en-US" dirty="0" smtClean="0"/>
              <a:t>Different scenarios become enabled</a:t>
            </a:r>
          </a:p>
          <a:p>
            <a:pPr lvl="1"/>
            <a:r>
              <a:rPr lang="en-US" dirty="0" smtClean="0"/>
              <a:t>Handover optimization</a:t>
            </a:r>
          </a:p>
          <a:p>
            <a:pPr lvl="1"/>
            <a:r>
              <a:rPr lang="en-US" dirty="0" smtClean="0"/>
              <a:t>Monitoring</a:t>
            </a:r>
          </a:p>
          <a:p>
            <a:pPr lvl="1"/>
            <a:r>
              <a:rPr lang="en-US" dirty="0" smtClean="0"/>
              <a:t>Load balancing</a:t>
            </a:r>
          </a:p>
          <a:p>
            <a:pPr lvl="1"/>
            <a:r>
              <a:rPr lang="en-US" dirty="0" smtClean="0"/>
              <a:t>…</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3670433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Scenario</a:t>
            </a:r>
            <a:endParaRPr lang="en-US" dirty="0"/>
          </a:p>
        </p:txBody>
      </p:sp>
      <p:sp>
        <p:nvSpPr>
          <p:cNvPr id="3" name="Content Placeholder 2"/>
          <p:cNvSpPr>
            <a:spLocks noGrp="1"/>
          </p:cNvSpPr>
          <p:nvPr>
            <p:ph idx="1"/>
          </p:nvPr>
        </p:nvSpPr>
        <p:spPr/>
        <p:txBody>
          <a:bodyPr/>
          <a:lstStyle/>
          <a:p>
            <a:r>
              <a:rPr lang="en-US" dirty="0" smtClean="0"/>
              <a:t>Empower networking control/management/configuration mechanisms with the ability to</a:t>
            </a:r>
          </a:p>
          <a:p>
            <a:pPr lvl="1"/>
            <a:r>
              <a:rPr lang="en-US" b="1" dirty="0" smtClean="0"/>
              <a:t>Perceive</a:t>
            </a:r>
            <a:r>
              <a:rPr lang="en-US" dirty="0" smtClean="0"/>
              <a:t> the Mobile Terminal’s perspective on its wireless link to the network, and </a:t>
            </a:r>
            <a:r>
              <a:rPr lang="en-US" b="1" dirty="0" smtClean="0"/>
              <a:t>leverage </a:t>
            </a:r>
            <a:r>
              <a:rPr lang="en-US" dirty="0" smtClean="0"/>
              <a:t>it to …</a:t>
            </a:r>
          </a:p>
          <a:p>
            <a:pPr lvl="1"/>
            <a:r>
              <a:rPr lang="en-US" dirty="0" smtClean="0"/>
              <a:t>Determine an </a:t>
            </a:r>
            <a:r>
              <a:rPr lang="en-US" b="1" dirty="0" smtClean="0"/>
              <a:t>action</a:t>
            </a:r>
            <a:r>
              <a:rPr lang="en-US" dirty="0" smtClean="0"/>
              <a:t> to re-optimize/re-configure/re-control/re-manage that wireless link</a:t>
            </a:r>
          </a:p>
          <a:p>
            <a:pPr lvl="2"/>
            <a:r>
              <a:rPr lang="en-US" dirty="0" smtClean="0"/>
              <a:t>And others involved/impacted</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671513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Scenario (cont’d)</a:t>
            </a:r>
            <a:endParaRPr lang="en-US" dirty="0"/>
          </a:p>
        </p:txBody>
      </p:sp>
      <p:sp>
        <p:nvSpPr>
          <p:cNvPr id="3" name="Content Placeholder 2"/>
          <p:cNvSpPr>
            <a:spLocks noGrp="1"/>
          </p:cNvSpPr>
          <p:nvPr>
            <p:ph idx="1"/>
          </p:nvPr>
        </p:nvSpPr>
        <p:spPr/>
        <p:txBody>
          <a:bodyPr>
            <a:normAutofit/>
          </a:bodyPr>
          <a:lstStyle/>
          <a:p>
            <a:r>
              <a:rPr lang="en-US" dirty="0" smtClean="0"/>
              <a:t>Specific SDN impact of the scenario</a:t>
            </a:r>
          </a:p>
          <a:p>
            <a:pPr lvl="1"/>
            <a:r>
              <a:rPr lang="en-US" dirty="0" smtClean="0"/>
              <a:t>The </a:t>
            </a:r>
            <a:r>
              <a:rPr lang="en-US" b="1" dirty="0" smtClean="0"/>
              <a:t>controller</a:t>
            </a:r>
            <a:r>
              <a:rPr lang="en-US" dirty="0" smtClean="0"/>
              <a:t> gets “fed” with link status information from wireless network entities</a:t>
            </a:r>
          </a:p>
          <a:p>
            <a:pPr lvl="2"/>
            <a:r>
              <a:rPr lang="en-US" dirty="0" smtClean="0"/>
              <a:t>Either through query or triggered events</a:t>
            </a:r>
          </a:p>
          <a:p>
            <a:pPr lvl="3"/>
            <a:r>
              <a:rPr lang="en-US" dirty="0" smtClean="0"/>
              <a:t>Thresholds can be pre-configured and events registered</a:t>
            </a:r>
          </a:p>
          <a:p>
            <a:pPr lvl="1"/>
            <a:r>
              <a:rPr lang="en-US" dirty="0" smtClean="0"/>
              <a:t>The </a:t>
            </a:r>
            <a:r>
              <a:rPr lang="en-US" b="1" dirty="0" smtClean="0"/>
              <a:t>controller</a:t>
            </a:r>
            <a:r>
              <a:rPr lang="en-US" dirty="0" smtClean="0"/>
              <a:t> can re-organize SDN flows affected by wireless link conditions</a:t>
            </a:r>
          </a:p>
          <a:p>
            <a:pPr lvl="2"/>
            <a:r>
              <a:rPr lang="en-US" dirty="0" smtClean="0"/>
              <a:t>Either wireless </a:t>
            </a:r>
            <a:r>
              <a:rPr lang="en-US" b="1" dirty="0" smtClean="0"/>
              <a:t>backhaul</a:t>
            </a:r>
            <a:r>
              <a:rPr lang="en-US" dirty="0" smtClean="0"/>
              <a:t>, or links terminating in wireless Points of Attachment</a:t>
            </a:r>
          </a:p>
          <a:p>
            <a:pPr lvl="1"/>
            <a:r>
              <a:rPr lang="en-US" dirty="0" smtClean="0"/>
              <a:t>It also enables </a:t>
            </a:r>
            <a:r>
              <a:rPr lang="en-US" b="1" dirty="0" smtClean="0"/>
              <a:t>preemptive</a:t>
            </a:r>
            <a:r>
              <a:rPr lang="en-US" dirty="0" smtClean="0"/>
              <a:t> actions, through the preparation of links before the mobile nodes move there</a:t>
            </a:r>
            <a:endParaRPr lang="en-US" dirty="0"/>
          </a:p>
        </p:txBody>
      </p:sp>
      <p:sp>
        <p:nvSpPr>
          <p:cNvPr id="4" name="Slide Number Placeholder 3"/>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
        <p:nvSpPr>
          <p:cNvPr id="5" name="Footer Placeholder 4"/>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12321792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 Load Balancing</a:t>
            </a:r>
            <a:endParaRPr lang="en-US" dirty="0"/>
          </a:p>
        </p:txBody>
      </p:sp>
      <p:sp>
        <p:nvSpPr>
          <p:cNvPr id="3" name="Content Placeholder 2"/>
          <p:cNvSpPr>
            <a:spLocks noGrp="1"/>
          </p:cNvSpPr>
          <p:nvPr>
            <p:ph idx="1"/>
          </p:nvPr>
        </p:nvSpPr>
        <p:spPr>
          <a:xfrm>
            <a:off x="593329" y="1163304"/>
            <a:ext cx="8299450" cy="5181600"/>
          </a:xfrm>
        </p:spPr>
        <p:txBody>
          <a:bodyPr/>
          <a:lstStyle/>
          <a:p>
            <a:endParaRPr lang="en-US" dirty="0"/>
          </a:p>
        </p:txBody>
      </p:sp>
      <p:sp>
        <p:nvSpPr>
          <p:cNvPr id="18" name="Oval 17"/>
          <p:cNvSpPr/>
          <p:nvPr/>
        </p:nvSpPr>
        <p:spPr>
          <a:xfrm>
            <a:off x="2384722" y="2564417"/>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r>
              <a:rPr lang="en-US" sz="1400" dirty="0" smtClean="0"/>
              <a:t> </a:t>
            </a:r>
            <a:r>
              <a:rPr lang="en-US" sz="1400" dirty="0" err="1" smtClean="0"/>
              <a:t>PoA</a:t>
            </a:r>
            <a:r>
              <a:rPr lang="en-US" sz="1400" dirty="0" smtClean="0"/>
              <a:t> #1</a:t>
            </a:r>
            <a:endParaRPr lang="en-US" sz="1400" dirty="0"/>
          </a:p>
        </p:txBody>
      </p:sp>
      <p:sp>
        <p:nvSpPr>
          <p:cNvPr id="19" name="Oval 18"/>
          <p:cNvSpPr/>
          <p:nvPr/>
        </p:nvSpPr>
        <p:spPr>
          <a:xfrm>
            <a:off x="2384722" y="3514828"/>
            <a:ext cx="1368152" cy="1296144"/>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err="1" smtClean="0"/>
              <a:t>OpenFlow</a:t>
            </a:r>
            <a:r>
              <a:rPr lang="en-US" sz="1400" dirty="0" smtClean="0"/>
              <a:t> </a:t>
            </a:r>
            <a:r>
              <a:rPr lang="en-US" sz="1400" dirty="0" err="1" smtClean="0"/>
              <a:t>PoA</a:t>
            </a:r>
            <a:r>
              <a:rPr lang="en-US" sz="1400" dirty="0" smtClean="0"/>
              <a:t> #2</a:t>
            </a:r>
            <a:endParaRPr lang="en-US" sz="1400" dirty="0"/>
          </a:p>
        </p:txBody>
      </p:sp>
      <p:sp>
        <p:nvSpPr>
          <p:cNvPr id="20" name="Rectangle 19"/>
          <p:cNvSpPr/>
          <p:nvPr/>
        </p:nvSpPr>
        <p:spPr>
          <a:xfrm>
            <a:off x="1691680" y="2924456"/>
            <a:ext cx="508792" cy="288519"/>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21" name="Down Arrow 20"/>
          <p:cNvSpPr/>
          <p:nvPr/>
        </p:nvSpPr>
        <p:spPr>
          <a:xfrm>
            <a:off x="2024682" y="3428513"/>
            <a:ext cx="288032" cy="1080120"/>
          </a:xfrm>
          <a:prstGeom prst="down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400946" y="3644536"/>
            <a:ext cx="1683222" cy="6485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Switch</a:t>
            </a:r>
            <a:endParaRPr lang="en-US" dirty="0"/>
          </a:p>
        </p:txBody>
      </p:sp>
      <p:cxnSp>
        <p:nvCxnSpPr>
          <p:cNvPr id="23" name="Straight Connector 22"/>
          <p:cNvCxnSpPr>
            <a:stCxn id="18" idx="6"/>
            <a:endCxn id="22" idx="1"/>
          </p:cNvCxnSpPr>
          <p:nvPr/>
        </p:nvCxnSpPr>
        <p:spPr>
          <a:xfrm>
            <a:off x="3752874" y="3212489"/>
            <a:ext cx="648072" cy="756327"/>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19" idx="6"/>
            <a:endCxn id="22" idx="1"/>
          </p:cNvCxnSpPr>
          <p:nvPr/>
        </p:nvCxnSpPr>
        <p:spPr>
          <a:xfrm flipV="1">
            <a:off x="3752874" y="3968816"/>
            <a:ext cx="648072" cy="194084"/>
          </a:xfrm>
          <a:prstGeom prst="line">
            <a:avLst/>
          </a:prstGeom>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6300192" y="3645024"/>
            <a:ext cx="1539206" cy="66837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err="1" smtClean="0"/>
              <a:t>OpenFlow</a:t>
            </a:r>
            <a:r>
              <a:rPr lang="en-US" dirty="0" smtClean="0"/>
              <a:t> Controller</a:t>
            </a:r>
            <a:endParaRPr lang="en-US" dirty="0"/>
          </a:p>
        </p:txBody>
      </p:sp>
      <p:cxnSp>
        <p:nvCxnSpPr>
          <p:cNvPr id="27" name="Straight Connector 26"/>
          <p:cNvCxnSpPr/>
          <p:nvPr/>
        </p:nvCxnSpPr>
        <p:spPr>
          <a:xfrm flipV="1">
            <a:off x="6111206" y="3952874"/>
            <a:ext cx="188986" cy="242"/>
          </a:xfrm>
          <a:prstGeom prst="line">
            <a:avLst/>
          </a:prstGeom>
        </p:spPr>
        <p:style>
          <a:lnRef idx="2">
            <a:schemeClr val="accent1"/>
          </a:lnRef>
          <a:fillRef idx="0">
            <a:schemeClr val="accent1"/>
          </a:fillRef>
          <a:effectRef idx="1">
            <a:schemeClr val="accent1"/>
          </a:effectRef>
          <a:fontRef idx="minor">
            <a:schemeClr val="tx1"/>
          </a:fontRef>
        </p:style>
      </p:cxnSp>
      <p:sp>
        <p:nvSpPr>
          <p:cNvPr id="33" name="Rectangle 32"/>
          <p:cNvSpPr/>
          <p:nvPr/>
        </p:nvSpPr>
        <p:spPr>
          <a:xfrm>
            <a:off x="1979712" y="2492896"/>
            <a:ext cx="519112" cy="326976"/>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34" name="Rectangle 33"/>
          <p:cNvSpPr/>
          <p:nvPr/>
        </p:nvSpPr>
        <p:spPr>
          <a:xfrm>
            <a:off x="1331640" y="2492896"/>
            <a:ext cx="557410" cy="337924"/>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35" name="Rectangle 34"/>
          <p:cNvSpPr/>
          <p:nvPr/>
        </p:nvSpPr>
        <p:spPr>
          <a:xfrm>
            <a:off x="2267744" y="2204864"/>
            <a:ext cx="548950" cy="294399"/>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36" name="Rectangle 35"/>
          <p:cNvSpPr/>
          <p:nvPr/>
        </p:nvSpPr>
        <p:spPr>
          <a:xfrm>
            <a:off x="2929074" y="2204864"/>
            <a:ext cx="562806" cy="29439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37" name="Rectangle 36"/>
          <p:cNvSpPr/>
          <p:nvPr/>
        </p:nvSpPr>
        <p:spPr>
          <a:xfrm>
            <a:off x="3520962" y="2387824"/>
            <a:ext cx="546981" cy="321096"/>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39" name="Rectangle 38"/>
          <p:cNvSpPr/>
          <p:nvPr/>
        </p:nvSpPr>
        <p:spPr>
          <a:xfrm>
            <a:off x="1403648" y="4580640"/>
            <a:ext cx="547167" cy="2885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40" name="Rectangle 39"/>
          <p:cNvSpPr/>
          <p:nvPr/>
        </p:nvSpPr>
        <p:spPr>
          <a:xfrm>
            <a:off x="2035002" y="4940680"/>
            <a:ext cx="520774" cy="288519"/>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41" name="Rectangle 40"/>
          <p:cNvSpPr/>
          <p:nvPr/>
        </p:nvSpPr>
        <p:spPr>
          <a:xfrm>
            <a:off x="1993978" y="4580641"/>
            <a:ext cx="489790" cy="216511"/>
          </a:xfrm>
          <a:prstGeom prst="rect">
            <a:avLst/>
          </a:prstGeom>
          <a:ln>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lang="en-US" sz="1400" dirty="0" smtClean="0"/>
              <a:t>MN</a:t>
            </a:r>
            <a:endParaRPr lang="en-US" sz="1400" dirty="0"/>
          </a:p>
        </p:txBody>
      </p:sp>
      <p:sp>
        <p:nvSpPr>
          <p:cNvPr id="26" name="Slide Number Placeholder 25"/>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
        <p:nvSpPr>
          <p:cNvPr id="28" name="Footer Placeholder 27"/>
          <p:cNvSpPr>
            <a:spLocks noGrp="1"/>
          </p:cNvSpPr>
          <p:nvPr>
            <p:ph type="ftr" sz="quarter" idx="10"/>
          </p:nvPr>
        </p:nvSpPr>
        <p:spPr/>
        <p:txBody>
          <a:bodyPr/>
          <a:lstStyle/>
          <a:p>
            <a:pPr>
              <a:defRPr/>
            </a:pPr>
            <a:r>
              <a:rPr lang="en-US" smtClean="0"/>
              <a:t>21-14-0060-00-MISU OpenFlow_PoA</a:t>
            </a:r>
            <a:endParaRPr lang="en-US" dirty="0"/>
          </a:p>
        </p:txBody>
      </p:sp>
    </p:spTree>
    <p:extLst>
      <p:ext uri="{BB962C8B-B14F-4D97-AF65-F5344CB8AC3E}">
        <p14:creationId xmlns="" xmlns:p14="http://schemas.microsoft.com/office/powerpoint/2010/main" val="1931188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29766</TotalTime>
  <Words>788</Words>
  <Application>Microsoft Office PowerPoint</Application>
  <PresentationFormat>On-screen Show (4:3)</PresentationFormat>
  <Paragraphs>154</Paragraphs>
  <Slides>15</Slides>
  <Notes>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blank presentation</vt:lpstr>
      <vt:lpstr>Custom Design</vt:lpstr>
      <vt:lpstr>Slide 1</vt:lpstr>
      <vt:lpstr>Slide 2</vt:lpstr>
      <vt:lpstr>802.21 Use Case Proposal for the Wireless &amp; Mobility Working Group</vt:lpstr>
      <vt:lpstr>Outline</vt:lpstr>
      <vt:lpstr>Introduction</vt:lpstr>
      <vt:lpstr>Introduction (cont’d)</vt:lpstr>
      <vt:lpstr>Base Scenario</vt:lpstr>
      <vt:lpstr>Base Scenario (cont’d)</vt:lpstr>
      <vt:lpstr>Examples – Load Balancing</vt:lpstr>
      <vt:lpstr>Examples – Handover Optimization</vt:lpstr>
      <vt:lpstr>Examples - Monitoring</vt:lpstr>
      <vt:lpstr>Proposed System</vt:lpstr>
      <vt:lpstr>Proposed System (cont’d)</vt:lpstr>
      <vt:lpstr>Plan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C00904532</cp:lastModifiedBy>
  <cp:revision>1641</cp:revision>
  <cp:lastPrinted>2012-06-25T07:51:33Z</cp:lastPrinted>
  <dcterms:created xsi:type="dcterms:W3CDTF">1601-01-01T00:00:00Z</dcterms:created>
  <dcterms:modified xsi:type="dcterms:W3CDTF">2014-03-20T00:56:16Z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(3)x5T9Hh/BilgxswMzh5n6uiM5HEYCBDqE/BpypFNfSmklJo659lpbiaRxAivmxZnYl83Qs6re
NNJOTPp6za2NmZIMu7v2XHCEM/GIHl8j0oZVjddMIDptBPYgT/DSMtIOaBQPr5Y0KbFBi35W
gRD79KuO+p7cZDkeQKXZmUdaESGPsAb+V1sqASzwH+JtYNzLoCouNCQ0896TOIMuwsSxXx+y
FuPAjJAfL1rEHLTs9X</vt:lpwstr>
  </property>
  <property fmtid="{D5CDD505-2E9C-101B-9397-08002B2CF9AE}" pid="5" name="_new_ms_pID_725431">
    <vt:lpwstr>qVfo9hWkuZeYzOWw/038uUa8HiG6Ks80ooDMmKQJOJUdigJh3ABzoI
8zwdquJGvPuHSrI/ROdVFyx6jtNhMrZmZOBFFWBN6I7iegJxH6lSI4rewg1O+9O8sS6PVLIo
lszyGygjeOgwCIqekQ6Gy7dJYHXlNtxBgAIREqmru9nBYRzcIfeQsmUvk4A/mZuMF8CpcIU6
pT+MvYIJdL6v+t1ATnI87b+9JYHAt7B86dgh</vt:lpwstr>
  </property>
  <property fmtid="{D5CDD505-2E9C-101B-9397-08002B2CF9AE}" pid="6" name="_new_ms_pID_725432">
    <vt:lpwstr>UCyA3HShwHbdy3Cj6QYgZlveoCpaiSDtXdTW
PZ/iTH17OjnjsFIyJLIQc94mKFA9ZMkk1qvOWdnMEjuCmQSJMvaaYolypdwFNjOR1tk4JJUK
6ArSl2a68gdtpcQejtXYTA==</vt:lpwstr>
  </property>
  <property fmtid="{D5CDD505-2E9C-101B-9397-08002B2CF9AE}" pid="7" name="sflag">
    <vt:lpwstr>1395274704</vt:lpwstr>
  </property>
</Properties>
</file>