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Lst>
  <p:notesMasterIdLst>
    <p:notesMasterId r:id="rId23"/>
  </p:notesMasterIdLst>
  <p:handoutMasterIdLst>
    <p:handoutMasterId r:id="rId24"/>
  </p:handoutMasterIdLst>
  <p:sldIdLst>
    <p:sldId id="413" r:id="rId2"/>
    <p:sldId id="431" r:id="rId3"/>
    <p:sldId id="432" r:id="rId4"/>
    <p:sldId id="444" r:id="rId5"/>
    <p:sldId id="400" r:id="rId6"/>
    <p:sldId id="401" r:id="rId7"/>
    <p:sldId id="402" r:id="rId8"/>
    <p:sldId id="403" r:id="rId9"/>
    <p:sldId id="404" r:id="rId10"/>
    <p:sldId id="405" r:id="rId11"/>
    <p:sldId id="406" r:id="rId12"/>
    <p:sldId id="407" r:id="rId13"/>
    <p:sldId id="408" r:id="rId14"/>
    <p:sldId id="409" r:id="rId15"/>
    <p:sldId id="410" r:id="rId16"/>
    <p:sldId id="411" r:id="rId17"/>
    <p:sldId id="437" r:id="rId18"/>
    <p:sldId id="436" r:id="rId19"/>
    <p:sldId id="440" r:id="rId20"/>
    <p:sldId id="443" r:id="rId21"/>
    <p:sldId id="441"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00CC99"/>
    <a:srgbClr val="66CCFF"/>
    <a:srgbClr val="66FF66"/>
    <a:srgbClr val="66FF99"/>
    <a:srgbClr val="FFBBBB"/>
    <a:srgbClr val="FF8D8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895" autoAdjust="0"/>
    <p:restoredTop sz="99556" autoAdjust="0"/>
  </p:normalViewPr>
  <p:slideViewPr>
    <p:cSldViewPr>
      <p:cViewPr varScale="1">
        <p:scale>
          <a:sx n="91" d="100"/>
          <a:sy n="91" d="100"/>
        </p:scale>
        <p:origin x="-1242" y="-102"/>
      </p:cViewPr>
      <p:guideLst>
        <p:guide orient="horz" pos="2160"/>
        <p:guide pos="2880"/>
      </p:guideLst>
    </p:cSldViewPr>
  </p:slideViewPr>
  <p:outlineViewPr>
    <p:cViewPr>
      <p:scale>
        <a:sx n="33" d="100"/>
        <a:sy n="33" d="100"/>
      </p:scale>
      <p:origin x="252"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XXXX, His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dirty="0"/>
              <a:t>Page </a:t>
            </a:r>
            <a:fld id="{5442440B-091D-401F-885A-37C149E1FFD1}"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2" name="Slide Image Placeholder 11"/>
          <p:cNvSpPr>
            <a:spLocks noGrp="1" noRot="1" noChangeAspect="1"/>
          </p:cNvSpPr>
          <p:nvPr>
            <p:ph type="sldImg" idx="2"/>
          </p:nvPr>
        </p:nvSpPr>
        <p:spPr>
          <a:xfrm>
            <a:off x="1104900" y="677862"/>
            <a:ext cx="4641850" cy="3481388"/>
          </a:xfrm>
          <a:prstGeom prst="rect">
            <a:avLst/>
          </a:prstGeom>
          <a:noFill/>
          <a:ln w="12700">
            <a:solidFill>
              <a:prstClr val="black"/>
            </a:solidFill>
          </a:ln>
        </p:spPr>
        <p:txBody>
          <a:bodyPr vert="horz" lIns="91440" tIns="45720" rIns="91440" bIns="45720" rtlCol="0"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04900" y="677863"/>
            <a:ext cx="4625975" cy="3468687"/>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dirty="0" smtClean="0"/>
          </a:p>
        </p:txBody>
      </p:sp>
      <p:sp>
        <p:nvSpPr>
          <p:cNvPr id="38916" name="Header Placeholder 3"/>
          <p:cNvSpPr>
            <a:spLocks noGrp="1"/>
          </p:cNvSpPr>
          <p:nvPr>
            <p:ph type="hdr" sz="quarter"/>
          </p:nvPr>
        </p:nvSpPr>
        <p:spPr>
          <a:noFill/>
        </p:spPr>
        <p:txBody>
          <a:bodyPr/>
          <a:lstStyle/>
          <a:p>
            <a:r>
              <a:rPr lang="en-US" dirty="0"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dirty="0" smtClean="0"/>
              <a:t>Month 20xx</a:t>
            </a:r>
          </a:p>
        </p:txBody>
      </p:sp>
      <p:sp>
        <p:nvSpPr>
          <p:cNvPr id="38918" name="Footer Placeholder 5"/>
          <p:cNvSpPr>
            <a:spLocks noGrp="1"/>
          </p:cNvSpPr>
          <p:nvPr>
            <p:ph type="ftr" sz="quarter" idx="4"/>
          </p:nvPr>
        </p:nvSpPr>
        <p:spPr>
          <a:noFill/>
        </p:spPr>
        <p:txBody>
          <a:bodyPr/>
          <a:lstStyle/>
          <a:p>
            <a:pPr lvl="4"/>
            <a:r>
              <a:rPr lang="en-US" dirty="0"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dirty="0" smtClean="0"/>
              <a:t>Page </a:t>
            </a:r>
            <a:fld id="{9ADD8F5F-B7E5-4B0C-9D30-C37ACEF62728}" type="slidenum">
              <a:rPr lang="en-US" smtClean="0"/>
              <a:pPr/>
              <a:t>1</a:t>
            </a:fld>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dirty="0"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4036" name="Rectangle 6"/>
          <p:cNvSpPr>
            <a:spLocks noGrp="1" noChangeArrowheads="1"/>
          </p:cNvSpPr>
          <p:nvPr>
            <p:ph type="ftr" sz="quarter" idx="4"/>
          </p:nvPr>
        </p:nvSpPr>
        <p:spPr>
          <a:noFill/>
        </p:spPr>
        <p:txBody>
          <a:bodyPr/>
          <a:lstStyle/>
          <a:p>
            <a:pPr lvl="4"/>
            <a:r>
              <a:rPr lang="en-US" dirty="0"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2873825-BC60-48EB-9FFF-65A50B4E4F2E}" type="slidenum">
              <a:rPr lang="en-US" smtClean="0"/>
              <a:pPr/>
              <a:t>10</a:t>
            </a:fld>
            <a:endParaRPr lang="en-US" dirty="0"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dirty="0"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dirty="0"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5060" name="Rectangle 6"/>
          <p:cNvSpPr>
            <a:spLocks noGrp="1" noChangeArrowheads="1"/>
          </p:cNvSpPr>
          <p:nvPr>
            <p:ph type="ftr" sz="quarter" idx="4"/>
          </p:nvPr>
        </p:nvSpPr>
        <p:spPr>
          <a:noFill/>
        </p:spPr>
        <p:txBody>
          <a:bodyPr/>
          <a:lstStyle/>
          <a:p>
            <a:pPr lvl="4"/>
            <a:r>
              <a:rPr lang="en-US" dirty="0"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DF36E325-9DCB-4E9C-B2E9-33A2A74CDECF}" type="slidenum">
              <a:rPr lang="en-US" smtClean="0"/>
              <a:pPr/>
              <a:t>11</a:t>
            </a:fld>
            <a:endParaRPr lang="en-US" dirty="0"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dirty="0"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6084" name="Rectangle 6"/>
          <p:cNvSpPr>
            <a:spLocks noGrp="1" noChangeArrowheads="1"/>
          </p:cNvSpPr>
          <p:nvPr>
            <p:ph type="ftr" sz="quarter" idx="4"/>
          </p:nvPr>
        </p:nvSpPr>
        <p:spPr>
          <a:noFill/>
        </p:spPr>
        <p:txBody>
          <a:bodyPr/>
          <a:lstStyle/>
          <a:p>
            <a:pPr lvl="4"/>
            <a:r>
              <a:rPr lang="en-US" dirty="0"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9802E4C-7981-4917-956C-79C57D027130}" type="slidenum">
              <a:rPr lang="en-US" smtClean="0"/>
              <a:pPr/>
              <a:t>14</a:t>
            </a:fld>
            <a:endParaRPr lang="en-US" dirty="0"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dirty="0"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7108" name="Rectangle 6"/>
          <p:cNvSpPr>
            <a:spLocks noGrp="1" noChangeArrowheads="1"/>
          </p:cNvSpPr>
          <p:nvPr>
            <p:ph type="ftr" sz="quarter" idx="4"/>
          </p:nvPr>
        </p:nvSpPr>
        <p:spPr>
          <a:noFill/>
        </p:spPr>
        <p:txBody>
          <a:bodyPr/>
          <a:lstStyle/>
          <a:p>
            <a:pPr lvl="4"/>
            <a:r>
              <a:rPr lang="en-US" dirty="0"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BD247846-25D8-40D6-95C5-A08682899269}" type="slidenum">
              <a:rPr lang="en-US" smtClean="0"/>
              <a:pPr/>
              <a:t>16</a:t>
            </a:fld>
            <a:endParaRPr lang="en-US" dirty="0"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dirty="0"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bwMode="auto">
          <a:xfrm>
            <a:off x="1181100" y="677863"/>
            <a:ext cx="4625975" cy="3468687"/>
          </a:xfrm>
          <a:prstGeom prst="rect">
            <a:avLst/>
          </a:prstGeom>
          <a:noFill/>
          <a:ln>
            <a:miter lim="800000"/>
            <a:headEnd/>
            <a:tailEnd/>
          </a:ln>
        </p:spPr>
      </p:sp>
      <p:sp>
        <p:nvSpPr>
          <p:cNvPr id="39939" name="Notes Placeholder 2"/>
          <p:cNvSpPr>
            <a:spLocks noGrp="1"/>
          </p:cNvSpPr>
          <p:nvPr>
            <p:ph type="body" idx="1"/>
          </p:nvPr>
        </p:nvSpPr>
        <p:spPr>
          <a:noFill/>
          <a:ln/>
        </p:spPr>
        <p:txBody>
          <a:bodyPr/>
          <a:lstStyle/>
          <a:p>
            <a:endParaRPr lang="en-US" dirty="0" smtClean="0"/>
          </a:p>
        </p:txBody>
      </p:sp>
      <p:sp>
        <p:nvSpPr>
          <p:cNvPr id="39940" name="Header Placeholder 3"/>
          <p:cNvSpPr>
            <a:spLocks noGrp="1"/>
          </p:cNvSpPr>
          <p:nvPr>
            <p:ph type="hdr" sz="quarter"/>
          </p:nvPr>
        </p:nvSpPr>
        <p:spPr>
          <a:noFill/>
        </p:spPr>
        <p:txBody>
          <a:bodyPr/>
          <a:lstStyle/>
          <a:p>
            <a:r>
              <a:rPr lang="en-US" dirty="0" smtClean="0"/>
              <a:t>doc.: IEEE 802.21-02/xxxr0</a:t>
            </a:r>
          </a:p>
        </p:txBody>
      </p:sp>
      <p:sp>
        <p:nvSpPr>
          <p:cNvPr id="39941" name="Date Placeholder 4"/>
          <p:cNvSpPr>
            <a:spLocks noGrp="1"/>
          </p:cNvSpPr>
          <p:nvPr>
            <p:ph type="dt" sz="quarter" idx="1"/>
          </p:nvPr>
        </p:nvSpPr>
        <p:spPr>
          <a:xfrm>
            <a:off x="654050" y="95250"/>
            <a:ext cx="1060450" cy="215900"/>
          </a:xfrm>
          <a:prstGeom prst="rect">
            <a:avLst/>
          </a:prstGeom>
          <a:noFill/>
        </p:spPr>
        <p:txBody>
          <a:bodyPr/>
          <a:lstStyle/>
          <a:p>
            <a:r>
              <a:rPr lang="en-US" dirty="0" smtClean="0"/>
              <a:t>Month 20xx</a:t>
            </a:r>
          </a:p>
        </p:txBody>
      </p:sp>
      <p:sp>
        <p:nvSpPr>
          <p:cNvPr id="39942" name="Footer Placeholder 5"/>
          <p:cNvSpPr>
            <a:spLocks noGrp="1"/>
          </p:cNvSpPr>
          <p:nvPr>
            <p:ph type="ftr" sz="quarter" idx="4"/>
          </p:nvPr>
        </p:nvSpPr>
        <p:spPr>
          <a:noFill/>
        </p:spPr>
        <p:txBody>
          <a:bodyPr/>
          <a:lstStyle/>
          <a:p>
            <a:pPr lvl="4"/>
            <a:r>
              <a:rPr lang="en-US" dirty="0" smtClean="0"/>
              <a:t>XXXX, His Company</a:t>
            </a:r>
          </a:p>
        </p:txBody>
      </p:sp>
      <p:sp>
        <p:nvSpPr>
          <p:cNvPr id="39943" name="Slide Number Placeholder 6"/>
          <p:cNvSpPr>
            <a:spLocks noGrp="1"/>
          </p:cNvSpPr>
          <p:nvPr>
            <p:ph type="sldNum" sz="quarter" idx="5"/>
          </p:nvPr>
        </p:nvSpPr>
        <p:spPr>
          <a:xfrm>
            <a:off x="3222625" y="8985250"/>
            <a:ext cx="512763" cy="182563"/>
          </a:xfrm>
          <a:prstGeom prst="rect">
            <a:avLst/>
          </a:prstGeom>
          <a:noFill/>
        </p:spPr>
        <p:txBody>
          <a:bodyPr/>
          <a:lstStyle/>
          <a:p>
            <a:r>
              <a:rPr lang="en-US" dirty="0" smtClean="0"/>
              <a:t>Page </a:t>
            </a:r>
            <a:fld id="{47E86FD9-54B1-4280-945A-202E0A5B216E}" type="slidenum">
              <a:rPr lang="en-US" smtClean="0"/>
              <a:pPr/>
              <a:t>2</a:t>
            </a:fld>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21</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dirty="0" smtClean="0"/>
          </a:p>
        </p:txBody>
      </p:sp>
      <p:sp>
        <p:nvSpPr>
          <p:cNvPr id="40964" name="Header Placeholder 3"/>
          <p:cNvSpPr>
            <a:spLocks noGrp="1"/>
          </p:cNvSpPr>
          <p:nvPr>
            <p:ph type="hdr" sz="quarter"/>
          </p:nvPr>
        </p:nvSpPr>
        <p:spPr>
          <a:noFill/>
        </p:spPr>
        <p:txBody>
          <a:bodyPr/>
          <a:lstStyle/>
          <a:p>
            <a:r>
              <a:rPr lang="en-US" dirty="0"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dirty="0" smtClean="0"/>
              <a:t>Month 20xx</a:t>
            </a:r>
          </a:p>
        </p:txBody>
      </p:sp>
      <p:sp>
        <p:nvSpPr>
          <p:cNvPr id="40966" name="Footer Placeholder 5"/>
          <p:cNvSpPr>
            <a:spLocks noGrp="1"/>
          </p:cNvSpPr>
          <p:nvPr>
            <p:ph type="ftr" sz="quarter" idx="4"/>
          </p:nvPr>
        </p:nvSpPr>
        <p:spPr>
          <a:noFill/>
        </p:spPr>
        <p:txBody>
          <a:bodyPr/>
          <a:lstStyle/>
          <a:p>
            <a:pPr lvl="4"/>
            <a:r>
              <a:rPr lang="en-US" dirty="0"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dirty="0" smtClean="0"/>
              <a:t>Page </a:t>
            </a:r>
            <a:fld id="{FD72ED04-A864-4DC0-A8CE-E9B26A560A8E}" type="slidenum">
              <a:rPr lang="en-US" smtClean="0"/>
              <a:pPr/>
              <a:t>3</a:t>
            </a:fld>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dirty="0"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1988" name="Rectangle 6"/>
          <p:cNvSpPr>
            <a:spLocks noGrp="1" noChangeArrowheads="1"/>
          </p:cNvSpPr>
          <p:nvPr>
            <p:ph type="ftr" sz="quarter" idx="4"/>
          </p:nvPr>
        </p:nvSpPr>
        <p:spPr>
          <a:noFill/>
        </p:spPr>
        <p:txBody>
          <a:bodyPr/>
          <a:lstStyle/>
          <a:p>
            <a:pPr lvl="4"/>
            <a:r>
              <a:rPr lang="en-US" dirty="0"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4459728C-1439-493F-A35A-B1BCF95AB4CE}" type="slidenum">
              <a:rPr lang="en-US" smtClean="0"/>
              <a:pPr/>
              <a:t>8</a:t>
            </a:fld>
            <a:endParaRPr lang="en-US" dirty="0"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dirty="0"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3012" name="Rectangle 6"/>
          <p:cNvSpPr>
            <a:spLocks noGrp="1" noChangeArrowheads="1"/>
          </p:cNvSpPr>
          <p:nvPr>
            <p:ph type="ftr" sz="quarter" idx="4"/>
          </p:nvPr>
        </p:nvSpPr>
        <p:spPr>
          <a:noFill/>
        </p:spPr>
        <p:txBody>
          <a:bodyPr/>
          <a:lstStyle/>
          <a:p>
            <a:pPr lvl="4"/>
            <a:r>
              <a:rPr lang="en-US" dirty="0"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9FB3E486-5714-4476-87EF-E6E194B853B1}" type="slidenum">
              <a:rPr lang="en-US" smtClean="0"/>
              <a:pPr/>
              <a:t>9</a:t>
            </a:fld>
            <a:endParaRPr lang="en-US" dirty="0"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May 2014</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7" name="Slide Number Placeholder 6"/>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dirty="0"/>
          </a:p>
        </p:txBody>
      </p:sp>
      <p:sp>
        <p:nvSpPr>
          <p:cNvPr id="6"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March 2014</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5"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May  2014</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5"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May 2014</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55EAE60E-B8AB-4C07-8727-0B4A640A876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C1AE6C48-FC0E-4C0A-A7D2-A12BE0BB3FF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A1EC890-31EC-487D-AA60-02B691D82D1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955A4B1-4EFB-4DEF-816B-559E5062D28F}" type="slidenum">
              <a:rPr lang="en-US"/>
              <a:pPr>
                <a:defRPr/>
              </a:pPr>
              <a:t>‹#›</a:t>
            </a:fld>
            <a:endParaRPr lang="en-US" dirty="0"/>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March 2014</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374FAE21-1B12-43B9-9130-C41EEF43AB05}" type="slidenum">
              <a:rPr lang="en-US"/>
              <a:pPr>
                <a:defRPr/>
              </a:pPr>
              <a:t>‹#›</a:t>
            </a:fld>
            <a:endParaRPr lang="en-US" dirty="0"/>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March 2014</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95E68F9D-EE77-4604-80A2-5FFC8BC1321E}" type="slidenum">
              <a:rPr lang="en-US"/>
              <a:pPr>
                <a:defRPr/>
              </a:pPr>
              <a:t>‹#›</a:t>
            </a:fld>
            <a:endParaRPr lang="en-US" dirty="0"/>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March 2014</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p:nvPicPr>
        <p:blipFill>
          <a:blip r:embed="rId12"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p:nvPicPr>
        <p:blipFill>
          <a:blip r:embed="rId13"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dirty="0"/>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F3D7A4F0-0FCF-4224-B81A-51E9E7009AFE}" type="slidenum">
              <a:rPr lang="en-US"/>
              <a:pPr>
                <a:defRPr/>
              </a:pPr>
              <a:t>‹#›</a:t>
            </a:fld>
            <a:endParaRPr lang="en-US" dirty="0"/>
          </a:p>
        </p:txBody>
      </p:sp>
      <p:sp>
        <p:nvSpPr>
          <p:cNvPr id="1031" name="Rectangle 7"/>
          <p:cNvSpPr>
            <a:spLocks noChangeArrowheads="1"/>
          </p:cNvSpPr>
          <p:nvPr/>
        </p:nvSpPr>
        <p:spPr bwMode="auto">
          <a:xfrm>
            <a:off x="3623723" y="394156"/>
            <a:ext cx="4651915"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21-14-0084-00-Session#62-Opening_Plenary_Notes.ppt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3" name="Line 10"/>
          <p:cNvSpPr>
            <a:spLocks noChangeShapeType="1"/>
          </p:cNvSpPr>
          <p:nvPr/>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2" name="Date Placeholder 3"/>
          <p:cNvSpPr>
            <a:spLocks noGrp="1"/>
          </p:cNvSpPr>
          <p:nvPr>
            <p:ph type="dt" sz="half" idx="2"/>
          </p:nvPr>
        </p:nvSpPr>
        <p:spPr>
          <a:xfrm>
            <a:off x="685800" y="6477000"/>
            <a:ext cx="1219200" cy="212724"/>
          </a:xfrm>
          <a:prstGeom prst="rect">
            <a:avLst/>
          </a:prstGeom>
        </p:spPr>
        <p:txBody>
          <a:bodyPr/>
          <a:lstStyle>
            <a:lvl1pPr>
              <a:defRPr/>
            </a:lvl1pPr>
          </a:lstStyle>
          <a:p>
            <a:pPr>
              <a:defRPr/>
            </a:pPr>
            <a:r>
              <a:rPr lang="en-US" dirty="0" smtClean="0"/>
              <a:t>May 2014</a:t>
            </a:r>
            <a:endParaRPr lang="en-US" dirty="0"/>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51" r:id="rId4"/>
    <p:sldLayoutId id="2147483852" r:id="rId5"/>
    <p:sldLayoutId id="2147483853" r:id="rId6"/>
    <p:sldLayoutId id="2147483857" r:id="rId7"/>
    <p:sldLayoutId id="2147483859" r:id="rId8"/>
    <p:sldLayoutId id="2147483860" r:id="rId9"/>
    <p:sldLayoutId id="2147483861" r:id="rId10"/>
  </p:sldLayoutIdLst>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hyperlink" Target="https://802world.org/apps/session/86/register2" TargetMode="External"/><Relationship Id="rId2" Type="http://schemas.openxmlformats.org/officeDocument/2006/relationships/notesSlide" Target="../notesSlides/notesSlide20.xml"/><Relationship Id="rId1" Type="http://schemas.openxmlformats.org/officeDocument/2006/relationships/slideLayout" Target="../slideLayouts/slideLayout4.xml"/><Relationship Id="rId5" Type="http://schemas.openxmlformats.org/officeDocument/2006/relationships/hyperlink" Target="http://802world.org/wireless" TargetMode="External"/><Relationship Id="rId4" Type="http://schemas.openxmlformats.org/officeDocument/2006/relationships/hyperlink" Target="https://resweb.passkey.com/Resweb.do?mode=welcome_ei_new&amp;eventID=11303871"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802world.org/wireless"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hyperlink" Target="http://802world.org/attendee"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2"/>
          <p:cNvSpPr>
            <a:spLocks noGrp="1" noChangeArrowheads="1"/>
          </p:cNvSpPr>
          <p:nvPr>
            <p:ph type="ctrTitle"/>
          </p:nvPr>
        </p:nvSpPr>
        <p:spPr>
          <a:xfrm>
            <a:off x="609600" y="1066800"/>
            <a:ext cx="7848600" cy="3505200"/>
          </a:xfrm>
        </p:spPr>
        <p:txBody>
          <a:bodyPr/>
          <a:lstStyle/>
          <a:p>
            <a:r>
              <a:rPr lang="en-US" sz="5400" b="1" dirty="0" smtClean="0">
                <a:latin typeface="Arial" charset="0"/>
              </a:rPr>
              <a:t>IEEE 802.21</a:t>
            </a:r>
            <a:br>
              <a:rPr lang="en-US" sz="5400" b="1" dirty="0" smtClean="0">
                <a:latin typeface="Arial" charset="0"/>
              </a:rPr>
            </a:br>
            <a:r>
              <a:rPr lang="en-US" b="1" dirty="0" smtClean="0">
                <a:latin typeface="Arial" charset="0"/>
              </a:rPr>
              <a:t>Session #</a:t>
            </a:r>
            <a:r>
              <a:rPr lang="en-US" b="1" dirty="0" smtClean="0">
                <a:latin typeface="Arial" charset="0"/>
              </a:rPr>
              <a:t>62, </a:t>
            </a:r>
            <a:r>
              <a:rPr lang="en-US" b="1" dirty="0" smtClean="0">
                <a:latin typeface="Arial" charset="0"/>
              </a:rPr>
              <a:t/>
            </a:r>
            <a:br>
              <a:rPr lang="en-US" b="1" dirty="0" smtClean="0">
                <a:latin typeface="Arial" charset="0"/>
              </a:rPr>
            </a:br>
            <a:r>
              <a:rPr lang="en-US" b="1" dirty="0" smtClean="0">
                <a:latin typeface="Arial" charset="0"/>
              </a:rPr>
              <a:t>Big Island</a:t>
            </a:r>
            <a:r>
              <a:rPr lang="en-US" b="1" dirty="0" smtClean="0">
                <a:latin typeface="Arial" charset="0"/>
              </a:rPr>
              <a:t>, Hawaii, USA</a:t>
            </a:r>
            <a:r>
              <a:rPr lang="en-US" b="1" dirty="0" smtClean="0">
                <a:latin typeface="Arial" charset="0"/>
              </a:rPr>
              <a:t/>
            </a:r>
            <a:br>
              <a:rPr lang="en-US" b="1" dirty="0" smtClean="0">
                <a:latin typeface="Arial" charset="0"/>
              </a:rPr>
            </a:br>
            <a:r>
              <a:rPr lang="en-US" b="1" dirty="0" smtClean="0">
                <a:latin typeface="Arial" charset="0"/>
              </a:rPr>
              <a:t>WG </a:t>
            </a:r>
            <a:r>
              <a:rPr lang="en-US" sz="3200" b="1" dirty="0" smtClean="0">
                <a:latin typeface="Arial" charset="0"/>
              </a:rPr>
              <a:t>Opening Plenary</a:t>
            </a: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Rectangle 3"/>
          <p:cNvSpPr>
            <a:spLocks noGrp="1" noChangeArrowheads="1"/>
          </p:cNvSpPr>
          <p:nvPr>
            <p:ph type="subTitle" idx="1"/>
          </p:nvPr>
        </p:nvSpPr>
        <p:spPr>
          <a:xfrm>
            <a:off x="1371600" y="4648200"/>
            <a:ext cx="6858000" cy="1066800"/>
          </a:xfrm>
        </p:spPr>
        <p:txBody>
          <a:bodyPr/>
          <a:lstStyle/>
          <a:p>
            <a:pPr eaLnBrk="1" hangingPunct="1"/>
            <a:r>
              <a:rPr lang="en-US" sz="2800" b="1" dirty="0" smtClean="0">
                <a:latin typeface="Arial" charset="0"/>
              </a:rPr>
              <a:t>Subir Das</a:t>
            </a:r>
          </a:p>
          <a:p>
            <a:pPr eaLnBrk="1" hangingPunct="1"/>
            <a:r>
              <a:rPr lang="en-US" sz="2800" b="1" dirty="0" smtClean="0">
                <a:latin typeface="Arial" charset="0"/>
              </a:rPr>
              <a:t>sdas at appcomsci dot com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dirty="0" smtClean="0"/>
              <a:t>	The IEEE-SA strongly recommends that at each WG meeting the chair or a designee:</a:t>
            </a:r>
            <a:endParaRPr lang="en-US" sz="1800" dirty="0" smtClean="0"/>
          </a:p>
          <a:p>
            <a:pPr lvl="1">
              <a:lnSpc>
                <a:spcPct val="80000"/>
              </a:lnSpc>
            </a:pPr>
            <a:r>
              <a:rPr lang="en-US" sz="1400" b="1" dirty="0" smtClean="0"/>
              <a:t>Show slides #1 through #4 of this presentation</a:t>
            </a:r>
          </a:p>
          <a:p>
            <a:pPr lvl="1">
              <a:lnSpc>
                <a:spcPct val="80000"/>
              </a:lnSpc>
            </a:pPr>
            <a:r>
              <a:rPr lang="en-US" sz="1400" b="1" dirty="0" smtClean="0"/>
              <a:t>Advise the WG attendees that:</a:t>
            </a:r>
            <a:r>
              <a:rPr lang="en-US" sz="1400" dirty="0" smtClean="0"/>
              <a:t> </a:t>
            </a:r>
          </a:p>
          <a:p>
            <a:pPr lvl="2">
              <a:lnSpc>
                <a:spcPct val="80000"/>
              </a:lnSpc>
            </a:pPr>
            <a:r>
              <a:rPr lang="en-US" sz="1400" dirty="0" smtClean="0"/>
              <a:t>The IEEE’s patent policy is consistent with the ANSI patent policy and is described in Clause 6 of the </a:t>
            </a:r>
            <a:r>
              <a:rPr lang="en-US" sz="1400" i="1" dirty="0" smtClean="0"/>
              <a:t>IEEE-SA Standards Board Bylaws</a:t>
            </a:r>
            <a:r>
              <a:rPr lang="en-US" sz="1400" dirty="0" smtClean="0"/>
              <a:t>;</a:t>
            </a:r>
          </a:p>
          <a:p>
            <a:pPr lvl="2">
              <a:lnSpc>
                <a:spcPct val="80000"/>
              </a:lnSpc>
            </a:pPr>
            <a:r>
              <a:rPr lang="en-US" sz="1400" dirty="0" smtClean="0"/>
              <a:t>Early identification of patent claims which may be essential for the use of standards under development is strongly encouraged; </a:t>
            </a:r>
          </a:p>
          <a:p>
            <a:pPr lvl="2">
              <a:lnSpc>
                <a:spcPct val="80000"/>
              </a:lnSpc>
            </a:pPr>
            <a:r>
              <a:rPr 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br>
            <a:endParaRPr lang="en-US" sz="1400" dirty="0" smtClean="0"/>
          </a:p>
          <a:p>
            <a:pPr lvl="1">
              <a:lnSpc>
                <a:spcPct val="20000"/>
              </a:lnSpc>
            </a:pPr>
            <a:r>
              <a:rPr lang="en-US" sz="1400" b="1" dirty="0" smtClean="0"/>
              <a:t>Instruct the WG Secretary to record in the minutes of the relevant WG meeting:</a:t>
            </a:r>
            <a:r>
              <a:rPr lang="en-US" sz="900" dirty="0" smtClean="0"/>
              <a:t> </a:t>
            </a:r>
          </a:p>
          <a:p>
            <a:pPr lvl="2">
              <a:lnSpc>
                <a:spcPct val="80000"/>
              </a:lnSpc>
            </a:pPr>
            <a:r>
              <a:rPr lang="en-US" sz="1400" dirty="0" smtClean="0"/>
              <a:t>That the foregoing information was provided and that slides 1 through 4 (and this slide 0, if applicable) were shown; </a:t>
            </a:r>
          </a:p>
          <a:p>
            <a:pPr lvl="2">
              <a:lnSpc>
                <a:spcPct val="80000"/>
              </a:lnSpc>
            </a:pPr>
            <a:r>
              <a:rPr 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p>
          <a:p>
            <a:pPr lvl="1">
              <a:lnSpc>
                <a:spcPct val="80000"/>
              </a:lnSpc>
              <a:spcBef>
                <a:spcPct val="5000"/>
              </a:spcBef>
            </a:pPr>
            <a:r>
              <a:rPr 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t>It is recommended that the WG chair review the guidance in </a:t>
            </a:r>
            <a:r>
              <a:rPr lang="en-US" sz="1400" i="1" dirty="0" smtClean="0"/>
              <a:t>IEEE-SA Standards Board Operations Manual</a:t>
            </a:r>
            <a:r>
              <a:rPr lang="en-US" sz="1400" dirty="0" smtClean="0"/>
              <a:t> 6.3.5 and in FAQs 12 and 12a on inclusion of potential Essential Patent Claims by incorporation or by reference.</a:t>
            </a:r>
            <a:r>
              <a:rPr lang="en-US" sz="1400" dirty="0" smtClean="0">
                <a:solidFill>
                  <a:srgbClr val="FF3300"/>
                </a:solidFill>
              </a:rPr>
              <a:t> </a:t>
            </a:r>
          </a:p>
          <a:p>
            <a:pPr lvl="1">
              <a:lnSpc>
                <a:spcPct val="80000"/>
              </a:lnSpc>
              <a:spcBef>
                <a:spcPct val="5000"/>
              </a:spcBef>
              <a:buFontTx/>
              <a:buNone/>
            </a:pPr>
            <a:endParaRPr lang="en-US" sz="1200" dirty="0" smtClean="0"/>
          </a:p>
          <a:p>
            <a:pPr lvl="1">
              <a:lnSpc>
                <a:spcPct val="80000"/>
              </a:lnSpc>
              <a:spcBef>
                <a:spcPct val="5000"/>
              </a:spcBef>
              <a:buFontTx/>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dirty="0">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dirty="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dirty="0"/>
              <a:t>(Optional to be shown)</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May </a:t>
            </a:r>
            <a:r>
              <a:rPr lang="en-US" dirty="0" smtClean="0"/>
              <a:t>2014</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dirty="0">
              <a:solidFill>
                <a:srgbClr val="FF0000"/>
              </a:solidFill>
            </a:endParaRPr>
          </a:p>
          <a:p>
            <a:pPr marL="230188" indent="-230188">
              <a:spcBef>
                <a:spcPct val="20000"/>
              </a:spcBef>
            </a:pPr>
            <a:r>
              <a:rPr lang="en-US" sz="1600" b="1" dirty="0"/>
              <a:t>	All participants in this meeting have certain obligations under the IEEE-SA Patent Policy.  Participants: </a:t>
            </a:r>
          </a:p>
          <a:p>
            <a:pPr marL="630238" lvl="1" indent="-285750">
              <a:spcBef>
                <a:spcPct val="20000"/>
              </a:spcBef>
              <a:buFontTx/>
              <a:buChar char="–"/>
            </a:pPr>
            <a:r>
              <a:rPr lang="en-US" sz="1600" b="1"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dirty="0"/>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rPr>
              <a:t> </a:t>
            </a:r>
            <a:r>
              <a:rPr lang="en-US" sz="1400" b="1" dirty="0"/>
              <a:t>patent claims</a:t>
            </a:r>
          </a:p>
          <a:p>
            <a:pPr marL="630238" lvl="1" indent="-285750">
              <a:spcBef>
                <a:spcPct val="20000"/>
              </a:spcBef>
              <a:buFontTx/>
              <a:buChar char="–"/>
            </a:pPr>
            <a:r>
              <a:rPr lang="en-US" sz="1600" b="1"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dirty="0"/>
              <a:t>The above does not apply if the patent</a:t>
            </a:r>
            <a:r>
              <a:rPr lang="en-US" sz="1600" b="1" dirty="0">
                <a:solidFill>
                  <a:srgbClr val="FF3300"/>
                </a:solidFill>
              </a:rPr>
              <a:t> </a:t>
            </a:r>
            <a:r>
              <a:rPr lang="en-US" sz="1600" b="1" dirty="0"/>
              <a:t>claim is already the subject of an Accepted Letter of Assurance that applies to the proposed standard(s) under consideration by this group</a:t>
            </a:r>
          </a:p>
          <a:p>
            <a:pPr marL="230188" indent="-230188">
              <a:spcBef>
                <a:spcPct val="20000"/>
              </a:spcBef>
            </a:pPr>
            <a:r>
              <a:rPr lang="en-GB" sz="1600" dirty="0"/>
              <a:t>		Quoted text excerpted from IEEE-SA Standards Board Bylaws subclause 6.2</a:t>
            </a:r>
            <a:endParaRPr lang="en-US" sz="1600" dirty="0"/>
          </a:p>
          <a:p>
            <a:pPr marL="230188" indent="-230188">
              <a:spcBef>
                <a:spcPct val="20000"/>
              </a:spcBef>
              <a:buFontTx/>
              <a:buChar char="•"/>
            </a:pPr>
            <a:r>
              <a:rPr lang="en-US" sz="1600" b="1" dirty="0"/>
              <a:t>Early identification of holders of potential Essential Patent Claims is strongly encouraged</a:t>
            </a:r>
          </a:p>
          <a:p>
            <a:pPr marL="230188" indent="-230188">
              <a:spcBef>
                <a:spcPct val="20000"/>
              </a:spcBef>
              <a:buFontTx/>
              <a:buChar char="•"/>
            </a:pPr>
            <a:r>
              <a:rPr lang="en-US" sz="1600" b="1" dirty="0"/>
              <a:t>No duty to perform a patent search</a:t>
            </a:r>
            <a:endParaRPr lang="en-GB" sz="1600" b="1" dirty="0"/>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#1</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May </a:t>
            </a:r>
            <a:r>
              <a:rPr lang="en-US" dirty="0" smtClean="0"/>
              <a:t>2014</a:t>
            </a:r>
            <a:endParaRPr 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2"/>
          <p:cNvSpPr>
            <a:spLocks noGrp="1" noChangeArrowheads="1"/>
          </p:cNvSpPr>
          <p:nvPr>
            <p:ph type="title"/>
          </p:nvPr>
        </p:nvSpPr>
        <p:spPr>
          <a:xfrm>
            <a:off x="685800" y="685800"/>
            <a:ext cx="7772400" cy="609600"/>
          </a:xfrm>
        </p:spPr>
        <p:txBody>
          <a:bodyPr/>
          <a:lstStyle/>
          <a:p>
            <a:r>
              <a:rPr lang="en-GB" sz="4000" u="sng" dirty="0" smtClean="0"/>
              <a:t>Patent Related Links</a:t>
            </a:r>
            <a:endParaRPr lang="en-US" sz="4000" u="sng" dirty="0" smtClean="0"/>
          </a:p>
        </p:txBody>
      </p:sp>
      <p:sp>
        <p:nvSpPr>
          <p:cNvPr id="27654" name="Rectangle 3"/>
          <p:cNvSpPr>
            <a:spLocks noGrp="1" noChangeArrowheads="1"/>
          </p:cNvSpPr>
          <p:nvPr>
            <p:ph type="body" idx="1"/>
          </p:nvPr>
        </p:nvSpPr>
        <p:spPr>
          <a:xfrm>
            <a:off x="228600" y="1447800"/>
            <a:ext cx="8763000" cy="3733800"/>
          </a:xfrm>
        </p:spPr>
        <p:txBody>
          <a:bodyPr/>
          <a:lstStyle/>
          <a:p>
            <a:pPr lvl="1">
              <a:lnSpc>
                <a:spcPct val="90000"/>
              </a:lnSpc>
              <a:buFontTx/>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Tx/>
              <a:buNone/>
            </a:pPr>
            <a:r>
              <a:rPr lang="en-US" sz="2400" dirty="0" smtClean="0">
                <a:cs typeface="Times New Roman" pitchFamily="18" charset="0"/>
              </a:rPr>
              <a:t>	Patent Policy is stated in these sources:</a:t>
            </a:r>
          </a:p>
          <a:p>
            <a:pPr lvl="1">
              <a:lnSpc>
                <a:spcPct val="90000"/>
              </a:lnSpc>
              <a:buFontTx/>
              <a:buNone/>
            </a:pPr>
            <a:r>
              <a:rPr lang="en-GB" sz="2400" dirty="0" smtClean="0"/>
              <a:t>		IEEE-SA Standards Boards Bylaws</a:t>
            </a:r>
          </a:p>
          <a:p>
            <a:pPr lvl="1">
              <a:lnSpc>
                <a:spcPct val="90000"/>
              </a:lnSpc>
              <a:buFontTx/>
              <a:buNone/>
            </a:pPr>
            <a:r>
              <a:rPr lang="en-US" sz="2100" dirty="0" smtClean="0"/>
              <a:t>		</a:t>
            </a:r>
            <a:r>
              <a:rPr lang="en-US" sz="2100" i="1" dirty="0" smtClean="0"/>
              <a:t>http://standards.ieee.org/guides/bylaws/sect6-7.html#6</a:t>
            </a:r>
          </a:p>
          <a:p>
            <a:pPr lvl="1">
              <a:lnSpc>
                <a:spcPct val="90000"/>
              </a:lnSpc>
              <a:buFontTx/>
              <a:buNone/>
            </a:pPr>
            <a:r>
              <a:rPr lang="en-GB" sz="2400" dirty="0" smtClean="0"/>
              <a:t>		IEEE-SA Standards Board Operations Manual</a:t>
            </a:r>
          </a:p>
          <a:p>
            <a:pPr lvl="1">
              <a:lnSpc>
                <a:spcPct val="90000"/>
              </a:lnSpc>
              <a:buFontTx/>
              <a:buNone/>
            </a:pPr>
            <a:r>
              <a:rPr lang="en-US" sz="2400" dirty="0" smtClean="0"/>
              <a:t>		</a:t>
            </a:r>
            <a:r>
              <a:rPr lang="en-US" sz="2100" i="1" dirty="0" smtClean="0"/>
              <a:t>http://standards.ieee.org/guides/opman/sect6.html#6.3</a:t>
            </a:r>
            <a:endParaRPr lang="en-US" sz="2400" dirty="0" smtClean="0"/>
          </a:p>
          <a:p>
            <a:pPr lvl="1">
              <a:lnSpc>
                <a:spcPct val="90000"/>
              </a:lnSpc>
              <a:buFontTx/>
              <a:buNone/>
            </a:pPr>
            <a:r>
              <a:rPr lang="en-US" sz="2400" dirty="0" smtClean="0">
                <a:cs typeface="Times New Roman" pitchFamily="18" charset="0"/>
              </a:rPr>
              <a:t>	Material about the patent policy is available at</a:t>
            </a:r>
            <a:r>
              <a:rPr lang="en-US" sz="2400" dirty="0" smtClean="0"/>
              <a:t> </a:t>
            </a:r>
          </a:p>
          <a:p>
            <a:pPr lvl="1">
              <a:lnSpc>
                <a:spcPct val="90000"/>
              </a:lnSpc>
              <a:buFontTx/>
              <a:buNone/>
            </a:pPr>
            <a:r>
              <a:rPr lang="en-US" sz="2400" dirty="0" smtClean="0"/>
              <a:t>		</a:t>
            </a:r>
            <a:r>
              <a:rPr lang="en-US" sz="2100" i="1" dirty="0" smtClean="0"/>
              <a:t>http://standards.ieee.org/board/pat/pat-material.html</a:t>
            </a:r>
          </a:p>
        </p:txBody>
      </p:sp>
      <p:sp>
        <p:nvSpPr>
          <p:cNvPr id="27655"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dirty="0"/>
              <a:t>Slide #2</a:t>
            </a:r>
            <a:endParaRPr lang="en-US" sz="2400" dirty="0"/>
          </a:p>
        </p:txBody>
      </p:sp>
      <p:sp>
        <p:nvSpPr>
          <p:cNvPr id="27656"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dirty="0">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This slide set is available at http://standards.ieee.org/board/pat/pat-slideset.ppt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May </a:t>
            </a:r>
            <a:r>
              <a:rPr lang="en-US" dirty="0" smtClean="0"/>
              <a:t>2014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t>Either speak up now or</a:t>
            </a:r>
          </a:p>
          <a:p>
            <a:pPr lvl="1"/>
            <a:r>
              <a:rPr lang="en-US" sz="2000" dirty="0" smtClean="0"/>
              <a:t>Provide the chair of this group with the identity of the holder(s) of any and all such claims as soon as possible or</a:t>
            </a:r>
          </a:p>
          <a:p>
            <a:pPr lvl="1"/>
            <a:r>
              <a:rPr lang="en-US" sz="2000" dirty="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dirty="0"/>
              <a:t>Slide #3</a:t>
            </a:r>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May </a:t>
            </a:r>
            <a:r>
              <a:rPr lang="en-US" dirty="0" smtClean="0"/>
              <a:t>2014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dirty="0">
              <a:solidFill>
                <a:srgbClr val="FF0000"/>
              </a:solidFill>
            </a:endParaRPr>
          </a:p>
          <a:p>
            <a:pPr marL="230188" indent="-230188">
              <a:lnSpc>
                <a:spcPct val="80000"/>
              </a:lnSpc>
              <a:spcBef>
                <a:spcPct val="20000"/>
              </a:spcBef>
              <a:spcAft>
                <a:spcPct val="40000"/>
              </a:spcAft>
              <a:buFontTx/>
              <a:buChar char="•"/>
            </a:pPr>
            <a:r>
              <a:rPr lang="en-US" sz="1800" b="1" dirty="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interpretation, validity, or essentiality of patents/patent claims.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specific license rates, terms, or conditions.</a:t>
            </a:r>
          </a:p>
          <a:p>
            <a:pPr marL="1143000" lvl="2" indent="-228600">
              <a:lnSpc>
                <a:spcPct val="80000"/>
              </a:lnSpc>
              <a:spcBef>
                <a:spcPct val="20000"/>
              </a:spcBef>
              <a:spcAft>
                <a:spcPct val="40000"/>
              </a:spcAft>
              <a:buFontTx/>
              <a:buChar char="•"/>
            </a:pPr>
            <a:r>
              <a:rPr lang="en-US" sz="1400" dirty="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dirty="0"/>
              <a:t>Technical considerations remain primary focus</a:t>
            </a:r>
            <a:endParaRPr lang="en-US" sz="1400" dirty="0"/>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status or substance of ongoing or threatened litigation.</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be silent if inappropriate topics are discussed </a:t>
            </a:r>
            <a:r>
              <a:rPr lang="en-US" sz="1600" b="1" dirty="0">
                <a:latin typeface="Arial" charset="0"/>
              </a:rPr>
              <a:t>…</a:t>
            </a:r>
            <a:r>
              <a:rPr lang="en-US" sz="1600" b="1" dirty="0"/>
              <a:t> do formally object.</a:t>
            </a:r>
          </a:p>
          <a:p>
            <a:pPr marL="230188" indent="-230188" algn="ctr">
              <a:lnSpc>
                <a:spcPct val="80000"/>
              </a:lnSpc>
              <a:spcBef>
                <a:spcPct val="20000"/>
              </a:spcBef>
            </a:pPr>
            <a:r>
              <a:rPr lang="en-US" sz="1000" b="1" dirty="0"/>
              <a:t>---------------------------------------------------------------   </a:t>
            </a:r>
            <a:endParaRPr lang="en-US" b="1" dirty="0"/>
          </a:p>
          <a:p>
            <a:pPr marL="230188" indent="-230188" algn="ctr">
              <a:lnSpc>
                <a:spcPct val="80000"/>
              </a:lnSpc>
              <a:spcBef>
                <a:spcPct val="20000"/>
              </a:spcBef>
            </a:pPr>
            <a:r>
              <a:rPr lang="en-US" b="1" dirty="0"/>
              <a:t>See </a:t>
            </a:r>
            <a:r>
              <a:rPr lang="en-US" b="1" i="1" dirty="0"/>
              <a:t>IEEE-SA Standards Board Operations Manual</a:t>
            </a:r>
            <a:r>
              <a:rPr lang="en-US" b="1" dirty="0"/>
              <a:t>, clause 5.3.10 and </a:t>
            </a:r>
            <a:r>
              <a:rPr lang="en-GB" b="1" dirty="0"/>
              <a:t>“Promoting Competition and Innovation: What You Need to Know about the IEEE Standards Association's Antitrust and Competition Policy”</a:t>
            </a:r>
            <a:r>
              <a:rPr lang="en-US" b="1" dirty="0"/>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#4</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May </a:t>
            </a:r>
            <a:r>
              <a:rPr lang="en-US" dirty="0" smtClean="0"/>
              <a:t>2014</a:t>
            </a:r>
            <a:endParaRPr 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dirty="0" smtClean="0"/>
              <a:t>http://www.ieee802.org/misc-docs/802_chair_guidelines_rev1.9.6.pdf</a:t>
            </a:r>
          </a:p>
          <a:p>
            <a:pPr>
              <a:lnSpc>
                <a:spcPct val="80000"/>
              </a:lnSpc>
            </a:pPr>
            <a:endParaRPr lang="en-US" sz="1800" b="1" dirty="0" smtClean="0"/>
          </a:p>
          <a:p>
            <a:pPr>
              <a:lnSpc>
                <a:spcPct val="80000"/>
              </a:lnSpc>
            </a:pPr>
            <a:r>
              <a:rPr lang="en-US" sz="1600" dirty="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dirty="0" smtClean="0"/>
          </a:p>
          <a:p>
            <a:pPr>
              <a:lnSpc>
                <a:spcPct val="80000"/>
              </a:lnSpc>
            </a:pPr>
            <a:r>
              <a:rPr lang="en-US" sz="1600" dirty="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dirty="0" smtClean="0"/>
              <a:t>A) No announcements or notifications regarding vendor events should be made inside the IEEE 802 meeting rooms or in the vicinity of the IEEE 802 meeting rooms or IEEE 802 registration office</a:t>
            </a:r>
            <a:r>
              <a:rPr lang="en-US" sz="1600" dirty="0" smtClean="0"/>
              <a:t>.</a:t>
            </a:r>
          </a:p>
          <a:p>
            <a:pPr>
              <a:lnSpc>
                <a:spcPct val="80000"/>
              </a:lnSpc>
            </a:pPr>
            <a:r>
              <a:rPr lang="en-US" sz="1600" dirty="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dirty="0" smtClean="0"/>
              <a:t>C) No posters outside IEEE 802 meeting rooms.</a:t>
            </a:r>
          </a:p>
          <a:p>
            <a:pPr>
              <a:lnSpc>
                <a:spcPct val="80000"/>
              </a:lnSpc>
            </a:pPr>
            <a:r>
              <a:rPr lang="en-US" sz="1600" dirty="0" smtClean="0"/>
              <a:t>D) No notification using IEEE WG EMAIL reflectors.</a:t>
            </a:r>
          </a:p>
          <a:p>
            <a:pPr>
              <a:lnSpc>
                <a:spcPct val="80000"/>
              </a:lnSpc>
            </a:pPr>
            <a:r>
              <a:rPr lang="en-US" sz="1600" dirty="0" smtClean="0"/>
              <a:t>E) No commercial mailing notification using the address lists obtained from IEEE or IEEE 802.</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May </a:t>
            </a:r>
            <a:r>
              <a:rPr lang="en-US" dirty="0" smtClean="0"/>
              <a:t>2014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dirty="0" smtClean="0">
                <a:latin typeface="Arial" charset="0"/>
              </a:rPr>
              <a:t>Under the current US copyright law — the author of information is deemed to own the copyright from the moment of creation</a:t>
            </a:r>
          </a:p>
          <a:p>
            <a:r>
              <a:rPr lang="en-US" sz="2800" dirty="0" smtClean="0">
                <a:latin typeface="Arial" charset="0"/>
              </a:rPr>
              <a:t>The IEEE Bylaws require </a:t>
            </a:r>
            <a:r>
              <a:rPr lang="en-US" sz="2800" b="1" i="1" u="sng" dirty="0" smtClean="0">
                <a:solidFill>
                  <a:schemeClr val="accent2"/>
                </a:solidFill>
                <a:latin typeface="Arial" charset="0"/>
              </a:rPr>
              <a:t>copyright of all material to be held by the IEEE</a:t>
            </a:r>
          </a:p>
          <a:p>
            <a:pPr lvl="1"/>
            <a:r>
              <a:rPr lang="en-US" sz="2400" dirty="0" smtClean="0">
                <a:latin typeface="Arial" charset="0"/>
              </a:rPr>
              <a:t>Must consult with IEEE for re-use of copyright material</a:t>
            </a:r>
          </a:p>
          <a:p>
            <a:r>
              <a:rPr lang="en-US" sz="2800" dirty="0" smtClean="0">
                <a:latin typeface="Arial" charset="0"/>
              </a:rPr>
              <a:t>The IEEE Standards accomplishes </a:t>
            </a:r>
            <a:r>
              <a:rPr lang="en-US" sz="2800" b="1" u="sng" dirty="0" smtClean="0">
                <a:solidFill>
                  <a:schemeClr val="accent2"/>
                </a:solidFill>
                <a:latin typeface="Arial" charset="0"/>
              </a:rPr>
              <a:t>transfer of copyright ownership through the Project Authorization Request (PAR) process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May </a:t>
            </a:r>
            <a:r>
              <a:rPr lang="en-US" dirty="0" smtClean="0"/>
              <a:t>2014</a:t>
            </a:r>
            <a:endParaRPr 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Work Status </a:t>
            </a:r>
          </a:p>
        </p:txBody>
      </p:sp>
      <p:sp>
        <p:nvSpPr>
          <p:cNvPr id="33797" name="Rectangle 3"/>
          <p:cNvSpPr>
            <a:spLocks noGrp="1" noChangeArrowheads="1"/>
          </p:cNvSpPr>
          <p:nvPr>
            <p:ph type="body" idx="1"/>
          </p:nvPr>
        </p:nvSpPr>
        <p:spPr>
          <a:xfrm>
            <a:off x="304800" y="1219200"/>
            <a:ext cx="8686800" cy="5105400"/>
          </a:xfrm>
        </p:spPr>
        <p:txBody>
          <a:bodyPr/>
          <a:lstStyle/>
          <a:p>
            <a:pPr>
              <a:lnSpc>
                <a:spcPct val="80000"/>
              </a:lnSpc>
              <a:buNone/>
            </a:pPr>
            <a:endParaRPr lang="en-US" sz="2000" dirty="0" smtClean="0">
              <a:latin typeface="Arial" charset="0"/>
            </a:endParaRPr>
          </a:p>
          <a:p>
            <a:pPr>
              <a:lnSpc>
                <a:spcPct val="80000"/>
              </a:lnSpc>
            </a:pPr>
            <a:r>
              <a:rPr lang="en-US" sz="2800" dirty="0" smtClean="0">
                <a:latin typeface="Arial" charset="0"/>
              </a:rPr>
              <a:t>Task Group Status</a:t>
            </a:r>
          </a:p>
          <a:p>
            <a:pPr lvl="2">
              <a:lnSpc>
                <a:spcPct val="80000"/>
              </a:lnSpc>
              <a:buNone/>
            </a:pPr>
            <a:endParaRPr lang="en-US" sz="1200" dirty="0" smtClean="0">
              <a:latin typeface="Arial" charset="0"/>
            </a:endParaRPr>
          </a:p>
          <a:p>
            <a:pPr lvl="1">
              <a:lnSpc>
                <a:spcPct val="80000"/>
              </a:lnSpc>
            </a:pPr>
            <a:r>
              <a:rPr lang="en-US" sz="2400" dirty="0" smtClean="0">
                <a:latin typeface="Arial" charset="0"/>
              </a:rPr>
              <a:t>802.21c Single Radio Handover</a:t>
            </a:r>
          </a:p>
          <a:p>
            <a:pPr lvl="2">
              <a:lnSpc>
                <a:spcPct val="80000"/>
              </a:lnSpc>
            </a:pPr>
            <a:r>
              <a:rPr lang="en-US" sz="2000" dirty="0" smtClean="0">
                <a:latin typeface="Arial" charset="0"/>
              </a:rPr>
              <a:t>In  June 11</a:t>
            </a:r>
            <a:r>
              <a:rPr lang="en-US" sz="2000" baseline="30000" dirty="0" smtClean="0">
                <a:latin typeface="Arial" charset="0"/>
              </a:rPr>
              <a:t>th</a:t>
            </a:r>
            <a:r>
              <a:rPr lang="en-US" sz="2000" dirty="0" smtClean="0">
                <a:latin typeface="Arial" charset="0"/>
              </a:rPr>
              <a:t> RevCom’s Agenda </a:t>
            </a:r>
            <a:endParaRPr lang="en-US" sz="2000" dirty="0" smtClean="0">
              <a:latin typeface="Arial" charset="0"/>
            </a:endParaRPr>
          </a:p>
          <a:p>
            <a:pPr lvl="1">
              <a:lnSpc>
                <a:spcPct val="80000"/>
              </a:lnSpc>
            </a:pPr>
            <a:r>
              <a:rPr lang="en-US" sz="2400" dirty="0" smtClean="0">
                <a:latin typeface="Arial" charset="0"/>
              </a:rPr>
              <a:t>802.21d Multicast Group Management </a:t>
            </a:r>
          </a:p>
          <a:p>
            <a:pPr lvl="2">
              <a:lnSpc>
                <a:spcPct val="80000"/>
              </a:lnSpc>
            </a:pPr>
            <a:r>
              <a:rPr lang="en-US" sz="1800" dirty="0" smtClean="0">
                <a:latin typeface="Arial" charset="0"/>
              </a:rPr>
              <a:t>Completed WG Letter Ballot recirculation (#</a:t>
            </a:r>
            <a:r>
              <a:rPr lang="en-US" sz="1800" dirty="0" smtClean="0">
                <a:latin typeface="Arial" charset="0"/>
              </a:rPr>
              <a:t>7c)  </a:t>
            </a:r>
            <a:r>
              <a:rPr lang="en-US" sz="1800" dirty="0" smtClean="0">
                <a:latin typeface="Arial" charset="0"/>
              </a:rPr>
              <a:t>on </a:t>
            </a:r>
            <a:r>
              <a:rPr lang="en-US" sz="1800" dirty="0" smtClean="0">
                <a:latin typeface="Arial" charset="0"/>
              </a:rPr>
              <a:t>May 10 </a:t>
            </a:r>
            <a:r>
              <a:rPr lang="en-US" sz="1800" dirty="0" smtClean="0">
                <a:latin typeface="Arial" charset="0"/>
              </a:rPr>
              <a:t>2014</a:t>
            </a:r>
          </a:p>
          <a:p>
            <a:pPr lvl="2">
              <a:lnSpc>
                <a:spcPct val="90000"/>
              </a:lnSpc>
            </a:pPr>
            <a:r>
              <a:rPr lang="en-US" sz="1800" dirty="0" smtClean="0">
                <a:latin typeface="Arial" charset="0"/>
              </a:rPr>
              <a:t>Result announced on </a:t>
            </a:r>
            <a:r>
              <a:rPr lang="en-US" sz="1800" dirty="0" smtClean="0">
                <a:latin typeface="Arial" charset="0"/>
              </a:rPr>
              <a:t>May 11</a:t>
            </a:r>
            <a:r>
              <a:rPr lang="en-US" sz="1800" baseline="30000" dirty="0" smtClean="0">
                <a:latin typeface="Arial" charset="0"/>
              </a:rPr>
              <a:t>th</a:t>
            </a:r>
            <a:r>
              <a:rPr lang="en-US" sz="1800" dirty="0" smtClean="0">
                <a:latin typeface="Arial" charset="0"/>
              </a:rPr>
              <a:t> , </a:t>
            </a:r>
            <a:r>
              <a:rPr lang="en-US" sz="1800" dirty="0" smtClean="0">
                <a:latin typeface="Arial" charset="0"/>
              </a:rPr>
              <a:t>2014</a:t>
            </a:r>
          </a:p>
          <a:p>
            <a:pPr lvl="2">
              <a:lnSpc>
                <a:spcPct val="90000"/>
              </a:lnSpc>
            </a:pPr>
            <a:r>
              <a:rPr lang="en-US" sz="1800" dirty="0" smtClean="0">
                <a:latin typeface="Arial" charset="0"/>
              </a:rPr>
              <a:t>http://www.ieee802.org/21/ballot_7.html </a:t>
            </a:r>
          </a:p>
          <a:p>
            <a:pPr lvl="2">
              <a:lnSpc>
                <a:spcPct val="90000"/>
              </a:lnSpc>
            </a:pPr>
            <a:r>
              <a:rPr lang="en-US" sz="1800" dirty="0" smtClean="0">
                <a:latin typeface="Arial" charset="0"/>
              </a:rPr>
              <a:t>20</a:t>
            </a:r>
            <a:r>
              <a:rPr lang="en-US" sz="1800" dirty="0" smtClean="0">
                <a:latin typeface="Arial" charset="0"/>
              </a:rPr>
              <a:t> </a:t>
            </a:r>
            <a:r>
              <a:rPr lang="en-US" sz="1800" dirty="0" smtClean="0">
                <a:latin typeface="Arial" charset="0"/>
              </a:rPr>
              <a:t>ballots/21 members. Return ratio </a:t>
            </a:r>
            <a:r>
              <a:rPr lang="en-US" sz="1800" dirty="0" smtClean="0">
                <a:latin typeface="Arial" charset="0"/>
              </a:rPr>
              <a:t>95.23</a:t>
            </a:r>
            <a:r>
              <a:rPr lang="en-US" sz="1800" dirty="0" smtClean="0">
                <a:latin typeface="Arial" charset="0"/>
              </a:rPr>
              <a:t>%</a:t>
            </a:r>
            <a:endParaRPr lang="en-US" sz="1800" dirty="0" smtClean="0">
              <a:latin typeface="Arial" charset="0"/>
            </a:endParaRPr>
          </a:p>
          <a:p>
            <a:pPr lvl="2">
              <a:lnSpc>
                <a:spcPct val="90000"/>
              </a:lnSpc>
            </a:pPr>
            <a:r>
              <a:rPr lang="en-US" sz="1800" dirty="0" smtClean="0">
                <a:latin typeface="Arial" charset="0"/>
              </a:rPr>
              <a:t>15approve/03disapprove/02abstain</a:t>
            </a:r>
            <a:r>
              <a:rPr lang="en-US" sz="1800" dirty="0" smtClean="0">
                <a:latin typeface="Arial" charset="0"/>
              </a:rPr>
              <a:t>. Approval rate = </a:t>
            </a:r>
            <a:r>
              <a:rPr lang="en-US" sz="1800" dirty="0" smtClean="0">
                <a:latin typeface="Arial" charset="0"/>
              </a:rPr>
              <a:t>83.33</a:t>
            </a:r>
            <a:r>
              <a:rPr lang="en-US" sz="1800" dirty="0" smtClean="0">
                <a:latin typeface="Arial" charset="0"/>
              </a:rPr>
              <a:t>%</a:t>
            </a:r>
            <a:endParaRPr lang="en-US" sz="1800" dirty="0" smtClean="0">
              <a:latin typeface="Arial" charset="0"/>
            </a:endParaRPr>
          </a:p>
          <a:p>
            <a:pPr lvl="1">
              <a:lnSpc>
                <a:spcPct val="80000"/>
              </a:lnSpc>
            </a:pPr>
            <a:r>
              <a:rPr lang="en-US" sz="2400" dirty="0" smtClean="0">
                <a:latin typeface="Arial" charset="0"/>
              </a:rPr>
              <a:t>802.21m  Revision Project </a:t>
            </a:r>
          </a:p>
          <a:p>
            <a:pPr lvl="2">
              <a:lnSpc>
                <a:spcPct val="80000"/>
              </a:lnSpc>
            </a:pPr>
            <a:r>
              <a:rPr lang="en-US" sz="2000" dirty="0" smtClean="0">
                <a:latin typeface="Arial" charset="0"/>
              </a:rPr>
              <a:t>Working on the document structure and existing issues </a:t>
            </a:r>
          </a:p>
          <a:p>
            <a:pPr lvl="1">
              <a:lnSpc>
                <a:spcPct val="80000"/>
              </a:lnSpc>
            </a:pPr>
            <a:r>
              <a:rPr lang="en-US" sz="2400" dirty="0" smtClean="0">
                <a:latin typeface="Arial" charset="0"/>
              </a:rPr>
              <a:t>802.21.1 Use cases and Services </a:t>
            </a:r>
          </a:p>
          <a:p>
            <a:pPr lvl="2">
              <a:lnSpc>
                <a:spcPct val="80000"/>
              </a:lnSpc>
            </a:pPr>
            <a:r>
              <a:rPr lang="en-US" sz="2000" dirty="0" smtClean="0">
                <a:latin typeface="Arial" charset="0"/>
              </a:rPr>
              <a:t> Use case presentation </a:t>
            </a:r>
          </a:p>
          <a:p>
            <a:pPr lvl="2">
              <a:lnSpc>
                <a:spcPct val="80000"/>
              </a:lnSpc>
            </a:pPr>
            <a:endParaRPr lang="en-US" sz="2000" dirty="0" smtClean="0">
              <a:latin typeface="Arial" charset="0"/>
            </a:endParaRPr>
          </a:p>
          <a:p>
            <a:pPr>
              <a:lnSpc>
                <a:spcPct val="80000"/>
              </a:lnSpc>
              <a:buNone/>
            </a:pPr>
            <a:endParaRPr lang="en-US" dirty="0" smtClean="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5"/>
          <p:cNvSpPr>
            <a:spLocks noGrp="1"/>
          </p:cNvSpPr>
          <p:nvPr>
            <p:ph type="dt" sz="half" idx="4294967295"/>
          </p:nvPr>
        </p:nvSpPr>
        <p:spPr>
          <a:xfrm>
            <a:off x="685800" y="6477000"/>
            <a:ext cx="1219200" cy="212724"/>
          </a:xfrm>
        </p:spPr>
        <p:txBody>
          <a:bodyPr/>
          <a:lstStyle/>
          <a:p>
            <a:pPr>
              <a:defRPr/>
            </a:pPr>
            <a:r>
              <a:rPr lang="en-US" dirty="0" smtClean="0"/>
              <a:t>March 2014</a:t>
            </a:r>
            <a:endParaRPr lang="en-US" dirty="0"/>
          </a:p>
        </p:txBody>
      </p:sp>
      <p:sp>
        <p:nvSpPr>
          <p:cNvPr id="7" name="Date Placeholder 3"/>
          <p:cNvSpPr txBox="1">
            <a:spLocks/>
          </p:cNvSpPr>
          <p:nvPr/>
        </p:nvSpPr>
        <p:spPr>
          <a:xfrm>
            <a:off x="685800" y="6477000"/>
            <a:ext cx="1219200" cy="212724"/>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May 2014</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Objectives for the </a:t>
            </a:r>
            <a:r>
              <a:rPr lang="en-US" sz="3200" dirty="0" smtClean="0">
                <a:solidFill>
                  <a:schemeClr val="accent2"/>
                </a:solidFill>
                <a:latin typeface="Arial" charset="0"/>
              </a:rPr>
              <a:t>May </a:t>
            </a:r>
            <a:r>
              <a:rPr lang="en-US" sz="3200" dirty="0" smtClean="0">
                <a:solidFill>
                  <a:schemeClr val="accent2"/>
                </a:solidFill>
                <a:latin typeface="Arial" charset="0"/>
              </a:rPr>
              <a:t>Meeting</a:t>
            </a:r>
          </a:p>
        </p:txBody>
      </p:sp>
      <p:sp>
        <p:nvSpPr>
          <p:cNvPr id="34822" name="Rectangle 3"/>
          <p:cNvSpPr>
            <a:spLocks noGrp="1" noChangeArrowheads="1"/>
          </p:cNvSpPr>
          <p:nvPr>
            <p:ph type="body" idx="1"/>
          </p:nvPr>
        </p:nvSpPr>
        <p:spPr>
          <a:xfrm>
            <a:off x="381000" y="1447800"/>
            <a:ext cx="8305800" cy="3581400"/>
          </a:xfrm>
        </p:spPr>
        <p:txBody>
          <a:bodyPr/>
          <a:lstStyle/>
          <a:p>
            <a:pPr lvl="2">
              <a:lnSpc>
                <a:spcPct val="90000"/>
              </a:lnSpc>
              <a:buNone/>
            </a:pPr>
            <a:endParaRPr lang="en-US" sz="1800" dirty="0" smtClean="0">
              <a:latin typeface="Arial" charset="0"/>
            </a:endParaRPr>
          </a:p>
          <a:p>
            <a:pPr>
              <a:lnSpc>
                <a:spcPct val="90000"/>
              </a:lnSpc>
            </a:pPr>
            <a:r>
              <a:rPr lang="en-US" sz="2600" dirty="0" smtClean="0">
                <a:latin typeface="Arial" charset="0"/>
              </a:rPr>
              <a:t>Task Group Activities </a:t>
            </a:r>
            <a:endParaRPr lang="en-US" sz="1600" dirty="0" smtClean="0">
              <a:latin typeface="Arial" charset="0"/>
            </a:endParaRPr>
          </a:p>
          <a:p>
            <a:pPr lvl="1">
              <a:lnSpc>
                <a:spcPct val="90000"/>
              </a:lnSpc>
            </a:pPr>
            <a:r>
              <a:rPr lang="en-US" sz="2200" dirty="0" smtClean="0">
                <a:latin typeface="Arial" charset="0"/>
              </a:rPr>
              <a:t>802.21d : Group Management </a:t>
            </a:r>
          </a:p>
          <a:p>
            <a:pPr lvl="2">
              <a:lnSpc>
                <a:spcPct val="90000"/>
              </a:lnSpc>
            </a:pPr>
            <a:r>
              <a:rPr lang="en-US" sz="1800" dirty="0" smtClean="0">
                <a:latin typeface="Arial" charset="0"/>
              </a:rPr>
              <a:t>Resolve WG Letter Ballot #</a:t>
            </a:r>
            <a:r>
              <a:rPr lang="en-US" sz="1800" dirty="0" smtClean="0">
                <a:latin typeface="Arial" charset="0"/>
              </a:rPr>
              <a:t>7c </a:t>
            </a:r>
            <a:r>
              <a:rPr lang="en-US" sz="1800" dirty="0" smtClean="0">
                <a:latin typeface="Arial" charset="0"/>
              </a:rPr>
              <a:t>Comments</a:t>
            </a:r>
          </a:p>
          <a:p>
            <a:pPr lvl="1">
              <a:lnSpc>
                <a:spcPct val="90000"/>
              </a:lnSpc>
            </a:pPr>
            <a:r>
              <a:rPr lang="en-US" sz="2200" dirty="0" smtClean="0">
                <a:latin typeface="Arial" charset="0"/>
              </a:rPr>
              <a:t>802.21m: Revision Project </a:t>
            </a:r>
          </a:p>
          <a:p>
            <a:pPr lvl="2">
              <a:lnSpc>
                <a:spcPct val="80000"/>
              </a:lnSpc>
            </a:pPr>
            <a:r>
              <a:rPr lang="en-US" sz="1800" dirty="0" smtClean="0">
                <a:latin typeface="Arial" charset="0"/>
              </a:rPr>
              <a:t>Discuss the document structure and existing issues </a:t>
            </a:r>
          </a:p>
          <a:p>
            <a:pPr lvl="1">
              <a:lnSpc>
                <a:spcPct val="90000"/>
              </a:lnSpc>
            </a:pPr>
            <a:r>
              <a:rPr lang="en-US" sz="2200" dirty="0" smtClean="0">
                <a:latin typeface="Arial" charset="0"/>
              </a:rPr>
              <a:t>802.21.1</a:t>
            </a:r>
          </a:p>
          <a:p>
            <a:pPr lvl="2">
              <a:lnSpc>
                <a:spcPct val="90000"/>
              </a:lnSpc>
            </a:pPr>
            <a:r>
              <a:rPr lang="en-US" sz="1800" dirty="0" smtClean="0">
                <a:latin typeface="Arial" charset="0"/>
              </a:rPr>
              <a:t>Use case and services discussion </a:t>
            </a:r>
            <a:endParaRPr lang="en-US" sz="1800" dirty="0" smtClean="0">
              <a:latin typeface="Arial" charset="0"/>
              <a:cs typeface="Arial" charset="0"/>
            </a:endParaRPr>
          </a:p>
          <a:p>
            <a:pPr>
              <a:lnSpc>
                <a:spcPct val="90000"/>
              </a:lnSpc>
            </a:pPr>
            <a:endParaRPr lang="en-US" sz="2600" dirty="0" smtClean="0">
              <a:latin typeface="Arial" charset="0"/>
              <a:cs typeface="Arial" charset="0"/>
            </a:endParaRPr>
          </a:p>
          <a:p>
            <a:pPr>
              <a:lnSpc>
                <a:spcPct val="90000"/>
              </a:lnSpc>
              <a:buNone/>
            </a:pPr>
            <a:endParaRPr lang="en-US" sz="26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May </a:t>
            </a:r>
            <a:r>
              <a:rPr lang="en-US" dirty="0" smtClean="0"/>
              <a:t>2014</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2014</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81000" y="990600"/>
            <a:ext cx="8610600" cy="4038600"/>
          </a:xfrm>
        </p:spPr>
        <p:txBody>
          <a:bodyPr/>
          <a:lstStyle/>
          <a:p>
            <a:pPr>
              <a:lnSpc>
                <a:spcPct val="90000"/>
              </a:lnSpc>
            </a:pPr>
            <a:r>
              <a:rPr lang="en-US" sz="2400" b="1" dirty="0" smtClean="0">
                <a:solidFill>
                  <a:srgbClr val="FF0000"/>
                </a:solidFill>
              </a:rPr>
              <a:t>Plenary</a:t>
            </a:r>
            <a:r>
              <a:rPr lang="en-US" sz="2400" b="1" dirty="0" smtClean="0">
                <a:solidFill>
                  <a:srgbClr val="FF0000"/>
                </a:solidFill>
              </a:rPr>
              <a:t>:  13-18, July 2014, Manchester Grand Hyatt, San Diego, CA, USA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14-19, September 2014, Athens, Greece</a:t>
            </a:r>
            <a:endParaRPr lang="en-US" sz="2400" b="1" dirty="0" smtClean="0">
              <a:solidFill>
                <a:schemeClr val="accent2"/>
              </a:solidFill>
            </a:endParaRPr>
          </a:p>
          <a:p>
            <a:pPr lvl="1">
              <a:lnSpc>
                <a:spcPct val="90000"/>
              </a:lnSpc>
            </a:pPr>
            <a:r>
              <a:rPr lang="en-US" sz="2000" dirty="0" smtClean="0">
                <a:solidFill>
                  <a:srgbClr val="0000FF"/>
                </a:solidFill>
              </a:rPr>
              <a:t>Co-located with  all 802 wireless groups </a:t>
            </a:r>
            <a:endParaRPr lang="en-US" sz="2000" dirty="0" smtClean="0">
              <a:solidFill>
                <a:srgbClr val="FF0000"/>
              </a:solidFill>
            </a:endParaRPr>
          </a:p>
          <a:p>
            <a:pPr>
              <a:lnSpc>
                <a:spcPct val="90000"/>
              </a:lnSpc>
            </a:pPr>
            <a:r>
              <a:rPr lang="en-US" sz="2400" b="1" dirty="0" smtClean="0">
                <a:solidFill>
                  <a:srgbClr val="FF0000"/>
                </a:solidFill>
              </a:rPr>
              <a:t>Plenary: 2-7 Nov 2014, </a:t>
            </a:r>
            <a:r>
              <a:rPr lang="it-IT" sz="2400" b="1" dirty="0" smtClean="0">
                <a:solidFill>
                  <a:srgbClr val="FF0000"/>
                </a:solidFill>
              </a:rPr>
              <a:t>Grand Hyatt, San Antonio, TX, USA</a:t>
            </a: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5" name="Date Placeholder 3"/>
          <p:cNvSpPr txBox="1">
            <a:spLocks/>
          </p:cNvSpPr>
          <p:nvPr/>
        </p:nvSpPr>
        <p:spPr>
          <a:xfrm>
            <a:off x="685800" y="6477000"/>
            <a:ext cx="1219200" cy="212724"/>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May 2014</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685800" y="685800"/>
            <a:ext cx="7772400" cy="609600"/>
          </a:xfrm>
          <a:noFill/>
        </p:spPr>
        <p:txBody>
          <a:bodyPr/>
          <a:lstStyle/>
          <a:p>
            <a:pPr defTabSz="960438"/>
            <a:r>
              <a:rPr lang="en-US" sz="4000" b="1" dirty="0" smtClean="0">
                <a:solidFill>
                  <a:schemeClr val="accent2"/>
                </a:solidFill>
                <a:latin typeface="Arial" charset="0"/>
              </a:rPr>
              <a:t>WG Officers</a:t>
            </a:r>
          </a:p>
        </p:txBody>
      </p:sp>
      <p:graphicFrame>
        <p:nvGraphicFramePr>
          <p:cNvPr id="181251" name="Group 3"/>
          <p:cNvGraphicFramePr>
            <a:graphicFrameLocks noGrp="1"/>
          </p:cNvGraphicFramePr>
          <p:nvPr>
            <p:ph idx="1"/>
          </p:nvPr>
        </p:nvGraphicFramePr>
        <p:xfrm>
          <a:off x="1295400" y="1447800"/>
          <a:ext cx="6781800" cy="2804160"/>
        </p:xfrm>
        <a:graphic>
          <a:graphicData uri="http://schemas.openxmlformats.org/drawingml/2006/table">
            <a:tbl>
              <a:tblPr/>
              <a:tblGrid>
                <a:gridCol w="2819400"/>
                <a:gridCol w="3962400"/>
              </a:tblGrid>
              <a:tr h="5048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cs typeface="Arial" charset="0"/>
                        </a:rPr>
                        <a:t>Office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cs typeface="Arial" charset="0"/>
                        </a:rPr>
                        <a:t>Officer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6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Subir Das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Vice 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Charlie E. Perkins </a:t>
                      </a:r>
                      <a:endParaRPr kumimoji="0" lang="en-US" sz="24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78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Secretary</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492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802.11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Clint Chaplin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9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IETF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Yoshihiro Ohba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7443" name="Rectangle 32"/>
          <p:cNvSpPr>
            <a:spLocks noChangeArrowheads="1"/>
          </p:cNvSpPr>
          <p:nvPr/>
        </p:nvSpPr>
        <p:spPr bwMode="auto">
          <a:xfrm>
            <a:off x="685800" y="4876800"/>
            <a:ext cx="8153400" cy="609600"/>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sz="2400" dirty="0">
                <a:latin typeface="Arial" charset="0"/>
              </a:rPr>
              <a:t>The WG has </a:t>
            </a:r>
            <a:r>
              <a:rPr lang="en-US" sz="2400" dirty="0" smtClean="0">
                <a:latin typeface="Arial" charset="0"/>
              </a:rPr>
              <a:t>20 </a:t>
            </a:r>
            <a:r>
              <a:rPr lang="en-US" sz="2400" dirty="0">
                <a:latin typeface="Arial" charset="0"/>
              </a:rPr>
              <a:t>voting members as of this meeting</a:t>
            </a:r>
          </a:p>
        </p:txBody>
      </p:sp>
      <p:sp>
        <p:nvSpPr>
          <p:cNvPr id="11"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10"/>
          </p:nvPr>
        </p:nvSpPr>
        <p:spPr>
          <a:xfrm>
            <a:off x="981211" y="6477000"/>
            <a:ext cx="628377" cy="184666"/>
          </a:xfrm>
          <a:prstGeom prst="rect">
            <a:avLst/>
          </a:prstGeom>
        </p:spPr>
        <p:txBody>
          <a:bodyPr/>
          <a:lstStyle>
            <a:lvl1pPr>
              <a:defRPr/>
            </a:lvl1pPr>
          </a:lstStyle>
          <a:p>
            <a:pPr>
              <a:defRPr/>
            </a:pPr>
            <a:r>
              <a:rPr lang="en-US" dirty="0" smtClean="0"/>
              <a:t>May	 </a:t>
            </a:r>
            <a:r>
              <a:rPr lang="en-US" dirty="0" smtClean="0"/>
              <a:t>2014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July</a:t>
            </a:r>
            <a:r>
              <a:rPr lang="en-US" sz="3200" dirty="0" smtClean="0">
                <a:solidFill>
                  <a:schemeClr val="accent2"/>
                </a:solidFill>
                <a:latin typeface="Arial" charset="0"/>
              </a:rPr>
              <a:t> </a:t>
            </a:r>
            <a:r>
              <a:rPr lang="en-US" sz="3200" dirty="0" smtClean="0">
                <a:solidFill>
                  <a:schemeClr val="accent2"/>
                </a:solidFill>
                <a:latin typeface="Arial" charset="0"/>
              </a:rPr>
              <a:t>Meeting Logistics </a:t>
            </a:r>
          </a:p>
        </p:txBody>
      </p:sp>
      <p:sp>
        <p:nvSpPr>
          <p:cNvPr id="34822" name="Rectangle 3"/>
          <p:cNvSpPr>
            <a:spLocks noGrp="1" noChangeArrowheads="1"/>
          </p:cNvSpPr>
          <p:nvPr>
            <p:ph type="body" idx="1"/>
          </p:nvPr>
        </p:nvSpPr>
        <p:spPr>
          <a:xfrm>
            <a:off x="304800" y="1219200"/>
            <a:ext cx="8458200" cy="5105400"/>
          </a:xfrm>
        </p:spPr>
        <p:txBody>
          <a:bodyPr/>
          <a:lstStyle/>
          <a:p>
            <a:pPr>
              <a:lnSpc>
                <a:spcPct val="90000"/>
              </a:lnSpc>
              <a:buNone/>
            </a:pPr>
            <a:endParaRPr lang="en-US" sz="1800" dirty="0" smtClean="0">
              <a:latin typeface="Arial" charset="0"/>
            </a:endParaRPr>
          </a:p>
          <a:p>
            <a:pPr>
              <a:lnSpc>
                <a:spcPct val="90000"/>
              </a:lnSpc>
            </a:pPr>
            <a:r>
              <a:rPr lang="en-US" sz="1800" b="1" dirty="0" smtClean="0"/>
              <a:t>13-18, July 2014, Manchester Grand Hyatt, San Diego, CA, </a:t>
            </a:r>
            <a:r>
              <a:rPr lang="en-US" sz="1800" b="1" dirty="0" smtClean="0"/>
              <a:t>USA</a:t>
            </a:r>
          </a:p>
          <a:p>
            <a:pPr>
              <a:lnSpc>
                <a:spcPct val="90000"/>
              </a:lnSpc>
              <a:buNone/>
            </a:pPr>
            <a:endParaRPr lang="en-US" sz="1800" dirty="0" smtClean="0">
              <a:latin typeface="Arial" charset="0"/>
            </a:endParaRPr>
          </a:p>
          <a:p>
            <a:pPr>
              <a:lnSpc>
                <a:spcPct val="90000"/>
              </a:lnSpc>
            </a:pPr>
            <a:r>
              <a:rPr lang="en-US" sz="1800" dirty="0" smtClean="0">
                <a:latin typeface="Arial" charset="0"/>
              </a:rPr>
              <a:t>REGISTRATION </a:t>
            </a:r>
            <a:r>
              <a:rPr lang="en-US" sz="1800" dirty="0" smtClean="0">
                <a:latin typeface="Arial" charset="0"/>
              </a:rPr>
              <a:t>INFORMATION</a:t>
            </a:r>
            <a:r>
              <a:rPr lang="en-US" sz="1600" dirty="0" smtClean="0">
                <a:latin typeface="Arial" charset="0"/>
              </a:rPr>
              <a:t>: </a:t>
            </a:r>
            <a:r>
              <a:rPr lang="en-US" sz="2000" u="sng" dirty="0" smtClean="0">
                <a:hlinkClick r:id="rId3"/>
              </a:rPr>
              <a:t>https://</a:t>
            </a:r>
            <a:r>
              <a:rPr lang="en-US" sz="2000" u="sng" dirty="0" smtClean="0">
                <a:hlinkClick r:id="rId3"/>
              </a:rPr>
              <a:t>802world.org/apps/session/86/register2</a:t>
            </a:r>
            <a:endParaRPr lang="en-US" sz="1600" dirty="0" smtClean="0">
              <a:latin typeface="Arial" charset="0"/>
            </a:endParaRPr>
          </a:p>
          <a:p>
            <a:pPr>
              <a:lnSpc>
                <a:spcPct val="90000"/>
              </a:lnSpc>
            </a:pPr>
            <a:r>
              <a:rPr lang="en-US" sz="1800" dirty="0" smtClean="0">
                <a:latin typeface="Arial" charset="0"/>
              </a:rPr>
              <a:t>HOTEL </a:t>
            </a:r>
            <a:r>
              <a:rPr lang="en-US" sz="1800" dirty="0" smtClean="0">
                <a:latin typeface="Arial" charset="0"/>
              </a:rPr>
              <a:t>RESERVATIONS:</a:t>
            </a:r>
            <a:r>
              <a:rPr lang="en-US" sz="1600" dirty="0" smtClean="0"/>
              <a:t> </a:t>
            </a:r>
            <a:r>
              <a:rPr lang="en-US" sz="2000" u="sng" dirty="0" smtClean="0">
                <a:hlinkClick r:id="rId4"/>
              </a:rPr>
              <a:t>https</a:t>
            </a:r>
            <a:r>
              <a:rPr lang="en-US" sz="2000" u="sng" dirty="0" smtClean="0">
                <a:hlinkClick r:id="rId4"/>
              </a:rPr>
              <a:t>://resweb.passkey.com/Resweb.do?mode=welcome_ei_new&amp;eventID=11303871</a:t>
            </a:r>
            <a:endParaRPr lang="en-US" sz="1600" dirty="0" smtClean="0"/>
          </a:p>
          <a:p>
            <a:pPr>
              <a:buNone/>
            </a:pPr>
            <a:endParaRPr lang="en-US" sz="1600" dirty="0" smtClean="0">
              <a:latin typeface="Arial" charset="0"/>
            </a:endParaRPr>
          </a:p>
          <a:p>
            <a:pPr>
              <a:lnSpc>
                <a:spcPct val="90000"/>
              </a:lnSpc>
            </a:pPr>
            <a:r>
              <a:rPr lang="en-US" sz="1800" dirty="0" smtClean="0">
                <a:latin typeface="Arial" charset="0"/>
              </a:rPr>
              <a:t>All event information including links to Registration,VISA Letters, Hotel Reservations, and regional information can all be accessed from the IEEE 802 Wireless Interim website: </a:t>
            </a:r>
            <a:r>
              <a:rPr lang="en-US" sz="1600" dirty="0" smtClean="0">
                <a:latin typeface="Arial" charset="0"/>
                <a:hlinkClick r:id="rId5"/>
              </a:rPr>
              <a:t>http://802world.org/wireless</a:t>
            </a:r>
            <a:r>
              <a:rPr lang="en-US" sz="1600" dirty="0" smtClean="0">
                <a:latin typeface="Arial" charset="0"/>
              </a:rPr>
              <a:t>.</a:t>
            </a:r>
          </a:p>
          <a:p>
            <a:pPr>
              <a:lnSpc>
                <a:spcPct val="90000"/>
              </a:lnSpc>
            </a:pPr>
            <a:endParaRPr lang="en-US" sz="1600" dirty="0" smtClean="0">
              <a:latin typeface="Arial" charset="0"/>
            </a:endParaRPr>
          </a:p>
          <a:p>
            <a:r>
              <a:rPr lang="en-US" sz="1600" b="1" dirty="0" smtClean="0"/>
              <a:t>IEEE 802 GROUP RATES</a:t>
            </a:r>
            <a:endParaRPr lang="en-US" sz="1600" dirty="0" smtClean="0"/>
          </a:p>
          <a:p>
            <a:r>
              <a:rPr lang="en-US" sz="1600" b="1" dirty="0" smtClean="0"/>
              <a:t>Standard </a:t>
            </a:r>
            <a:r>
              <a:rPr lang="en-US" sz="1600" b="1" dirty="0" smtClean="0"/>
              <a:t>Room</a:t>
            </a:r>
            <a:r>
              <a:rPr lang="en-US" sz="1600" dirty="0" smtClean="0"/>
              <a:t>: $US </a:t>
            </a:r>
            <a:r>
              <a:rPr lang="en-US" sz="1600" dirty="0" smtClean="0"/>
              <a:t>189/Night plus applicable taxes</a:t>
            </a:r>
          </a:p>
          <a:p>
            <a:r>
              <a:rPr lang="en-US" sz="1600" b="1" dirty="0" smtClean="0"/>
              <a:t>Bay View </a:t>
            </a:r>
            <a:r>
              <a:rPr lang="en-US" sz="1600" b="1" dirty="0" smtClean="0"/>
              <a:t>Deluxe </a:t>
            </a:r>
            <a:r>
              <a:rPr lang="en-US" sz="1600" b="1" dirty="0" smtClean="0"/>
              <a:t>Room</a:t>
            </a:r>
            <a:r>
              <a:rPr lang="en-US" sz="1600" dirty="0" smtClean="0"/>
              <a:t>: $US </a:t>
            </a:r>
            <a:r>
              <a:rPr lang="en-US" sz="1600" dirty="0" smtClean="0"/>
              <a:t>209/Night plus applicable taxes</a:t>
            </a:r>
          </a:p>
          <a:p>
            <a:pPr>
              <a:lnSpc>
                <a:spcPct val="90000"/>
              </a:lnSpc>
            </a:pPr>
            <a:r>
              <a:rPr lang="en-US" sz="1600" b="1" dirty="0" smtClean="0"/>
              <a:t>RESERVATION CUTOFF DATE</a:t>
            </a:r>
            <a:r>
              <a:rPr lang="en-US" sz="1600" dirty="0" smtClean="0"/>
              <a:t>: The IEEE 802 Guest Room Rate will be available until the block is sold out or </a:t>
            </a:r>
            <a:r>
              <a:rPr lang="en-US" sz="1600" b="1" dirty="0" smtClean="0"/>
              <a:t>Friday June 20, 2014</a:t>
            </a:r>
            <a:r>
              <a:rPr lang="en-US" sz="1600" dirty="0" smtClean="0"/>
              <a:t> which ever comes first</a:t>
            </a:r>
            <a:endParaRPr lang="en-US" sz="1600" dirty="0" smtClean="0">
              <a:latin typeface="Arial" charset="0"/>
              <a:cs typeface="Arial" charset="0"/>
            </a:endParaRPr>
          </a:p>
          <a:p>
            <a:pPr>
              <a:lnSpc>
                <a:spcPct val="90000"/>
              </a:lnSpc>
            </a:pPr>
            <a:endParaRPr lang="en-US" sz="2600" dirty="0" smtClean="0">
              <a:latin typeface="Arial" charset="0"/>
              <a:cs typeface="Arial" charset="0"/>
            </a:endParaRPr>
          </a:p>
          <a:p>
            <a:pPr>
              <a:lnSpc>
                <a:spcPct val="90000"/>
              </a:lnSpc>
              <a:buNone/>
            </a:pPr>
            <a:endParaRPr lang="en-US" sz="26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May </a:t>
            </a:r>
            <a:r>
              <a:rPr lang="en-US" dirty="0" smtClean="0"/>
              <a:t>2014</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2015</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81000" y="1066800"/>
            <a:ext cx="8534400" cy="5486400"/>
          </a:xfrm>
        </p:spPr>
        <p:txBody>
          <a:bodyPr/>
          <a:lstStyle/>
          <a:p>
            <a:pPr>
              <a:lnSpc>
                <a:spcPct val="90000"/>
              </a:lnSpc>
            </a:pPr>
            <a:r>
              <a:rPr lang="en-US" sz="2400" b="1" dirty="0" smtClean="0">
                <a:solidFill>
                  <a:schemeClr val="accent2"/>
                </a:solidFill>
              </a:rPr>
              <a:t>Interim: 18-23 January, 2015, </a:t>
            </a:r>
            <a:r>
              <a:rPr lang="es-ES" sz="2400" b="1" dirty="0" smtClean="0">
                <a:solidFill>
                  <a:schemeClr val="accent2"/>
                </a:solidFill>
              </a:rPr>
              <a:t>Hyatt Regency, Atlanta, GA, USA</a:t>
            </a:r>
          </a:p>
          <a:p>
            <a:pPr lvl="1">
              <a:lnSpc>
                <a:spcPct val="90000"/>
              </a:lnSpc>
            </a:pPr>
            <a:r>
              <a:rPr lang="en-US" sz="1800" dirty="0" smtClean="0">
                <a:solidFill>
                  <a:srgbClr val="FF0000"/>
                </a:solidFill>
              </a:rPr>
              <a:t>Co-located with all 802 groups</a:t>
            </a:r>
            <a:r>
              <a:rPr lang="en-US" sz="1800" b="1" dirty="0" smtClean="0">
                <a:solidFill>
                  <a:srgbClr val="FF0000"/>
                </a:solidFill>
              </a:rPr>
              <a:t> </a:t>
            </a:r>
          </a:p>
          <a:p>
            <a:pPr>
              <a:lnSpc>
                <a:spcPct val="90000"/>
              </a:lnSpc>
            </a:pPr>
            <a:r>
              <a:rPr lang="en-US" sz="2400" b="1" dirty="0" smtClean="0">
                <a:solidFill>
                  <a:srgbClr val="FF0000"/>
                </a:solidFill>
              </a:rPr>
              <a:t>Plenary: 8-13/15-20 March, 2015,  Barcelona (TBD)  </a:t>
            </a:r>
          </a:p>
          <a:p>
            <a:pPr lvl="1">
              <a:lnSpc>
                <a:spcPct val="90000"/>
              </a:lnSpc>
            </a:pPr>
            <a:r>
              <a:rPr lang="en-US" sz="2000" dirty="0" smtClean="0">
                <a:solidFill>
                  <a:srgbClr val="FF0000"/>
                </a:solidFill>
              </a:rPr>
              <a:t>Co-located with all 802 groups</a:t>
            </a:r>
            <a:endParaRPr lang="en-US" sz="2000" b="1" dirty="0" smtClean="0">
              <a:solidFill>
                <a:srgbClr val="FF0000"/>
              </a:solidFill>
            </a:endParaRPr>
          </a:p>
          <a:p>
            <a:pPr>
              <a:lnSpc>
                <a:spcPct val="90000"/>
              </a:lnSpc>
            </a:pPr>
            <a:r>
              <a:rPr lang="en-US" sz="2400" b="1" dirty="0" smtClean="0">
                <a:solidFill>
                  <a:srgbClr val="0000FF"/>
                </a:solidFill>
              </a:rPr>
              <a:t>Interim:  May 10-15, 2015, Hyatt Regency Vancouver </a:t>
            </a:r>
          </a:p>
          <a:p>
            <a:pPr lvl="1">
              <a:lnSpc>
                <a:spcPct val="90000"/>
              </a:lnSpc>
            </a:pPr>
            <a:r>
              <a:rPr lang="en-US" sz="2000" dirty="0" smtClean="0">
                <a:solidFill>
                  <a:srgbClr val="0000FF"/>
                </a:solidFill>
              </a:rPr>
              <a:t>Co-located with all wireless groups </a:t>
            </a:r>
          </a:p>
          <a:p>
            <a:pPr>
              <a:lnSpc>
                <a:spcPct val="90000"/>
              </a:lnSpc>
            </a:pPr>
            <a:r>
              <a:rPr lang="en-US" sz="2400" b="1" dirty="0" smtClean="0">
                <a:solidFill>
                  <a:srgbClr val="FF0000"/>
                </a:solidFill>
              </a:rPr>
              <a:t>Plenary:  12-17 July 2015, Hilton Waikoloa Village, Hawaii, USA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September 2015, (TBD)</a:t>
            </a:r>
            <a:endParaRPr lang="en-US" sz="2400" b="1" dirty="0" smtClean="0">
              <a:solidFill>
                <a:schemeClr val="accent2"/>
              </a:solidFill>
            </a:endParaRPr>
          </a:p>
          <a:p>
            <a:pPr lvl="1">
              <a:lnSpc>
                <a:spcPct val="90000"/>
              </a:lnSpc>
            </a:pPr>
            <a:r>
              <a:rPr lang="en-US" sz="2000" dirty="0" smtClean="0">
                <a:solidFill>
                  <a:srgbClr val="0000FF"/>
                </a:solidFill>
              </a:rPr>
              <a:t>Co-located with  all 802 wireless groups </a:t>
            </a:r>
            <a:endParaRPr lang="en-US" sz="2000" dirty="0" smtClean="0">
              <a:solidFill>
                <a:srgbClr val="FF0000"/>
              </a:solidFill>
            </a:endParaRPr>
          </a:p>
          <a:p>
            <a:pPr>
              <a:lnSpc>
                <a:spcPct val="90000"/>
              </a:lnSpc>
            </a:pPr>
            <a:r>
              <a:rPr lang="en-US" sz="2400" b="1" dirty="0" smtClean="0">
                <a:solidFill>
                  <a:srgbClr val="FF0000"/>
                </a:solidFill>
              </a:rPr>
              <a:t>Plenary: 8-13 Nov 2015, </a:t>
            </a:r>
            <a:r>
              <a:rPr lang="it-IT" sz="2400" b="1" dirty="0" smtClean="0">
                <a:solidFill>
                  <a:srgbClr val="FF0000"/>
                </a:solidFill>
              </a:rPr>
              <a:t>Hyatt Regency Dallas, TX, USA</a:t>
            </a: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May</a:t>
            </a:r>
            <a:r>
              <a:rPr lang="en-US" dirty="0" smtClean="0"/>
              <a:t> </a:t>
            </a:r>
            <a:r>
              <a:rPr lang="en-US" dirty="0" smtClean="0"/>
              <a:t>2014</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590800"/>
            <a:ext cx="7391400" cy="3200400"/>
          </a:xfrm>
          <a:prstGeom prst="rect">
            <a:avLst/>
          </a:prstGeom>
          <a:noFill/>
          <a:ln w="9525">
            <a:noFill/>
            <a:miter lim="800000"/>
            <a:headEnd/>
            <a:tailEnd/>
          </a:ln>
        </p:spPr>
        <p:txBody>
          <a:bodyPr/>
          <a:lstStyle/>
          <a:p>
            <a:pPr algn="ctr">
              <a:lnSpc>
                <a:spcPct val="80000"/>
              </a:lnSpc>
              <a:spcBef>
                <a:spcPct val="20000"/>
              </a:spcBef>
            </a:pPr>
            <a:r>
              <a:rPr lang="en-US" sz="3200" dirty="0"/>
              <a:t>http://mentor.ieee.org/802.21/documents</a:t>
            </a: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r>
              <a:rPr lang="en-US" sz="2800" dirty="0">
                <a:solidFill>
                  <a:srgbClr val="3399FF"/>
                </a:solidFill>
                <a:latin typeface="Arial" charset="0"/>
              </a:rPr>
              <a:t> </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Date Placeholder 3"/>
          <p:cNvSpPr>
            <a:spLocks noGrp="1"/>
          </p:cNvSpPr>
          <p:nvPr>
            <p:ph type="dt" sz="half" idx="10"/>
          </p:nvPr>
        </p:nvSpPr>
        <p:spPr>
          <a:xfrm>
            <a:off x="609600" y="6477000"/>
            <a:ext cx="628377" cy="184666"/>
          </a:xfrm>
          <a:prstGeom prst="rect">
            <a:avLst/>
          </a:prstGeom>
        </p:spPr>
        <p:txBody>
          <a:bodyPr/>
          <a:lstStyle>
            <a:lvl1pPr>
              <a:defRPr/>
            </a:lvl1pPr>
          </a:lstStyle>
          <a:p>
            <a:pPr>
              <a:defRPr/>
            </a:pPr>
            <a:r>
              <a:rPr lang="en-US" dirty="0" smtClean="0"/>
              <a:t>May	 </a:t>
            </a:r>
            <a:r>
              <a:rPr lang="en-US" dirty="0" smtClean="0"/>
              <a:t>2014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685800" y="5562600"/>
            <a:ext cx="6781800" cy="338554"/>
          </a:xfrm>
          <a:prstGeom prst="rect">
            <a:avLst/>
          </a:prstGeom>
          <a:noFill/>
          <a:ln w="9525">
            <a:noFill/>
            <a:miter lim="800000"/>
            <a:headEnd/>
            <a:tailEnd/>
          </a:ln>
        </p:spPr>
        <p:txBody>
          <a:bodyPr wrap="square">
            <a:spAutoFit/>
          </a:bodyPr>
          <a:lstStyle/>
          <a:p>
            <a:pPr algn="ctr" eaLnBrk="1" hangingPunct="1"/>
            <a:r>
              <a:rPr lang="en-US" sz="1600" b="1" dirty="0" smtClean="0"/>
              <a:t>Default </a:t>
            </a:r>
            <a:r>
              <a:rPr lang="en-US" sz="1600" b="1" dirty="0"/>
              <a:t>Location</a:t>
            </a:r>
            <a:r>
              <a:rPr lang="en-US" sz="1600" dirty="0" smtClean="0"/>
              <a:t>: Kona 2;  </a:t>
            </a:r>
            <a:r>
              <a:rPr lang="en-US" sz="1600" dirty="0" smtClean="0"/>
              <a:t>802.15SEC and IG 6T: </a:t>
            </a:r>
            <a:r>
              <a:rPr lang="en-US" sz="1600" dirty="0" smtClean="0"/>
              <a:t>Kona </a:t>
            </a:r>
            <a:r>
              <a:rPr lang="en-US" sz="1600" dirty="0" smtClean="0"/>
              <a:t>3 and Kohala 2</a:t>
            </a:r>
            <a:endParaRPr lang="en-US" sz="1600" dirty="0"/>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dirty="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dirty="0"/>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Slide Number Placeholder 1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4</a:t>
            </a:fld>
            <a:endParaRPr lang="en-US" dirty="0"/>
          </a:p>
        </p:txBody>
      </p:sp>
      <p:sp>
        <p:nvSpPr>
          <p:cNvPr id="2"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Rectangle 32"/>
          <p:cNvSpPr>
            <a:spLocks noChangeArrowheads="1"/>
          </p:cNvSpPr>
          <p:nvPr/>
        </p:nvSpPr>
        <p:spPr bwMode="auto">
          <a:xfrm>
            <a:off x="609600" y="5943600"/>
            <a:ext cx="7696200" cy="457200"/>
          </a:xfrm>
          <a:prstGeom prst="rect">
            <a:avLst/>
          </a:prstGeom>
          <a:noFill/>
          <a:ln w="9525">
            <a:noFill/>
            <a:miter lim="800000"/>
            <a:headEnd/>
            <a:tailEnd/>
          </a:ln>
        </p:spPr>
        <p:txBody>
          <a:bodyPr lIns="92075" tIns="46038" rIns="92075" bIns="46038"/>
          <a:lstStyle/>
          <a:p>
            <a:pPr marL="342900" indent="-342900">
              <a:spcBef>
                <a:spcPct val="20000"/>
              </a:spcBef>
              <a:buFont typeface="Arial" pitchFamily="34" charset="0"/>
              <a:buChar char="•"/>
            </a:pPr>
            <a:r>
              <a:rPr lang="en-US" sz="1600" dirty="0">
                <a:latin typeface="Arial" charset="0"/>
              </a:rPr>
              <a:t>The WG has </a:t>
            </a:r>
            <a:r>
              <a:rPr lang="en-US" sz="1600" dirty="0" smtClean="0">
                <a:latin typeface="Arial" charset="0"/>
              </a:rPr>
              <a:t>20 </a:t>
            </a:r>
            <a:r>
              <a:rPr lang="en-US" sz="1600" dirty="0">
                <a:latin typeface="Arial" charset="0"/>
              </a:rPr>
              <a:t>voting members as of this meeting</a:t>
            </a:r>
          </a:p>
        </p:txBody>
      </p:sp>
      <p:sp>
        <p:nvSpPr>
          <p:cNvPr id="20" name="Date Placeholder 3"/>
          <p:cNvSpPr txBox="1">
            <a:spLocks/>
          </p:cNvSpPr>
          <p:nvPr/>
        </p:nvSpPr>
        <p:spPr>
          <a:xfrm>
            <a:off x="685800" y="6477000"/>
            <a:ext cx="1219200" cy="212724"/>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May</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2014</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graphicFrame>
        <p:nvGraphicFramePr>
          <p:cNvPr id="21" name="Table 20"/>
          <p:cNvGraphicFramePr>
            <a:graphicFrameLocks noGrp="1"/>
          </p:cNvGraphicFramePr>
          <p:nvPr/>
        </p:nvGraphicFramePr>
        <p:xfrm>
          <a:off x="533400" y="1371600"/>
          <a:ext cx="8382000" cy="4114799"/>
        </p:xfrm>
        <a:graphic>
          <a:graphicData uri="http://schemas.openxmlformats.org/drawingml/2006/table">
            <a:tbl>
              <a:tblPr/>
              <a:tblGrid>
                <a:gridCol w="1515960"/>
                <a:gridCol w="1840555"/>
                <a:gridCol w="1512422"/>
                <a:gridCol w="1729113"/>
                <a:gridCol w="1783950"/>
              </a:tblGrid>
              <a:tr h="790378">
                <a:tc>
                  <a:txBody>
                    <a:bodyPr/>
                    <a:lstStyle/>
                    <a:p>
                      <a:pPr marL="0" marR="0">
                        <a:spcBef>
                          <a:spcPts val="0"/>
                        </a:spcBef>
                        <a:spcAft>
                          <a:spcPts val="0"/>
                        </a:spcAft>
                      </a:pPr>
                      <a:r>
                        <a:rPr lang="en-US" sz="1200" dirty="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dirty="0">
                          <a:latin typeface="Times New Roman"/>
                          <a:ea typeface="Times New Roman"/>
                          <a:cs typeface="Times New Roman"/>
                        </a:rPr>
                        <a:t>Monday</a:t>
                      </a:r>
                      <a:r>
                        <a:rPr lang="en-US" sz="1200" dirty="0">
                          <a:latin typeface="Times New Roman"/>
                          <a:ea typeface="Times New Roman"/>
                          <a:cs typeface="Times New Roman"/>
                        </a:rPr>
                        <a:t> </a:t>
                      </a:r>
                    </a:p>
                    <a:p>
                      <a:pPr marL="0" marR="0">
                        <a:spcBef>
                          <a:spcPts val="0"/>
                        </a:spcBef>
                        <a:spcAft>
                          <a:spcPts val="0"/>
                        </a:spcAft>
                      </a:pPr>
                      <a:r>
                        <a:rPr lang="en-US" sz="1200" b="1" dirty="0">
                          <a:latin typeface="Times New Roman"/>
                          <a:ea typeface="Times New Roman"/>
                          <a:cs typeface="Times New Roman"/>
                        </a:rPr>
                        <a:t>(May 12, 2014)</a:t>
                      </a:r>
                      <a:r>
                        <a:rPr lang="en-US" sz="1200" dirty="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dirty="0">
                          <a:latin typeface="Times New Roman"/>
                          <a:ea typeface="Times New Roman"/>
                          <a:cs typeface="Times New Roman"/>
                        </a:rPr>
                        <a:t>Tuesday</a:t>
                      </a:r>
                      <a:r>
                        <a:rPr lang="en-US" sz="1200" dirty="0">
                          <a:latin typeface="Times New Roman"/>
                          <a:ea typeface="Times New Roman"/>
                          <a:cs typeface="Times New Roman"/>
                        </a:rPr>
                        <a:t> </a:t>
                      </a:r>
                    </a:p>
                    <a:p>
                      <a:pPr marL="0" marR="0">
                        <a:spcBef>
                          <a:spcPts val="0"/>
                        </a:spcBef>
                        <a:spcAft>
                          <a:spcPts val="0"/>
                        </a:spcAft>
                      </a:pPr>
                      <a:r>
                        <a:rPr lang="en-US" sz="1200" b="1" dirty="0">
                          <a:latin typeface="Times New Roman"/>
                          <a:ea typeface="Times New Roman"/>
                          <a:cs typeface="Times New Roman"/>
                        </a:rPr>
                        <a:t>(May 13, 2014)</a:t>
                      </a:r>
                      <a:r>
                        <a:rPr lang="en-US" sz="1200" dirty="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dirty="0">
                          <a:latin typeface="Times New Roman"/>
                          <a:ea typeface="Times New Roman"/>
                          <a:cs typeface="Times New Roman"/>
                        </a:rPr>
                        <a:t>Wednesday</a:t>
                      </a:r>
                      <a:r>
                        <a:rPr lang="en-US" sz="1200" dirty="0">
                          <a:latin typeface="Times New Roman"/>
                          <a:ea typeface="Times New Roman"/>
                          <a:cs typeface="Times New Roman"/>
                        </a:rPr>
                        <a:t> </a:t>
                      </a:r>
                    </a:p>
                    <a:p>
                      <a:pPr marL="0" marR="0">
                        <a:spcBef>
                          <a:spcPts val="0"/>
                        </a:spcBef>
                        <a:spcAft>
                          <a:spcPts val="0"/>
                        </a:spcAft>
                      </a:pPr>
                      <a:r>
                        <a:rPr lang="en-US" sz="1200" b="1" dirty="0">
                          <a:latin typeface="Times New Roman"/>
                          <a:ea typeface="Times New Roman"/>
                          <a:cs typeface="Times New Roman"/>
                        </a:rPr>
                        <a:t>(May 14, 2014)</a:t>
                      </a:r>
                      <a:r>
                        <a:rPr lang="en-US" sz="1200" dirty="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dirty="0">
                          <a:latin typeface="Times New Roman"/>
                          <a:ea typeface="Times New Roman"/>
                          <a:cs typeface="Times New Roman"/>
                        </a:rPr>
                        <a:t>Thursday</a:t>
                      </a:r>
                      <a:r>
                        <a:rPr lang="en-US" sz="1200" dirty="0">
                          <a:latin typeface="Times New Roman"/>
                          <a:ea typeface="Times New Roman"/>
                          <a:cs typeface="Times New Roman"/>
                        </a:rPr>
                        <a:t> </a:t>
                      </a:r>
                    </a:p>
                    <a:p>
                      <a:pPr marL="0" marR="0">
                        <a:spcBef>
                          <a:spcPts val="0"/>
                        </a:spcBef>
                        <a:spcAft>
                          <a:spcPts val="0"/>
                        </a:spcAft>
                      </a:pPr>
                      <a:r>
                        <a:rPr lang="en-US" sz="1200" b="1" dirty="0">
                          <a:latin typeface="Times New Roman"/>
                          <a:ea typeface="Times New Roman"/>
                          <a:cs typeface="Times New Roman"/>
                        </a:rPr>
                        <a:t>(May 15, 2014)</a:t>
                      </a:r>
                      <a:r>
                        <a:rPr lang="en-US" sz="1200" dirty="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44588">
                <a:tc>
                  <a:txBody>
                    <a:bodyPr/>
                    <a:lstStyle/>
                    <a:p>
                      <a:pPr marL="0" marR="0">
                        <a:spcBef>
                          <a:spcPts val="0"/>
                        </a:spcBef>
                        <a:spcAft>
                          <a:spcPts val="0"/>
                        </a:spcAft>
                      </a:pPr>
                      <a:r>
                        <a:rPr lang="en-US" sz="1200" b="1" dirty="0">
                          <a:latin typeface="Times New Roman"/>
                          <a:ea typeface="Times New Roman"/>
                          <a:cs typeface="Times New Roman"/>
                        </a:rPr>
                        <a:t>AM-1</a:t>
                      </a:r>
                      <a:r>
                        <a:rPr lang="en-US" sz="1200" dirty="0">
                          <a:latin typeface="Times New Roman"/>
                          <a:ea typeface="Times New Roman"/>
                          <a:cs typeface="Times New Roman"/>
                        </a:rPr>
                        <a:t> </a:t>
                      </a:r>
                    </a:p>
                    <a:p>
                      <a:pPr marL="0" marR="0">
                        <a:spcBef>
                          <a:spcPts val="0"/>
                        </a:spcBef>
                        <a:spcAft>
                          <a:spcPts val="0"/>
                        </a:spcAft>
                      </a:pPr>
                      <a:r>
                        <a:rPr lang="en-US" sz="1200" b="1" dirty="0">
                          <a:latin typeface="Times New Roman"/>
                          <a:ea typeface="Times New Roman"/>
                          <a:cs typeface="Times New Roman"/>
                        </a:rPr>
                        <a:t>8:00-10:00a</a:t>
                      </a:r>
                      <a:r>
                        <a:rPr lang="en-US" sz="1200" dirty="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dirty="0">
                        <a:latin typeface="Times New Roman"/>
                        <a:ea typeface="Times New Roman"/>
                        <a:cs typeface="Times New Roman"/>
                      </a:endParaRPr>
                    </a:p>
                    <a:p>
                      <a:pPr marL="0" marR="0">
                        <a:spcBef>
                          <a:spcPts val="0"/>
                        </a:spcBef>
                        <a:spcAft>
                          <a:spcPts val="0"/>
                        </a:spcAft>
                      </a:pPr>
                      <a:r>
                        <a:rPr lang="en-US" sz="1200" dirty="0">
                          <a:latin typeface="Times New Roman"/>
                          <a:ea typeface="Times New Roman"/>
                          <a:cs typeface="Times New Roman"/>
                        </a:rPr>
                        <a:t> IEEE 802 Wireless Opening Plenary (until 9:00 am)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cs typeface="Times New Roman"/>
                        </a:rPr>
                        <a:t> 802.21d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cs typeface="Times New Roman"/>
                        </a:rPr>
                        <a:t>  802.15 SEC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cs typeface="Times New Roman"/>
                        </a:rPr>
                        <a:t>  802.21d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6756">
                <a:tc>
                  <a:txBody>
                    <a:bodyPr/>
                    <a:lstStyle/>
                    <a:p>
                      <a:pPr marL="0" marR="0">
                        <a:spcBef>
                          <a:spcPts val="0"/>
                        </a:spcBef>
                        <a:spcAft>
                          <a:spcPts val="0"/>
                        </a:spcAft>
                      </a:pPr>
                      <a:r>
                        <a:rPr lang="en-US" sz="1200" b="1" dirty="0">
                          <a:latin typeface="Times New Roman"/>
                          <a:ea typeface="Times New Roman"/>
                          <a:cs typeface="Times New Roman"/>
                        </a:rPr>
                        <a:t>AM-2</a:t>
                      </a:r>
                      <a:r>
                        <a:rPr lang="en-US" sz="1200" dirty="0">
                          <a:latin typeface="Times New Roman"/>
                          <a:ea typeface="Times New Roman"/>
                          <a:cs typeface="Times New Roman"/>
                        </a:rPr>
                        <a:t> </a:t>
                      </a:r>
                    </a:p>
                    <a:p>
                      <a:pPr marL="0" marR="0">
                        <a:spcBef>
                          <a:spcPts val="0"/>
                        </a:spcBef>
                        <a:spcAft>
                          <a:spcPts val="0"/>
                        </a:spcAft>
                      </a:pPr>
                      <a:r>
                        <a:rPr lang="en-US" sz="1200" b="1" dirty="0">
                          <a:latin typeface="Times New Roman"/>
                          <a:ea typeface="Times New Roman"/>
                          <a:cs typeface="Times New Roman"/>
                        </a:rPr>
                        <a:t>10:30-12:30</a:t>
                      </a:r>
                      <a:r>
                        <a:rPr lang="en-US" sz="1200" dirty="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cs typeface="Times New Roman"/>
                        </a:rPr>
                        <a:t>NA</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cs typeface="Times New Roman"/>
                        </a:rPr>
                        <a:t> 802.21.1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cs typeface="Times New Roman"/>
                        </a:rPr>
                        <a:t> 802.21d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cs typeface="Times New Roman"/>
                        </a:rPr>
                        <a:t> 802.21m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9007">
                <a:tc>
                  <a:txBody>
                    <a:bodyPr/>
                    <a:lstStyle/>
                    <a:p>
                      <a:pPr marL="0" marR="0">
                        <a:spcBef>
                          <a:spcPts val="0"/>
                        </a:spcBef>
                        <a:spcAft>
                          <a:spcPts val="0"/>
                        </a:spcAft>
                      </a:pPr>
                      <a:r>
                        <a:rPr lang="en-US" sz="1200" b="1" dirty="0">
                          <a:latin typeface="Times New Roman"/>
                          <a:ea typeface="Times New Roman"/>
                          <a:cs typeface="Times New Roman"/>
                        </a:rPr>
                        <a:t>PM-1</a:t>
                      </a:r>
                      <a:r>
                        <a:rPr lang="en-US" sz="1200" dirty="0">
                          <a:latin typeface="Times New Roman"/>
                          <a:ea typeface="Times New Roman"/>
                          <a:cs typeface="Times New Roman"/>
                        </a:rPr>
                        <a:t> </a:t>
                      </a:r>
                    </a:p>
                    <a:p>
                      <a:pPr marL="0" marR="0">
                        <a:spcBef>
                          <a:spcPts val="0"/>
                        </a:spcBef>
                        <a:spcAft>
                          <a:spcPts val="0"/>
                        </a:spcAft>
                      </a:pPr>
                      <a:r>
                        <a:rPr lang="en-US" sz="1200" b="1" dirty="0">
                          <a:latin typeface="Times New Roman"/>
                          <a:ea typeface="Times New Roman"/>
                          <a:cs typeface="Times New Roman"/>
                        </a:rPr>
                        <a:t>1:30 – 3:30p</a:t>
                      </a:r>
                      <a:r>
                        <a:rPr lang="en-US" sz="1200" dirty="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cs typeface="Times New Roman"/>
                        </a:rPr>
                        <a:t>802.21 WG Opening Plenary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cs typeface="Times New Roman"/>
                        </a:rPr>
                        <a:t>802.21m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cs typeface="Times New Roman"/>
                        </a:rPr>
                        <a:t> 802.21.1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cs typeface="Times New Roman"/>
                        </a:rPr>
                        <a:t>802.15 IG 6T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7035">
                <a:tc>
                  <a:txBody>
                    <a:bodyPr/>
                    <a:lstStyle/>
                    <a:p>
                      <a:pPr marL="0" marR="0">
                        <a:spcBef>
                          <a:spcPts val="0"/>
                        </a:spcBef>
                        <a:spcAft>
                          <a:spcPts val="0"/>
                        </a:spcAft>
                      </a:pPr>
                      <a:r>
                        <a:rPr lang="en-US" sz="1200" b="1" dirty="0">
                          <a:latin typeface="Times New Roman"/>
                          <a:ea typeface="Times New Roman"/>
                          <a:cs typeface="Times New Roman"/>
                        </a:rPr>
                        <a:t>PM-2</a:t>
                      </a:r>
                      <a:r>
                        <a:rPr lang="en-US" sz="1200" dirty="0">
                          <a:latin typeface="Times New Roman"/>
                          <a:ea typeface="Times New Roman"/>
                          <a:cs typeface="Times New Roman"/>
                        </a:rPr>
                        <a:t> </a:t>
                      </a:r>
                    </a:p>
                    <a:p>
                      <a:pPr marL="0" marR="0">
                        <a:spcBef>
                          <a:spcPts val="0"/>
                        </a:spcBef>
                        <a:spcAft>
                          <a:spcPts val="0"/>
                        </a:spcAft>
                      </a:pPr>
                      <a:r>
                        <a:rPr lang="en-US" sz="1200" b="1" dirty="0">
                          <a:latin typeface="Times New Roman"/>
                          <a:ea typeface="Times New Roman"/>
                          <a:cs typeface="Times New Roman"/>
                        </a:rPr>
                        <a:t>4:00 – 6:00p</a:t>
                      </a:r>
                      <a:r>
                        <a:rPr lang="en-US" sz="1200" dirty="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cs typeface="Times New Roman"/>
                        </a:rPr>
                        <a:t>802.21d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cs typeface="Times New Roman"/>
                        </a:rPr>
                        <a:t>802.21d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cs typeface="Times New Roman"/>
                        </a:rPr>
                        <a:t>802.15 SEC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cs typeface="Times New Roman"/>
                        </a:rPr>
                        <a:t>802.21 WG Closing Plenary</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7035">
                <a:tc>
                  <a:txBody>
                    <a:bodyPr/>
                    <a:lstStyle/>
                    <a:p>
                      <a:pPr marL="0" marR="0">
                        <a:spcBef>
                          <a:spcPts val="0"/>
                        </a:spcBef>
                        <a:spcAft>
                          <a:spcPts val="0"/>
                        </a:spcAft>
                      </a:pPr>
                      <a:r>
                        <a:rPr lang="en-US" sz="1200" b="1" dirty="0">
                          <a:latin typeface="Times New Roman"/>
                          <a:ea typeface="Times New Roman"/>
                          <a:cs typeface="Times New Roman"/>
                        </a:rPr>
                        <a:t>Eve </a:t>
                      </a:r>
                      <a:endParaRPr lang="en-US" sz="1200" dirty="0">
                        <a:latin typeface="Times New Roman"/>
                        <a:ea typeface="Times New Roman"/>
                        <a:cs typeface="Times New Roman"/>
                      </a:endParaRPr>
                    </a:p>
                    <a:p>
                      <a:pPr marL="0" marR="0">
                        <a:spcBef>
                          <a:spcPts val="0"/>
                        </a:spcBef>
                        <a:spcAft>
                          <a:spcPts val="0"/>
                        </a:spcAft>
                      </a:pPr>
                      <a:r>
                        <a:rPr lang="en-US" sz="1200" b="1" dirty="0">
                          <a:latin typeface="Times New Roman"/>
                          <a:ea typeface="Times New Roman"/>
                          <a:cs typeface="Times New Roman"/>
                        </a:rPr>
                        <a:t>6:00 – 10:30p</a:t>
                      </a:r>
                      <a:r>
                        <a:rPr lang="en-US" sz="1200" dirty="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cs typeface="Times New Roman"/>
                        </a:rPr>
                        <a:t>NA</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cs typeface="Times New Roman"/>
                        </a:rPr>
                        <a:t> NA</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cs typeface="Times New Roman"/>
                        </a:rPr>
                        <a:t>Social  (6:30-8:30p)</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100" dirty="0">
                        <a:latin typeface="Calibri"/>
                        <a:ea typeface="Calibri"/>
                        <a:cs typeface="Times New Roman"/>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4191000"/>
          </a:xfrm>
          <a:noFill/>
        </p:spPr>
        <p:txBody>
          <a:bodyPr wrap="square"/>
          <a:lstStyle/>
          <a:p>
            <a:pPr>
              <a:lnSpc>
                <a:spcPct val="80000"/>
              </a:lnSpc>
              <a:defRPr/>
            </a:pPr>
            <a:r>
              <a:rPr lang="en-US" sz="2400" dirty="0" smtClean="0"/>
              <a:t>Electronic Attendance ONLY</a:t>
            </a:r>
          </a:p>
          <a:p>
            <a:pPr>
              <a:lnSpc>
                <a:spcPct val="80000"/>
              </a:lnSpc>
              <a:defRPr/>
            </a:pPr>
            <a:r>
              <a:rPr lang="en-US" sz="2400" dirty="0" smtClean="0"/>
              <a:t>Electronic Attendance</a:t>
            </a:r>
          </a:p>
          <a:p>
            <a:pPr lvl="1">
              <a:lnSpc>
                <a:spcPct val="80000"/>
              </a:lnSpc>
              <a:defRPr/>
            </a:pPr>
            <a:r>
              <a:rPr lang="en-US" altLang="ja-JP" sz="2000" dirty="0" smtClean="0">
                <a:ea typeface="ＭＳ Ｐゴシック" charset="-128"/>
              </a:rPr>
              <a:t>IMAT System </a:t>
            </a:r>
          </a:p>
          <a:p>
            <a:pPr lvl="2">
              <a:lnSpc>
                <a:spcPct val="80000"/>
              </a:lnSpc>
              <a:defRPr/>
            </a:pPr>
            <a:r>
              <a:rPr lang="en-US" altLang="ja-JP" sz="1600" dirty="0" smtClean="0">
                <a:ea typeface="ＭＳ Ｐゴシック" charset="-128"/>
              </a:rPr>
              <a:t>Changed from earlier version: one view  </a:t>
            </a:r>
          </a:p>
          <a:p>
            <a:pPr lvl="2">
              <a:lnSpc>
                <a:spcPct val="80000"/>
              </a:lnSpc>
              <a:defRPr/>
            </a:pPr>
            <a:r>
              <a:rPr lang="en-US" altLang="ja-JP" sz="1600" dirty="0" smtClean="0">
                <a:ea typeface="ＭＳ Ｐゴシック" charset="-128"/>
              </a:rPr>
              <a:t>https://imat.ieee.org/attendance, or</a:t>
            </a:r>
          </a:p>
          <a:p>
            <a:pPr lvl="2">
              <a:lnSpc>
                <a:spcPct val="80000"/>
              </a:lnSpc>
              <a:defRPr/>
            </a:pPr>
            <a:r>
              <a:rPr lang="en-US" altLang="ja-JP" sz="1600" dirty="0" smtClean="0">
                <a:ea typeface="ＭＳ Ｐゴシック" charset="-128"/>
              </a:rPr>
              <a:t>http://newton.events.ieee.org </a:t>
            </a:r>
          </a:p>
          <a:p>
            <a:pPr lvl="1">
              <a:lnSpc>
                <a:spcPct val="80000"/>
              </a:lnSpc>
              <a:defRPr/>
            </a:pPr>
            <a:r>
              <a:rPr lang="en-US" sz="2000" dirty="0" smtClean="0">
                <a:latin typeface="Arial" charset="0"/>
              </a:rPr>
              <a:t>Mark attendance during every session </a:t>
            </a:r>
          </a:p>
          <a:p>
            <a:pPr>
              <a:lnSpc>
                <a:spcPct val="80000"/>
              </a:lnSpc>
              <a:defRPr/>
            </a:pPr>
            <a:r>
              <a:rPr lang="en-US" sz="2000" dirty="0" smtClean="0">
                <a:latin typeface="Arial" charset="0"/>
              </a:rPr>
              <a:t>Total number of 802.21 WG sessions: </a:t>
            </a:r>
            <a:r>
              <a:rPr lang="en-US" sz="2000" dirty="0" smtClean="0">
                <a:latin typeface="Arial" charset="0"/>
              </a:rPr>
              <a:t>14</a:t>
            </a:r>
            <a:endParaRPr lang="en-US" sz="2000" dirty="0" smtClean="0">
              <a:latin typeface="Arial" charset="0"/>
            </a:endParaRPr>
          </a:p>
          <a:p>
            <a:pPr>
              <a:lnSpc>
                <a:spcPct val="80000"/>
              </a:lnSpc>
              <a:defRPr/>
            </a:pPr>
            <a:r>
              <a:rPr lang="en-US" sz="2000" dirty="0" smtClean="0">
                <a:latin typeface="Arial" charset="0"/>
              </a:rPr>
              <a:t>12 sessions for 75% attendance to be counted towards WG voting membership</a:t>
            </a:r>
          </a:p>
          <a:p>
            <a:pPr>
              <a:lnSpc>
                <a:spcPct val="80000"/>
              </a:lnSpc>
              <a:defRPr/>
            </a:pPr>
            <a:r>
              <a:rPr lang="en-US" sz="2000" dirty="0" smtClean="0">
                <a:latin typeface="Arial" charset="0"/>
              </a:rPr>
              <a:t>All attendance records are reported on the meeting minutes </a:t>
            </a:r>
          </a:p>
          <a:p>
            <a:pPr lvl="1">
              <a:lnSpc>
                <a:spcPct val="80000"/>
              </a:lnSpc>
              <a:defRPr/>
            </a:pPr>
            <a:r>
              <a:rPr lang="en-US" sz="1800" dirty="0" smtClean="0">
                <a:latin typeface="Arial" charset="0"/>
              </a:rPr>
              <a:t>Please check the attendance records for any errors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381000" y="6477000"/>
            <a:ext cx="1219200" cy="212724"/>
          </a:xfrm>
          <a:prstGeom prst="rect">
            <a:avLst/>
          </a:prstGeom>
        </p:spPr>
        <p:txBody>
          <a:bodyPr/>
          <a:lstStyle>
            <a:lvl1pPr>
              <a:defRPr/>
            </a:lvl1pPr>
          </a:lstStyle>
          <a:p>
            <a:pPr>
              <a:defRPr/>
            </a:pPr>
            <a:r>
              <a:rPr lang="en-US" dirty="0" smtClean="0"/>
              <a:t>May </a:t>
            </a:r>
            <a:r>
              <a:rPr lang="en-US" dirty="0" smtClean="0"/>
              <a:t>2014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dirty="0" smtClean="0">
                <a:latin typeface="Arial" charset="0"/>
              </a:rPr>
              <a:t>802.21 Voting Membership described in</a:t>
            </a:r>
          </a:p>
          <a:p>
            <a:pPr lvl="1">
              <a:lnSpc>
                <a:spcPct val="90000"/>
              </a:lnSpc>
            </a:pPr>
            <a:r>
              <a:rPr lang="en-US" sz="2400" dirty="0" smtClean="0">
                <a:latin typeface="Arial" charset="0"/>
              </a:rPr>
              <a:t>DCN#: 21-06-0075-02-0000</a:t>
            </a:r>
          </a:p>
          <a:p>
            <a:pPr>
              <a:lnSpc>
                <a:spcPct val="90000"/>
              </a:lnSpc>
            </a:pPr>
            <a:r>
              <a:rPr lang="en-US" sz="2800" dirty="0" smtClean="0">
                <a:latin typeface="Arial" charset="0"/>
              </a:rPr>
              <a:t>Maintenance of Voting Membership</a:t>
            </a:r>
          </a:p>
          <a:p>
            <a:pPr lvl="1">
              <a:lnSpc>
                <a:spcPct val="90000"/>
              </a:lnSpc>
            </a:pPr>
            <a:r>
              <a:rPr lang="en-US" sz="2400" dirty="0" smtClean="0">
                <a:latin typeface="Arial" charset="0"/>
              </a:rPr>
              <a:t>Two Plenary sessions out of four consecutive Plenary sessions on a moving window basis</a:t>
            </a:r>
          </a:p>
          <a:p>
            <a:pPr lvl="1">
              <a:lnSpc>
                <a:spcPct val="90000"/>
              </a:lnSpc>
            </a:pPr>
            <a:r>
              <a:rPr lang="en-US" sz="2400" dirty="0" smtClean="0">
                <a:latin typeface="Arial" charset="0"/>
              </a:rPr>
              <a:t>One out of the two Plenary session requirement, could be substituted by an Interim session</a:t>
            </a:r>
          </a:p>
          <a:p>
            <a:pPr>
              <a:lnSpc>
                <a:spcPct val="90000"/>
              </a:lnSpc>
            </a:pPr>
            <a:r>
              <a:rPr lang="en-US" sz="2800" dirty="0" smtClean="0">
                <a:latin typeface="Arial" charset="0"/>
              </a:rPr>
              <a:t>WG Letter Ballots</a:t>
            </a:r>
          </a:p>
          <a:p>
            <a:pPr lvl="1">
              <a:lnSpc>
                <a:spcPct val="90000"/>
              </a:lnSpc>
            </a:pPr>
            <a:r>
              <a:rPr lang="en-US" sz="2400" dirty="0" smtClean="0">
                <a:latin typeface="Arial" charset="0"/>
              </a:rPr>
              <a:t>WG members are expected to vote on WG LBs</a:t>
            </a:r>
          </a:p>
          <a:p>
            <a:pPr lvl="1">
              <a:lnSpc>
                <a:spcPct val="90000"/>
              </a:lnSpc>
            </a:pPr>
            <a:r>
              <a:rPr lang="en-US" sz="2400" dirty="0" smtClean="0">
                <a:latin typeface="Arial" charset="0"/>
              </a:rPr>
              <a:t>Failure to vote on 2 out of last 3 WG LBs could result in loss of voting rights</a:t>
            </a:r>
            <a:endParaRPr lang="en-US" sz="2400" b="1"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May </a:t>
            </a:r>
            <a:r>
              <a:rPr lang="en-US" dirty="0" smtClean="0"/>
              <a:t>2014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a:xfrm>
            <a:off x="685800" y="609600"/>
            <a:ext cx="7772400" cy="5334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457200" y="1066800"/>
            <a:ext cx="8382000" cy="5334000"/>
          </a:xfrm>
        </p:spPr>
        <p:txBody>
          <a:bodyPr/>
          <a:lstStyle/>
          <a:p>
            <a:pPr>
              <a:lnSpc>
                <a:spcPct val="90000"/>
              </a:lnSpc>
            </a:pPr>
            <a:r>
              <a:rPr lang="en-US" sz="2000" dirty="0" smtClean="0">
                <a:latin typeface="Arial" charset="0"/>
              </a:rPr>
              <a:t>Meeting Information: </a:t>
            </a:r>
            <a:r>
              <a:rPr lang="en-US" sz="2400" dirty="0" smtClean="0">
                <a:latin typeface="Arial" charset="0"/>
                <a:hlinkClick r:id="rId3"/>
              </a:rPr>
              <a:t>http://802world.org/wireless</a:t>
            </a:r>
            <a:endParaRPr lang="en-US" sz="2400" dirty="0" smtClean="0">
              <a:latin typeface="Arial" charset="0"/>
            </a:endParaRPr>
          </a:p>
          <a:p>
            <a:pPr>
              <a:lnSpc>
                <a:spcPct val="90000"/>
              </a:lnSpc>
            </a:pPr>
            <a:r>
              <a:rPr lang="en-US" sz="2000" dirty="0" smtClean="0">
                <a:latin typeface="Arial" charset="0"/>
              </a:rPr>
              <a:t>Mobile Device website: </a:t>
            </a:r>
            <a:r>
              <a:rPr lang="en-US" sz="2400" dirty="0" smtClean="0">
                <a:hlinkClick r:id="rId4"/>
              </a:rPr>
              <a:t>http://802world.org/attendee</a:t>
            </a:r>
            <a:endParaRPr lang="en-US" sz="2400" dirty="0" smtClean="0"/>
          </a:p>
          <a:p>
            <a:pPr>
              <a:lnSpc>
                <a:spcPct val="90000"/>
              </a:lnSpc>
            </a:pPr>
            <a:r>
              <a:rPr lang="en-US" sz="2000" dirty="0" smtClean="0">
                <a:latin typeface="Arial" pitchFamily="34" charset="0"/>
                <a:cs typeface="Arial" pitchFamily="34" charset="0"/>
              </a:rPr>
              <a:t>Room Internet </a:t>
            </a:r>
            <a:r>
              <a:rPr lang="en-US" sz="2000" dirty="0" smtClean="0">
                <a:latin typeface="Arial" pitchFamily="34" charset="0"/>
                <a:cs typeface="Arial" pitchFamily="34" charset="0"/>
              </a:rPr>
              <a:t>is</a:t>
            </a:r>
            <a:r>
              <a:rPr lang="en-US" sz="2000" dirty="0" smtClean="0">
                <a:latin typeface="Arial" pitchFamily="34" charset="0"/>
                <a:cs typeface="Arial" pitchFamily="34" charset="0"/>
              </a:rPr>
              <a:t> complimentary: Access code:IEEE802</a:t>
            </a:r>
          </a:p>
          <a:p>
            <a:pPr>
              <a:lnSpc>
                <a:spcPct val="90000"/>
              </a:lnSpc>
            </a:pPr>
            <a:r>
              <a:rPr lang="en-US" sz="2000" dirty="0" smtClean="0">
                <a:latin typeface="Arial" pitchFamily="34" charset="0"/>
                <a:cs typeface="Arial" pitchFamily="34" charset="0"/>
              </a:rPr>
              <a:t>Meeting Place Network: Verilan-secure;  Access code: ieeeieee</a:t>
            </a:r>
            <a:endParaRPr lang="en-US" sz="2000" dirty="0" smtClean="0"/>
          </a:p>
          <a:p>
            <a:r>
              <a:rPr lang="en-US" sz="2000" dirty="0" smtClean="0">
                <a:latin typeface="Arial" pitchFamily="34" charset="0"/>
                <a:cs typeface="Arial" pitchFamily="34" charset="0"/>
              </a:rPr>
              <a:t>Network Help Desk: Near </a:t>
            </a:r>
            <a:r>
              <a:rPr lang="en-US" sz="2000" dirty="0" smtClean="0">
                <a:latin typeface="Arial" pitchFamily="34" charset="0"/>
                <a:cs typeface="Arial" pitchFamily="34" charset="0"/>
              </a:rPr>
              <a:t>Grand Promenade</a:t>
            </a:r>
            <a:r>
              <a:rPr lang="en-US" sz="2000" dirty="0" smtClean="0">
                <a:latin typeface="Arial" pitchFamily="34" charset="0"/>
                <a:cs typeface="Arial" pitchFamily="34" charset="0"/>
              </a:rPr>
              <a:t> </a:t>
            </a:r>
            <a:endParaRPr lang="en-US" sz="6000" dirty="0" smtClean="0"/>
          </a:p>
          <a:p>
            <a:r>
              <a:rPr lang="en-US" sz="2000" dirty="0" smtClean="0">
                <a:latin typeface="Arial" charset="0"/>
              </a:rPr>
              <a:t>Lunch (M-Th)/Coffee/Tea/Afternoon Snacks: </a:t>
            </a:r>
            <a:r>
              <a:rPr lang="en-US" sz="2000" dirty="0" smtClean="0">
                <a:latin typeface="Arial" charset="0"/>
              </a:rPr>
              <a:t>Lagoon Lanai and Grand Promenade </a:t>
            </a:r>
            <a:endParaRPr lang="en-US" sz="2000" b="1" dirty="0" smtClean="0">
              <a:latin typeface="Arial" charset="0"/>
            </a:endParaRPr>
          </a:p>
          <a:p>
            <a:pPr>
              <a:lnSpc>
                <a:spcPct val="90000"/>
              </a:lnSpc>
            </a:pPr>
            <a:r>
              <a:rPr lang="en-US" sz="2000" dirty="0" smtClean="0">
                <a:latin typeface="Arial" charset="0"/>
              </a:rPr>
              <a:t>802.21 WG would break as follows:</a:t>
            </a:r>
          </a:p>
          <a:p>
            <a:pPr lvl="2">
              <a:lnSpc>
                <a:spcPct val="90000"/>
              </a:lnSpc>
            </a:pPr>
            <a:r>
              <a:rPr lang="en-US" sz="1800" dirty="0" smtClean="0">
                <a:latin typeface="Arial" charset="0"/>
              </a:rPr>
              <a:t>AM Coffee break: 10:00-10:30 am</a:t>
            </a:r>
          </a:p>
          <a:p>
            <a:pPr lvl="2">
              <a:lnSpc>
                <a:spcPct val="90000"/>
              </a:lnSpc>
            </a:pPr>
            <a:r>
              <a:rPr lang="en-US" sz="1800" dirty="0" smtClean="0">
                <a:latin typeface="Arial" charset="0"/>
              </a:rPr>
              <a:t>Lunch break: 12:00-1:30 pm</a:t>
            </a:r>
          </a:p>
          <a:p>
            <a:pPr lvl="2">
              <a:lnSpc>
                <a:spcPct val="90000"/>
              </a:lnSpc>
            </a:pPr>
            <a:r>
              <a:rPr lang="en-US" sz="1800" dirty="0" smtClean="0">
                <a:latin typeface="Arial" charset="0"/>
              </a:rPr>
              <a:t>PM Coffee break: 3:30 - 4:00 pm</a:t>
            </a:r>
          </a:p>
          <a:p>
            <a:pPr>
              <a:lnSpc>
                <a:spcPct val="90000"/>
              </a:lnSpc>
            </a:pPr>
            <a:r>
              <a:rPr lang="en-US" sz="2000" dirty="0" smtClean="0">
                <a:latin typeface="Arial" charset="0"/>
              </a:rPr>
              <a:t>Social </a:t>
            </a:r>
            <a:r>
              <a:rPr lang="en-US" sz="2000" dirty="0" smtClean="0">
                <a:latin typeface="Arial" charset="0"/>
              </a:rPr>
              <a:t> Information</a:t>
            </a:r>
          </a:p>
          <a:p>
            <a:pPr lvl="1">
              <a:lnSpc>
                <a:spcPct val="90000"/>
              </a:lnSpc>
            </a:pPr>
            <a:r>
              <a:rPr lang="en-US" sz="1600" dirty="0" smtClean="0">
                <a:latin typeface="Arial" charset="0"/>
              </a:rPr>
              <a:t>When: Wednesday, May 14</a:t>
            </a:r>
            <a:r>
              <a:rPr lang="en-US" sz="1600" baseline="30000" dirty="0" smtClean="0">
                <a:latin typeface="Arial" charset="0"/>
              </a:rPr>
              <a:t>th</a:t>
            </a:r>
            <a:r>
              <a:rPr lang="en-US" sz="1600" dirty="0" smtClean="0">
                <a:latin typeface="Arial" charset="0"/>
              </a:rPr>
              <a:t>; will start at 6:30pm</a:t>
            </a:r>
          </a:p>
          <a:p>
            <a:pPr lvl="1">
              <a:lnSpc>
                <a:spcPct val="90000"/>
              </a:lnSpc>
            </a:pPr>
            <a:r>
              <a:rPr lang="en-US" sz="1600" dirty="0" smtClean="0">
                <a:latin typeface="Arial" charset="0"/>
              </a:rPr>
              <a:t>Location</a:t>
            </a:r>
            <a:r>
              <a:rPr lang="en-US" sz="1600" dirty="0" smtClean="0">
                <a:latin typeface="Arial" charset="0"/>
              </a:rPr>
              <a:t>: </a:t>
            </a:r>
            <a:r>
              <a:rPr lang="en-US" sz="1600" dirty="0" smtClean="0">
                <a:latin typeface="Arial" charset="0"/>
              </a:rPr>
              <a:t>Lagoon </a:t>
            </a:r>
            <a:r>
              <a:rPr lang="en-US" sz="1600" dirty="0" smtClean="0">
                <a:latin typeface="Arial" charset="0"/>
              </a:rPr>
              <a:t>Lanai and Grand Promenade </a:t>
            </a:r>
            <a:endParaRPr lang="en-US" sz="1600" dirty="0" smtClean="0">
              <a:latin typeface="Arial" charset="0"/>
            </a:endParaRPr>
          </a:p>
          <a:p>
            <a:pPr lvl="1">
              <a:lnSpc>
                <a:spcPct val="90000"/>
              </a:lnSpc>
            </a:pPr>
            <a:r>
              <a:rPr lang="en-US" sz="1600" dirty="0" smtClean="0">
                <a:latin typeface="Arial" charset="0"/>
              </a:rPr>
              <a:t>Beverages service is complimentary between 6:30- 7:30 pm</a:t>
            </a:r>
          </a:p>
          <a:p>
            <a:pPr lvl="1">
              <a:lnSpc>
                <a:spcPct val="90000"/>
              </a:lnSpc>
              <a:buNone/>
            </a:pPr>
            <a:endParaRPr lang="en-US" sz="1600" dirty="0" smtClean="0">
              <a:latin typeface="Arial" charset="0"/>
            </a:endParaRPr>
          </a:p>
          <a:p>
            <a:pPr lvl="1">
              <a:lnSpc>
                <a:spcPct val="90000"/>
              </a:lnSpc>
            </a:pPr>
            <a:endParaRPr lang="en-US" sz="16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533400" y="6477000"/>
            <a:ext cx="1219200" cy="212724"/>
          </a:xfrm>
          <a:prstGeom prst="rect">
            <a:avLst/>
          </a:prstGeom>
        </p:spPr>
        <p:txBody>
          <a:bodyPr/>
          <a:lstStyle>
            <a:lvl1pPr>
              <a:defRPr/>
            </a:lvl1pPr>
          </a:lstStyle>
          <a:p>
            <a:pPr>
              <a:defRPr/>
            </a:pPr>
            <a:r>
              <a:rPr lang="en-US" dirty="0" smtClean="0"/>
              <a:t>May </a:t>
            </a:r>
            <a:r>
              <a:rPr lang="en-US" dirty="0" smtClean="0"/>
              <a:t>2014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dirty="0" smtClean="0">
                <a:latin typeface="Arial" charset="0"/>
              </a:rPr>
              <a:t>Each Attendee must provide contact information and pay conference fee</a:t>
            </a:r>
          </a:p>
          <a:p>
            <a:pPr>
              <a:lnSpc>
                <a:spcPct val="80000"/>
              </a:lnSpc>
            </a:pPr>
            <a:r>
              <a:rPr lang="en-US" sz="2400" dirty="0" smtClean="0">
                <a:solidFill>
                  <a:schemeClr val="accent2"/>
                </a:solidFill>
                <a:latin typeface="Arial" charset="0"/>
              </a:rPr>
              <a:t>Conference fee</a:t>
            </a:r>
            <a:r>
              <a:rPr lang="en-US" sz="2400" dirty="0" smtClean="0">
                <a:latin typeface="Arial" charset="0"/>
              </a:rPr>
              <a:t> has to be </a:t>
            </a:r>
            <a:r>
              <a:rPr lang="en-US" sz="2400" dirty="0" smtClean="0">
                <a:solidFill>
                  <a:schemeClr val="accent2"/>
                </a:solidFill>
                <a:latin typeface="Arial" charset="0"/>
              </a:rPr>
              <a:t>paid through</a:t>
            </a:r>
            <a:r>
              <a:rPr lang="en-US" sz="2400" dirty="0" smtClean="0">
                <a:latin typeface="Arial" charset="0"/>
              </a:rPr>
              <a:t> the </a:t>
            </a:r>
            <a:r>
              <a:rPr lang="en-US" sz="2400" dirty="0" smtClean="0">
                <a:solidFill>
                  <a:schemeClr val="accent2"/>
                </a:solidFill>
                <a:latin typeface="Arial" charset="0"/>
              </a:rPr>
              <a:t>registration desk at the </a:t>
            </a:r>
            <a:r>
              <a:rPr lang="en-US" sz="2400" dirty="0" smtClean="0">
                <a:latin typeface="Arial" charset="0"/>
              </a:rPr>
              <a:t>hotel or </a:t>
            </a:r>
            <a:r>
              <a:rPr lang="en-US" sz="2400" dirty="0" smtClean="0">
                <a:solidFill>
                  <a:schemeClr val="accent2"/>
                </a:solidFill>
                <a:latin typeface="Arial" charset="0"/>
              </a:rPr>
              <a:t>through sponsor</a:t>
            </a:r>
          </a:p>
          <a:p>
            <a:pPr>
              <a:lnSpc>
                <a:spcPct val="80000"/>
              </a:lnSpc>
            </a:pPr>
            <a:r>
              <a:rPr lang="en-US" sz="2400" dirty="0" smtClean="0">
                <a:solidFill>
                  <a:schemeClr val="accent2"/>
                </a:solidFill>
                <a:latin typeface="Arial" charset="0"/>
              </a:rPr>
              <a:t>Failure to pay conference fee</a:t>
            </a:r>
            <a:r>
              <a:rPr lang="en-US" sz="2400" dirty="0" smtClean="0">
                <a:latin typeface="Arial" charset="0"/>
              </a:rPr>
              <a:t> results in </a:t>
            </a:r>
            <a:r>
              <a:rPr lang="en-US" sz="2400" dirty="0" smtClean="0">
                <a:solidFill>
                  <a:schemeClr val="accent2"/>
                </a:solidFill>
                <a:latin typeface="Arial" charset="0"/>
              </a:rPr>
              <a:t>loss </a:t>
            </a:r>
            <a:r>
              <a:rPr lang="en-US" sz="2400" dirty="0" smtClean="0">
                <a:latin typeface="Arial" charset="0"/>
              </a:rPr>
              <a:t>of credit for </a:t>
            </a:r>
            <a:r>
              <a:rPr lang="en-US" sz="2400" dirty="0" smtClean="0">
                <a:solidFill>
                  <a:schemeClr val="accent2"/>
                </a:solidFill>
                <a:latin typeface="Arial" charset="0"/>
              </a:rPr>
              <a:t>voting rights</a:t>
            </a:r>
          </a:p>
          <a:p>
            <a:pPr>
              <a:lnSpc>
                <a:spcPct val="80000"/>
              </a:lnSpc>
            </a:pPr>
            <a:r>
              <a:rPr lang="en-US" sz="2400" dirty="0" smtClean="0">
                <a:latin typeface="Arial" charset="0"/>
              </a:rPr>
              <a:t>Photography not permitted unless approved by WG Chair</a:t>
            </a:r>
          </a:p>
          <a:p>
            <a:pPr>
              <a:lnSpc>
                <a:spcPct val="80000"/>
              </a:lnSpc>
            </a:pPr>
            <a:r>
              <a:rPr lang="en-US" sz="2400" dirty="0" smtClean="0">
                <a:latin typeface="Arial" charset="0"/>
              </a:rPr>
              <a:t>Audio taping of IEEE 802.21 meetings is NOT allowed</a:t>
            </a:r>
          </a:p>
          <a:p>
            <a:pPr>
              <a:lnSpc>
                <a:spcPct val="80000"/>
              </a:lnSpc>
            </a:pPr>
            <a:r>
              <a:rPr lang="en-US" sz="2400" dirty="0" smtClean="0">
                <a:latin typeface="Arial" charset="0"/>
              </a:rPr>
              <a:t>Media – Press and Analyst briefings</a:t>
            </a:r>
          </a:p>
          <a:p>
            <a:pPr lvl="1">
              <a:lnSpc>
                <a:spcPct val="80000"/>
              </a:lnSpc>
            </a:pPr>
            <a:r>
              <a:rPr lang="en-US" sz="2000" dirty="0" smtClean="0">
                <a:latin typeface="Arial" charset="0"/>
              </a:rPr>
              <a:t>Only the 802.21 WG Chair and WG Vice-Chair are allowed to give verbal statements/interviews to the media on behalf of the IEEE 802.21 working group</a:t>
            </a:r>
            <a:endParaRPr lang="en-US" sz="2000" dirty="0" smtClean="0">
              <a:solidFill>
                <a:schemeClr val="accent2"/>
              </a:solidFill>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May </a:t>
            </a:r>
            <a:r>
              <a:rPr lang="en-US" dirty="0" smtClean="0"/>
              <a:t>2014</a:t>
            </a:r>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dirty="0" smtClean="0">
                <a:latin typeface="Arial" charset="0"/>
              </a:rPr>
              <a:t>Individual membership</a:t>
            </a:r>
          </a:p>
          <a:p>
            <a:pPr lvl="1"/>
            <a:r>
              <a:rPr lang="en-US" sz="2400" dirty="0" smtClean="0">
                <a:latin typeface="Arial" charset="0"/>
              </a:rPr>
              <a:t>In all IEEE standards meetings, </a:t>
            </a:r>
            <a:r>
              <a:rPr lang="en-US" sz="2400" b="1" i="1" u="sng" dirty="0" smtClean="0">
                <a:solidFill>
                  <a:schemeClr val="accent2"/>
                </a:solidFill>
                <a:latin typeface="Arial" charset="0"/>
              </a:rPr>
              <a:t>membership is by individual</a:t>
            </a:r>
            <a:r>
              <a:rPr lang="en-US" sz="2400" dirty="0" smtClean="0">
                <a:latin typeface="Arial" charset="0"/>
              </a:rPr>
              <a:t>, hence you do </a:t>
            </a:r>
            <a:r>
              <a:rPr lang="en-US" sz="2400" b="1" dirty="0" smtClean="0">
                <a:solidFill>
                  <a:schemeClr val="accent2"/>
                </a:solidFill>
                <a:latin typeface="Arial" charset="0"/>
              </a:rPr>
              <a:t>not</a:t>
            </a:r>
            <a:r>
              <a:rPr lang="en-US" sz="2400" dirty="0" smtClean="0">
                <a:latin typeface="Arial" charset="0"/>
              </a:rPr>
              <a:t> represent a </a:t>
            </a:r>
            <a:r>
              <a:rPr lang="en-US" sz="2400" b="1" dirty="0" smtClean="0">
                <a:solidFill>
                  <a:schemeClr val="accent2"/>
                </a:solidFill>
                <a:latin typeface="Arial" charset="0"/>
              </a:rPr>
              <a:t>company or organization</a:t>
            </a:r>
            <a:r>
              <a:rPr lang="en-US" sz="2400" dirty="0" smtClean="0">
                <a:latin typeface="Arial" charset="0"/>
              </a:rPr>
              <a:t>.</a:t>
            </a:r>
          </a:p>
          <a:p>
            <a:pPr lvl="1"/>
            <a:endParaRPr lang="en-US" sz="2400" dirty="0" smtClean="0">
              <a:latin typeface="Arial" charset="0"/>
            </a:endParaRPr>
          </a:p>
          <a:p>
            <a:r>
              <a:rPr lang="en-US" sz="2800" dirty="0" smtClean="0">
                <a:latin typeface="Arial" charset="0"/>
              </a:rPr>
              <a:t>Anti-Trust laws</a:t>
            </a:r>
          </a:p>
          <a:p>
            <a:pPr lvl="1"/>
            <a:r>
              <a:rPr lang="en-US" sz="2400" dirty="0" smtClean="0">
                <a:latin typeface="Arial" charset="0"/>
              </a:rPr>
              <a:t>The Anti-Trust laws forbid the </a:t>
            </a:r>
            <a:r>
              <a:rPr lang="en-US" sz="2400" b="1" i="1" u="sng" dirty="0" smtClean="0">
                <a:solidFill>
                  <a:schemeClr val="accent2"/>
                </a:solidFill>
                <a:latin typeface="Arial" charset="0"/>
              </a:rPr>
              <a:t>discussion of prices</a:t>
            </a:r>
            <a:r>
              <a:rPr lang="en-US" sz="2400" dirty="0" smtClean="0">
                <a:latin typeface="Arial" charset="0"/>
              </a:rPr>
              <a:t> within our meetings.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May </a:t>
            </a:r>
            <a:r>
              <a:rPr lang="en-US" dirty="0" smtClean="0"/>
              <a:t>2014</a:t>
            </a:r>
            <a:endParaRPr 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43467</TotalTime>
  <Words>2004</Words>
  <Application>Microsoft Office PowerPoint</Application>
  <PresentationFormat>On-screen Show (4:3)</PresentationFormat>
  <Paragraphs>388</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802.11PowerPointTemplate-Landscape</vt:lpstr>
      <vt:lpstr>IEEE 802.21 Session #62,  Big Island, Hawaii, USA WG Opening Plenary</vt:lpstr>
      <vt:lpstr>WG Officers</vt:lpstr>
      <vt:lpstr>IEEE 802.21 Meeting Server Details</vt:lpstr>
      <vt:lpstr>Session Time and Location   </vt:lpstr>
      <vt:lpstr>Attendance</vt:lpstr>
      <vt:lpstr>Voting Membership</vt:lpstr>
      <vt:lpstr>Miscellaneous Meeting Logistics</vt:lpstr>
      <vt:lpstr>Registration and Media Recording</vt:lpstr>
      <vt:lpstr> Membership &amp; Anti-Trust</vt:lpstr>
      <vt:lpstr>Slide 10</vt:lpstr>
      <vt:lpstr>Participants, Patents, and Duty to Inform</vt:lpstr>
      <vt:lpstr>Patent Related Links</vt:lpstr>
      <vt:lpstr>Call for Potentially Essential Patents</vt:lpstr>
      <vt:lpstr>Other Guidelines for IEEE WG Meetings</vt:lpstr>
      <vt:lpstr>2.7 LMSC Chair’s Guidelines on Commercialism at meetings</vt:lpstr>
      <vt:lpstr>Copyright</vt:lpstr>
      <vt:lpstr>Work Status </vt:lpstr>
      <vt:lpstr>Objectives for the May Meeting</vt:lpstr>
      <vt:lpstr>Future Sessions – 2014 </vt:lpstr>
      <vt:lpstr>July Meeting Logistics </vt:lpstr>
      <vt:lpstr>Future Sessions – 2015 </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creator>Subir Das</dc:creator>
  <cp:lastModifiedBy>subir Das</cp:lastModifiedBy>
  <cp:revision>579</cp:revision>
  <cp:lastPrinted>1998-02-10T13:28:06Z</cp:lastPrinted>
  <dcterms:created xsi:type="dcterms:W3CDTF">2002-07-08T22:03:28Z</dcterms:created>
  <dcterms:modified xsi:type="dcterms:W3CDTF">2014-05-12T20:06:43Z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1384146180</vt:lpwstr>
  </property>
  <property fmtid="{D5CDD505-2E9C-101B-9397-08002B2CF9AE}" pid="3" name="_ms_pID_725343">
    <vt:lpwstr>(2)Jb+k64ZYbW0P/naL/E/ynQR1kPQKE0YjV07+a7jsTsnN6F1PYQ9vSV5UlTr7OUbnMpLz9d6l_x000d_
oaBHoPZYxNs8XEBf6IVE6cDP9fvHn9BQd6zW1ju8kKdkBGUd26aLfRwnMFEMIazSD1eAIAvC_x000d_
RzD5s0fdBZrdh3s+sdbhrku9Z220v4+rbt5LSBaiPrQs6KyrbUmxX3NgS3+tNUs1bvxrD/NQ_x000d_
8Gy7S54H3KBmXdp02S</vt:lpwstr>
  </property>
  <property fmtid="{D5CDD505-2E9C-101B-9397-08002B2CF9AE}" pid="4" name="_ms_pID_7253431">
    <vt:lpwstr>M=</vt:lpwstr>
  </property>
</Properties>
</file>