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4" r:id="rId2"/>
    <p:sldId id="265" r:id="rId3"/>
    <p:sldId id="368" r:id="rId4"/>
    <p:sldId id="369" r:id="rId5"/>
    <p:sldId id="374" r:id="rId6"/>
    <p:sldId id="370" r:id="rId7"/>
    <p:sldId id="373" r:id="rId8"/>
    <p:sldId id="371" r:id="rId9"/>
    <p:sldId id="372" r:id="rId10"/>
    <p:sldId id="375" r:id="rId11"/>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614">
          <p15:clr>
            <a:srgbClr val="A4A3A4"/>
          </p15:clr>
        </p15:guide>
        <p15:guide id="2" orient="horz" pos="275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71255" autoAdjust="0"/>
  </p:normalViewPr>
  <p:slideViewPr>
    <p:cSldViewPr snapToObjects="1">
      <p:cViewPr varScale="1">
        <p:scale>
          <a:sx n="82" d="100"/>
          <a:sy n="82" d="100"/>
        </p:scale>
        <p:origin x="-180" y="-90"/>
      </p:cViewPr>
      <p:guideLst>
        <p:guide orient="horz" pos="2614"/>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2014-07-11</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266783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215772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4</a:t>
            </a:fld>
            <a:endParaRPr lang="ko-KR" altLang="en-US"/>
          </a:p>
        </p:txBody>
      </p:sp>
    </p:spTree>
    <p:extLst>
      <p:ext uri="{BB962C8B-B14F-4D97-AF65-F5344CB8AC3E}">
        <p14:creationId xmlns:p14="http://schemas.microsoft.com/office/powerpoint/2010/main" val="332083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6</a:t>
            </a:fld>
            <a:endParaRPr lang="ko-KR" altLang="en-US"/>
          </a:p>
        </p:txBody>
      </p:sp>
    </p:spTree>
    <p:extLst>
      <p:ext uri="{BB962C8B-B14F-4D97-AF65-F5344CB8AC3E}">
        <p14:creationId xmlns:p14="http://schemas.microsoft.com/office/powerpoint/2010/main" val="249492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8</a:t>
            </a:fld>
            <a:endParaRPr lang="ko-KR" altLang="en-US"/>
          </a:p>
        </p:txBody>
      </p:sp>
    </p:spTree>
    <p:extLst>
      <p:ext uri="{BB962C8B-B14F-4D97-AF65-F5344CB8AC3E}">
        <p14:creationId xmlns:p14="http://schemas.microsoft.com/office/powerpoint/2010/main" val="102258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opennetworking.org/sdn-resources/sdn-definition" TargetMode="External"/><Relationship Id="rId2" Type="http://schemas.openxmlformats.org/officeDocument/2006/relationships/hyperlink" Target="http://en.wikipedia.org/wiki/Software-defined_network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emf"/><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a:t>
            </a:r>
            <a:r>
              <a:rPr lang="en-US" altLang="ja-JP" b="1" dirty="0" smtClean="0">
                <a:latin typeface="Times New Roman" pitchFamily="18" charset="0"/>
                <a:ea typeface="ＭＳ Ｐゴシック" pitchFamily="50" charset="-128"/>
                <a:cs typeface="Times New Roman" pitchFamily="18" charset="0"/>
              </a:rPr>
              <a:t>802.21.1 </a:t>
            </a:r>
            <a:r>
              <a:rPr lang="en-US" altLang="ja-JP" b="1" dirty="0" smtClean="0">
                <a:latin typeface="Times New Roman" pitchFamily="18" charset="0"/>
                <a:ea typeface="ＭＳ Ｐゴシック" pitchFamily="50" charset="-128"/>
                <a:cs typeface="Times New Roman" pitchFamily="18" charset="0"/>
              </a:rPr>
              <a:t>MEDIA INDEPENDENT </a:t>
            </a:r>
            <a:r>
              <a:rPr lang="en-US" altLang="ja-JP" b="1" dirty="0" smtClean="0">
                <a:latin typeface="Times New Roman" pitchFamily="18" charset="0"/>
                <a:ea typeface="ＭＳ Ｐゴシック" pitchFamily="50" charset="-128"/>
                <a:cs typeface="Times New Roman" pitchFamily="18" charset="0"/>
              </a:rPr>
              <a:t>SERVICES </a:t>
            </a:r>
            <a:endParaRPr lang="en-US" altLang="ja-JP" b="1"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ko-KR" dirty="0" smtClean="0">
                <a:latin typeface="Times New Roman" pitchFamily="18" charset="0"/>
                <a:ea typeface="ＭＳ Ｐゴシック" pitchFamily="50" charset="-128"/>
                <a:cs typeface="Times New Roman" pitchFamily="18" charset="0"/>
              </a:rPr>
              <a:t>21-14-0112-00-SAUC</a:t>
            </a:r>
            <a:endParaRPr lang="en-US" altLang="ja-JP" dirty="0">
              <a:latin typeface="Times New Roman" pitchFamily="18" charset="0"/>
              <a:ea typeface="ＭＳ Ｐゴシック" pitchFamily="50" charset="-128"/>
              <a:cs typeface="Times New Roman" pitchFamily="18" charset="0"/>
            </a:endParaRPr>
          </a:p>
          <a:p>
            <a:pPr marL="812800" indent="-812800"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a:latin typeface="Times New Roman" pitchFamily="18" charset="0"/>
                <a:ea typeface="ＭＳ Ｐゴシック" pitchFamily="50" charset="-128"/>
                <a:cs typeface="Times New Roman" pitchFamily="18" charset="0"/>
              </a:rPr>
              <a:t> </a:t>
            </a:r>
            <a:r>
              <a:rPr lang="en-US" altLang="ja-JP" b="1" dirty="0" smtClean="0">
                <a:latin typeface="Times New Roman" pitchFamily="18" charset="0"/>
                <a:ea typeface="ＭＳ Ｐゴシック" pitchFamily="50" charset="-128"/>
                <a:cs typeface="Times New Roman" pitchFamily="18" charset="0"/>
              </a:rPr>
              <a:t>Considerations for MIS framework to cooperate with SDN</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July 11th, 2014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#63 – San Diego, USA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marL="261938" indent="0" algn="just" eaLnBrk="1" hangingPunct="1">
              <a:buClr>
                <a:srgbClr val="FAFD00"/>
              </a:buClr>
              <a:buNone/>
            </a:pP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a:t>
            </a:r>
            <a:r>
              <a:rPr lang="en-US" altLang="ja-JP" b="1" dirty="0">
                <a:ea typeface="ＭＳ Ｐゴシック" pitchFamily="50" charset="-128"/>
                <a:cs typeface="Times New Roman" pitchFamily="18" charset="0"/>
              </a:rPr>
              <a:t>Lee(ETRI</a:t>
            </a:r>
            <a:r>
              <a:rPr lang="en-US" altLang="ja-JP" b="1" dirty="0" smtClean="0">
                <a:ea typeface="ＭＳ Ｐゴシック" pitchFamily="50" charset="-128"/>
                <a:cs typeface="Times New Roman" pitchFamily="18" charset="0"/>
              </a:rPr>
              <a:t>), </a:t>
            </a:r>
            <a:r>
              <a:rPr lang="en-US" altLang="ja-JP" b="1" dirty="0">
                <a:ea typeface="ＭＳ Ｐゴシック" pitchFamily="50" charset="-128"/>
                <a:cs typeface="Times New Roman" pitchFamily="18" charset="0"/>
              </a:rPr>
              <a:t>Hyunho Park(ETRI), Jin Seek Choi (</a:t>
            </a:r>
            <a:r>
              <a:rPr lang="en-US" altLang="ja-JP" b="1" dirty="0" err="1">
                <a:ea typeface="ＭＳ Ｐゴシック" pitchFamily="50" charset="-128"/>
                <a:cs typeface="Times New Roman" pitchFamily="18" charset="0"/>
              </a:rPr>
              <a:t>Hanyang</a:t>
            </a:r>
            <a:r>
              <a:rPr lang="en-US" altLang="ja-JP" b="1" dirty="0">
                <a:ea typeface="ＭＳ Ｐゴシック" pitchFamily="50" charset="-128"/>
                <a:cs typeface="Times New Roman" pitchFamily="18" charset="0"/>
              </a:rPr>
              <a:t> University, Korea </a:t>
            </a:r>
            <a:r>
              <a:rPr lang="en-US" altLang="ja-JP" b="1" dirty="0" smtClean="0">
                <a:ea typeface="ＭＳ Ｐゴシック" pitchFamily="50" charset="-128"/>
                <a:cs typeface="Times New Roman" pitchFamily="18" charset="0"/>
              </a:rPr>
              <a:t>Ethernet Forum), and </a:t>
            </a:r>
            <a:r>
              <a:rPr lang="en-US" altLang="ja-JP" b="1" dirty="0" err="1" smtClean="0">
                <a:ea typeface="ＭＳ Ｐゴシック" pitchFamily="50" charset="-128"/>
                <a:cs typeface="Times New Roman" pitchFamily="18" charset="0"/>
              </a:rPr>
              <a:t>Myung-ki</a:t>
            </a:r>
            <a:r>
              <a:rPr lang="en-US" altLang="ja-JP" b="1" dirty="0" smtClean="0">
                <a:ea typeface="ＭＳ Ｐゴシック" pitchFamily="50" charset="-128"/>
                <a:cs typeface="Times New Roman" pitchFamily="18" charset="0"/>
              </a:rPr>
              <a:t> Shin (ETRI)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presents considerations </a:t>
            </a:r>
            <a:r>
              <a:rPr lang="en-US" altLang="ja-JP" dirty="0">
                <a:latin typeface="Times New Roman" pitchFamily="18" charset="0"/>
                <a:ea typeface="ＭＳ Ｐゴシック" pitchFamily="50" charset="-128"/>
                <a:cs typeface="Times New Roman" pitchFamily="18" charset="0"/>
              </a:rPr>
              <a:t>for MIS framework to cooperate with </a:t>
            </a:r>
            <a:r>
              <a:rPr lang="en-US" altLang="ja-JP" dirty="0" smtClean="0">
                <a:latin typeface="Times New Roman" pitchFamily="18" charset="0"/>
                <a:ea typeface="ＭＳ Ｐゴシック" pitchFamily="50" charset="-128"/>
                <a:cs typeface="Times New Roman" pitchFamily="18" charset="0"/>
              </a:rPr>
              <a:t>SDN (Software-Defined Networking).</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dirty="0" smtClean="0"/>
              <a:t>21-14-0017-00, Daniel </a:t>
            </a:r>
            <a:r>
              <a:rPr lang="en-US" altLang="ko-KR" dirty="0" err="1" smtClean="0"/>
              <a:t>Corujo</a:t>
            </a:r>
            <a:r>
              <a:rPr lang="en-US" altLang="ko-KR" dirty="0" smtClean="0"/>
              <a:t> et. al., 802.21 for SDN-based flow handover in wireless environments.</a:t>
            </a:r>
          </a:p>
          <a:p>
            <a:r>
              <a:rPr lang="en-US" altLang="ko-KR" dirty="0" smtClean="0"/>
              <a:t>21-14-0029-00, </a:t>
            </a:r>
            <a:r>
              <a:rPr lang="en-US" altLang="ko-KR" dirty="0"/>
              <a:t>Daniel </a:t>
            </a:r>
            <a:r>
              <a:rPr lang="en-US" altLang="ko-KR" dirty="0" err="1"/>
              <a:t>Corujo</a:t>
            </a:r>
            <a:r>
              <a:rPr lang="en-US" altLang="ko-KR" dirty="0"/>
              <a:t> et. al., </a:t>
            </a:r>
            <a:r>
              <a:rPr lang="en-US" altLang="ko-KR" dirty="0" smtClean="0"/>
              <a:t>802.21+SDN integrated scenarios and new </a:t>
            </a:r>
            <a:r>
              <a:rPr lang="en-US" altLang="ko-KR" dirty="0" err="1" smtClean="0"/>
              <a:t>PoA</a:t>
            </a:r>
            <a:r>
              <a:rPr lang="en-US" altLang="ko-KR" dirty="0" smtClean="0"/>
              <a:t>-related primitives.</a:t>
            </a:r>
          </a:p>
          <a:p>
            <a:r>
              <a:rPr lang="en-US" altLang="ko-KR" dirty="0"/>
              <a:t>Carlos </a:t>
            </a:r>
            <a:r>
              <a:rPr lang="en-US" altLang="ko-KR" dirty="0" err="1"/>
              <a:t>Guimarães</a:t>
            </a:r>
            <a:r>
              <a:rPr lang="en-US" altLang="ko-KR" dirty="0" smtClean="0"/>
              <a:t> et</a:t>
            </a:r>
            <a:r>
              <a:rPr lang="en-US" altLang="ko-KR" dirty="0"/>
              <a:t>. al</a:t>
            </a:r>
            <a:r>
              <a:rPr lang="en-US" altLang="ko-KR" dirty="0" smtClean="0"/>
              <a:t>., Empowering Software Defined Wireless Networks Through Media Independent Handover Management, </a:t>
            </a:r>
            <a:r>
              <a:rPr lang="en-US" altLang="ko-KR" dirty="0" err="1" smtClean="0"/>
              <a:t>Globecom</a:t>
            </a:r>
            <a:r>
              <a:rPr lang="en-US" altLang="ko-KR" dirty="0" smtClean="0"/>
              <a:t> 2013.</a:t>
            </a:r>
          </a:p>
          <a:p>
            <a:r>
              <a:rPr lang="en-US" altLang="ko-KR" dirty="0"/>
              <a:t>Carlos </a:t>
            </a:r>
            <a:r>
              <a:rPr lang="en-US" altLang="ko-KR" dirty="0" err="1"/>
              <a:t>Guimarães</a:t>
            </a:r>
            <a:r>
              <a:rPr lang="en-US" altLang="ko-KR" dirty="0"/>
              <a:t> </a:t>
            </a:r>
            <a:r>
              <a:rPr lang="en-US" altLang="ko-KR" dirty="0" smtClean="0"/>
              <a:t>et</a:t>
            </a:r>
            <a:r>
              <a:rPr lang="en-US" altLang="ko-KR" dirty="0"/>
              <a:t>. al</a:t>
            </a:r>
            <a:r>
              <a:rPr lang="en-US" altLang="ko-KR" dirty="0" smtClean="0"/>
              <a:t>., Enhancing </a:t>
            </a:r>
            <a:r>
              <a:rPr lang="en-US" altLang="ko-KR" dirty="0" err="1" smtClean="0"/>
              <a:t>OpenFlow</a:t>
            </a:r>
            <a:r>
              <a:rPr lang="en-US" altLang="ko-KR" dirty="0" smtClean="0"/>
              <a:t> with Media Independent Management Capabilities, ICC 2014.</a:t>
            </a:r>
          </a:p>
          <a:p>
            <a:r>
              <a:rPr lang="en-US" altLang="ko-KR" dirty="0"/>
              <a:t>21-14-0060-00</a:t>
            </a:r>
            <a:r>
              <a:rPr lang="en-US" altLang="ko-KR" dirty="0" smtClean="0"/>
              <a:t>, Charles E. Perkins, </a:t>
            </a:r>
            <a:r>
              <a:rPr lang="en-US" altLang="ko-KR" dirty="0" err="1" smtClean="0"/>
              <a:t>OpenFlow</a:t>
            </a:r>
            <a:r>
              <a:rPr lang="en-US" altLang="ko-KR" dirty="0" smtClean="0"/>
              <a:t> </a:t>
            </a:r>
            <a:r>
              <a:rPr lang="en-US" altLang="ko-KR" dirty="0" err="1"/>
              <a:t>PoA</a:t>
            </a:r>
            <a:r>
              <a:rPr lang="en-US" altLang="ko-KR" dirty="0"/>
              <a:t> proposal for SDN use case</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Tree>
    <p:extLst>
      <p:ext uri="{BB962C8B-B14F-4D97-AF65-F5344CB8AC3E}">
        <p14:creationId xmlns:p14="http://schemas.microsoft.com/office/powerpoint/2010/main" val="30985425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Definitions of </a:t>
            </a:r>
            <a:br>
              <a:rPr lang="en-US" altLang="ko-KR" sz="3200" dirty="0" smtClean="0"/>
            </a:br>
            <a:r>
              <a:rPr lang="en-US" altLang="ko-KR" sz="3200" dirty="0" smtClean="0"/>
              <a:t>SDN and MIS Framework</a:t>
            </a:r>
            <a:endParaRPr lang="ko-KR" altLang="en-US" sz="3200"/>
          </a:p>
        </p:txBody>
      </p:sp>
      <p:sp>
        <p:nvSpPr>
          <p:cNvPr id="3" name="내용 개체 틀 2"/>
          <p:cNvSpPr>
            <a:spLocks noGrp="1"/>
          </p:cNvSpPr>
          <p:nvPr>
            <p:ph idx="1"/>
          </p:nvPr>
        </p:nvSpPr>
        <p:spPr/>
        <p:txBody>
          <a:bodyPr/>
          <a:lstStyle/>
          <a:p>
            <a:r>
              <a:rPr lang="en-US" altLang="ko-KR" dirty="0" smtClean="0"/>
              <a:t>SDN (Software-Defined Networking)*</a:t>
            </a:r>
          </a:p>
          <a:p>
            <a:pPr lvl="1" algn="just">
              <a:buFont typeface="Wingdings" panose="05000000000000000000" pitchFamily="2" charset="2"/>
              <a:buChar char="ü"/>
            </a:pPr>
            <a:r>
              <a:rPr lang="en-US" altLang="ko-KR" dirty="0" smtClean="0"/>
              <a:t>Definition from Wikipedia [1]: Computer networking that allows network administrators to manage network services through abstraction or lower level functionality</a:t>
            </a:r>
          </a:p>
          <a:p>
            <a:pPr lvl="1" algn="just">
              <a:buFont typeface="Wingdings" panose="05000000000000000000" pitchFamily="2" charset="2"/>
              <a:buChar char="ü"/>
            </a:pPr>
            <a:r>
              <a:rPr lang="en-US" altLang="ko-KR" dirty="0" smtClean="0">
                <a:sym typeface="Wingdings" panose="05000000000000000000" pitchFamily="2" charset="2"/>
              </a:rPr>
              <a:t>Definition from ONF [2]: The </a:t>
            </a:r>
            <a:r>
              <a:rPr lang="en-US" altLang="ko-KR" dirty="0">
                <a:sym typeface="Wingdings" panose="05000000000000000000" pitchFamily="2" charset="2"/>
              </a:rPr>
              <a:t>physical separation of the network control plane from the forwarding plane, and where a control plane controls several devices.</a:t>
            </a:r>
          </a:p>
          <a:p>
            <a:pPr marL="471487" lvl="1" indent="0" algn="just">
              <a:buNone/>
            </a:pPr>
            <a:endParaRPr lang="en-US" altLang="ko-KR" dirty="0" smtClean="0"/>
          </a:p>
          <a:p>
            <a:r>
              <a:rPr lang="en-US" altLang="ko-KR" dirty="0" smtClean="0"/>
              <a:t>MIS (Media Independent Services) framework</a:t>
            </a:r>
          </a:p>
          <a:p>
            <a:pPr lvl="1" algn="just">
              <a:buFont typeface="Wingdings" panose="05000000000000000000" pitchFamily="2" charset="2"/>
              <a:buChar char="ü"/>
            </a:pPr>
            <a:r>
              <a:rPr lang="en-US" altLang="ko-KR" dirty="0"/>
              <a:t>Framework to facilitate interworking between IEEE 802 networks for improving the user experience of mobile devices by describing the </a:t>
            </a:r>
            <a:r>
              <a:rPr lang="en-US" altLang="ko-KR" dirty="0" smtClean="0"/>
              <a:t>necessary</a:t>
            </a:r>
          </a:p>
          <a:p>
            <a:pPr lvl="1" algn="just">
              <a:buFont typeface="Wingdings" panose="05000000000000000000" pitchFamily="2" charset="2"/>
              <a:buChar char="ü"/>
            </a:pPr>
            <a:endParaRPr lang="en-US" altLang="ko-KR" dirty="0"/>
          </a:p>
          <a:p>
            <a:pPr marL="471487" lvl="1" indent="0" algn="just">
              <a:buNone/>
            </a:pPr>
            <a:endParaRPr lang="en-US" altLang="ko-KR" dirty="0" smtClean="0"/>
          </a:p>
          <a:p>
            <a:pPr marL="0" lvl="1" indent="0" algn="just">
              <a:buNone/>
            </a:pPr>
            <a:r>
              <a:rPr lang="en-US" altLang="ko-KR" sz="1600" dirty="0" smtClean="0"/>
              <a:t>[1] </a:t>
            </a:r>
            <a:r>
              <a:rPr lang="en-US" altLang="ko-KR" sz="1600" dirty="0">
                <a:hlinkClick r:id="rId2"/>
              </a:rPr>
              <a:t>http://</a:t>
            </a:r>
            <a:r>
              <a:rPr lang="en-US" altLang="ko-KR" sz="1600" dirty="0" smtClean="0">
                <a:hlinkClick r:id="rId2"/>
              </a:rPr>
              <a:t>en.wikipedia.org/wiki/Software-defined_networking</a:t>
            </a:r>
            <a:r>
              <a:rPr lang="en-US" altLang="ko-KR" sz="1600" dirty="0" smtClean="0"/>
              <a:t> </a:t>
            </a:r>
          </a:p>
          <a:p>
            <a:pPr marL="0" lvl="1" indent="0" algn="just">
              <a:buNone/>
            </a:pPr>
            <a:r>
              <a:rPr lang="en-US" altLang="ko-KR" sz="1600" dirty="0"/>
              <a:t>[2] </a:t>
            </a:r>
            <a:r>
              <a:rPr lang="en-US" altLang="ko-KR" sz="1600" dirty="0">
                <a:hlinkClick r:id="rId3"/>
              </a:rPr>
              <a:t>https://</a:t>
            </a:r>
            <a:r>
              <a:rPr lang="en-US" altLang="ko-KR" sz="1600" dirty="0" smtClean="0">
                <a:hlinkClick r:id="rId3"/>
              </a:rPr>
              <a:t>www.opennetworking.org/sdn-resources/sdn-definition</a:t>
            </a:r>
            <a:r>
              <a:rPr lang="en-US" altLang="ko-KR" sz="1600" dirty="0" smtClean="0"/>
              <a:t> </a:t>
            </a:r>
            <a:endParaRPr lang="en-US" altLang="ko-KR" sz="16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398785879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Comparison of </a:t>
            </a:r>
            <a:br>
              <a:rPr lang="en-US" altLang="ko-KR" dirty="0"/>
            </a:br>
            <a:r>
              <a:rPr lang="en-US" altLang="ko-KR" dirty="0"/>
              <a:t>SDN and MIS Framework</a:t>
            </a:r>
            <a:endParaRPr lang="ko-KR" altLang="en-US"/>
          </a:p>
        </p:txBody>
      </p:sp>
      <p:sp>
        <p:nvSpPr>
          <p:cNvPr id="6" name="내용 개체 틀 5"/>
          <p:cNvSpPr>
            <a:spLocks noGrp="1"/>
          </p:cNvSpPr>
          <p:nvPr>
            <p:ph sz="half" idx="2"/>
          </p:nvPr>
        </p:nvSpPr>
        <p:spPr>
          <a:xfrm>
            <a:off x="107504" y="1655101"/>
            <a:ext cx="4389884" cy="1611221"/>
          </a:xfrm>
          <a:solidFill>
            <a:srgbClr val="0070C0"/>
          </a:solidFill>
        </p:spPr>
        <p:txBody>
          <a:bodyPr/>
          <a:lstStyle/>
          <a:p>
            <a:pPr marL="0" indent="0">
              <a:buNone/>
            </a:pPr>
            <a:r>
              <a:rPr lang="en-US" altLang="ko-KR" sz="2000" b="1" dirty="0">
                <a:solidFill>
                  <a:schemeClr val="bg1"/>
                </a:solidFill>
              </a:rPr>
              <a:t>SDN protocol (e.g., Open Flow</a:t>
            </a:r>
            <a:r>
              <a:rPr lang="en-US" altLang="ko-KR" sz="2000" b="1" dirty="0" smtClean="0">
                <a:solidFill>
                  <a:schemeClr val="bg1"/>
                </a:solidFill>
              </a:rPr>
              <a:t>)</a:t>
            </a:r>
          </a:p>
          <a:p>
            <a:r>
              <a:rPr lang="en-US" altLang="ko-KR" sz="1600" dirty="0" smtClean="0">
                <a:solidFill>
                  <a:schemeClr val="bg1"/>
                </a:solidFill>
              </a:rPr>
              <a:t>Protocol between controller and switches</a:t>
            </a:r>
          </a:p>
          <a:p>
            <a:r>
              <a:rPr lang="en-US" altLang="ko-KR" sz="1600" dirty="0" smtClean="0">
                <a:solidFill>
                  <a:schemeClr val="bg1"/>
                </a:solidFill>
              </a:rPr>
              <a:t>Usually focuses on data path control and resource management</a:t>
            </a:r>
          </a:p>
          <a:p>
            <a:r>
              <a:rPr lang="en-US" altLang="ko-KR" sz="1600" dirty="0" smtClean="0">
                <a:solidFill>
                  <a:schemeClr val="bg1"/>
                </a:solidFill>
              </a:rPr>
              <a:t>Popular protocol for controlling networks</a:t>
            </a:r>
            <a:endParaRPr lang="ko-KR" altLang="en-US" sz="1600" dirty="0">
              <a:solidFill>
                <a:schemeClr val="bg1"/>
              </a:solidFill>
            </a:endParaRPr>
          </a:p>
        </p:txBody>
      </p:sp>
      <p:sp>
        <p:nvSpPr>
          <p:cNvPr id="8" name="내용 개체 틀 7"/>
          <p:cNvSpPr>
            <a:spLocks noGrp="1"/>
          </p:cNvSpPr>
          <p:nvPr>
            <p:ph sz="quarter" idx="4"/>
          </p:nvPr>
        </p:nvSpPr>
        <p:spPr>
          <a:xfrm>
            <a:off x="4636992" y="1658254"/>
            <a:ext cx="4399505" cy="1608068"/>
          </a:xfrm>
          <a:solidFill>
            <a:srgbClr val="00B050"/>
          </a:solidFill>
        </p:spPr>
        <p:txBody>
          <a:bodyPr/>
          <a:lstStyle/>
          <a:p>
            <a:pPr marL="0" indent="0">
              <a:buNone/>
            </a:pPr>
            <a:r>
              <a:rPr lang="en-US" altLang="ko-KR" sz="2000" b="1" dirty="0">
                <a:solidFill>
                  <a:schemeClr val="bg1"/>
                </a:solidFill>
              </a:rPr>
              <a:t>MIS </a:t>
            </a:r>
            <a:r>
              <a:rPr lang="en-US" altLang="ko-KR" sz="2000" b="1" dirty="0" smtClean="0">
                <a:solidFill>
                  <a:schemeClr val="bg1"/>
                </a:solidFill>
              </a:rPr>
              <a:t>framework</a:t>
            </a:r>
            <a:endParaRPr lang="en-US" altLang="ko-KR" sz="1400" b="1" dirty="0" smtClean="0">
              <a:solidFill>
                <a:schemeClr val="bg1"/>
              </a:solidFill>
            </a:endParaRPr>
          </a:p>
          <a:p>
            <a:r>
              <a:rPr lang="en-US" altLang="ko-KR" sz="1600" dirty="0" smtClean="0">
                <a:solidFill>
                  <a:schemeClr val="bg1"/>
                </a:solidFill>
              </a:rPr>
              <a:t>Protocol among </a:t>
            </a:r>
            <a:r>
              <a:rPr lang="en-US" altLang="ko-KR" sz="1600" dirty="0" err="1" smtClean="0">
                <a:solidFill>
                  <a:schemeClr val="bg1"/>
                </a:solidFill>
              </a:rPr>
              <a:t>PoS</a:t>
            </a:r>
            <a:r>
              <a:rPr lang="en-US" altLang="ko-KR" sz="1600" dirty="0" smtClean="0">
                <a:solidFill>
                  <a:schemeClr val="bg1"/>
                </a:solidFill>
              </a:rPr>
              <a:t> (Point of Service), </a:t>
            </a:r>
            <a:r>
              <a:rPr lang="en-US" altLang="ko-KR" sz="1600" dirty="0" err="1" smtClean="0">
                <a:solidFill>
                  <a:schemeClr val="bg1"/>
                </a:solidFill>
              </a:rPr>
              <a:t>PoA</a:t>
            </a:r>
            <a:r>
              <a:rPr lang="en-US" altLang="ko-KR" sz="1600" dirty="0" smtClean="0">
                <a:solidFill>
                  <a:schemeClr val="bg1"/>
                </a:solidFill>
              </a:rPr>
              <a:t> (Point of Attachment), and MN (Mobile Node)</a:t>
            </a:r>
          </a:p>
          <a:p>
            <a:r>
              <a:rPr lang="en-US" altLang="ko-KR" sz="1600" dirty="0" smtClean="0">
                <a:solidFill>
                  <a:schemeClr val="bg1"/>
                </a:solidFill>
              </a:rPr>
              <a:t>Focuses on mobility management and radio resource management</a:t>
            </a:r>
          </a:p>
          <a:p>
            <a:endParaRPr lang="en-US" altLang="ko-KR" sz="1400" dirty="0" smtClean="0">
              <a:solidFill>
                <a:schemeClr val="bg1"/>
              </a:solidFill>
            </a:endParaRPr>
          </a:p>
          <a:p>
            <a:endParaRPr lang="ko-KR" altLang="en-US" sz="1400" dirty="0">
              <a:solidFill>
                <a:schemeClr val="bg1"/>
              </a:solidFill>
            </a:endParaRP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pic>
        <p:nvPicPr>
          <p:cNvPr id="11" name="그림 10"/>
          <p:cNvPicPr>
            <a:picLocks noChangeAspect="1"/>
          </p:cNvPicPr>
          <p:nvPr/>
        </p:nvPicPr>
        <p:blipFill>
          <a:blip r:embed="rId3">
            <a:duotone>
              <a:prstClr val="black"/>
              <a:schemeClr val="accent1">
                <a:tint val="45000"/>
                <a:satMod val="400000"/>
              </a:schemeClr>
            </a:duotone>
          </a:blip>
          <a:stretch>
            <a:fillRect/>
          </a:stretch>
        </p:blipFill>
        <p:spPr>
          <a:xfrm>
            <a:off x="755576" y="5301208"/>
            <a:ext cx="647190" cy="558360"/>
          </a:xfrm>
          <a:prstGeom prst="rect">
            <a:avLst/>
          </a:prstGeom>
        </p:spPr>
      </p:pic>
      <p:pic>
        <p:nvPicPr>
          <p:cNvPr id="12" name="그림 11"/>
          <p:cNvPicPr>
            <a:picLocks noChangeAspect="1"/>
          </p:cNvPicPr>
          <p:nvPr/>
        </p:nvPicPr>
        <p:blipFill>
          <a:blip r:embed="rId3">
            <a:duotone>
              <a:prstClr val="black"/>
              <a:schemeClr val="accent1">
                <a:tint val="45000"/>
                <a:satMod val="400000"/>
              </a:schemeClr>
            </a:duotone>
          </a:blip>
          <a:stretch>
            <a:fillRect/>
          </a:stretch>
        </p:blipFill>
        <p:spPr>
          <a:xfrm>
            <a:off x="1981631" y="5453608"/>
            <a:ext cx="647190" cy="558360"/>
          </a:xfrm>
          <a:prstGeom prst="rect">
            <a:avLst/>
          </a:prstGeom>
        </p:spPr>
      </p:pic>
      <p:pic>
        <p:nvPicPr>
          <p:cNvPr id="13" name="그림 12"/>
          <p:cNvPicPr>
            <a:picLocks noChangeAspect="1"/>
          </p:cNvPicPr>
          <p:nvPr/>
        </p:nvPicPr>
        <p:blipFill>
          <a:blip r:embed="rId3">
            <a:duotone>
              <a:prstClr val="black"/>
              <a:schemeClr val="accent1">
                <a:tint val="45000"/>
                <a:satMod val="400000"/>
              </a:schemeClr>
            </a:duotone>
          </a:blip>
          <a:stretch>
            <a:fillRect/>
          </a:stretch>
        </p:blipFill>
        <p:spPr>
          <a:xfrm>
            <a:off x="3578935" y="5225408"/>
            <a:ext cx="647190" cy="558360"/>
          </a:xfrm>
          <a:prstGeom prst="rect">
            <a:avLst/>
          </a:prstGeom>
        </p:spPr>
      </p:pic>
      <p:cxnSp>
        <p:nvCxnSpPr>
          <p:cNvPr id="15" name="직선 연결선 14"/>
          <p:cNvCxnSpPr/>
          <p:nvPr/>
        </p:nvCxnSpPr>
        <p:spPr>
          <a:xfrm>
            <a:off x="2379045" y="4149725"/>
            <a:ext cx="0" cy="14306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flipH="1">
            <a:off x="1187624" y="4149724"/>
            <a:ext cx="794007" cy="13038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2624142" y="4032822"/>
            <a:ext cx="1083200" cy="13038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53584" y="3494626"/>
            <a:ext cx="1512168" cy="646331"/>
          </a:xfrm>
          <a:prstGeom prst="rect">
            <a:avLst/>
          </a:prstGeom>
          <a:noFill/>
        </p:spPr>
        <p:txBody>
          <a:bodyPr wrap="square" rtlCol="0">
            <a:spAutoFit/>
          </a:bodyPr>
          <a:lstStyle/>
          <a:p>
            <a:r>
              <a:rPr lang="en-US" altLang="ko-KR" dirty="0" smtClean="0"/>
              <a:t>SDN Controller</a:t>
            </a:r>
          </a:p>
        </p:txBody>
      </p:sp>
      <p:sp>
        <p:nvSpPr>
          <p:cNvPr id="21" name="TextBox 20"/>
          <p:cNvSpPr txBox="1"/>
          <p:nvPr/>
        </p:nvSpPr>
        <p:spPr>
          <a:xfrm>
            <a:off x="1287740" y="6021231"/>
            <a:ext cx="2636188" cy="369332"/>
          </a:xfrm>
          <a:prstGeom prst="rect">
            <a:avLst/>
          </a:prstGeom>
          <a:noFill/>
        </p:spPr>
        <p:txBody>
          <a:bodyPr wrap="square" rtlCol="0">
            <a:spAutoFit/>
          </a:bodyPr>
          <a:lstStyle/>
          <a:p>
            <a:r>
              <a:rPr lang="en-US" altLang="ko-KR" dirty="0" smtClean="0"/>
              <a:t>SDN Switch</a:t>
            </a:r>
            <a:endParaRPr lang="ko-KR" altLang="en-US"/>
          </a:p>
        </p:txBody>
      </p:sp>
      <p:pic>
        <p:nvPicPr>
          <p:cNvPr id="25" name="그림 24"/>
          <p:cNvPicPr>
            <a:picLocks noChangeAspect="1"/>
          </p:cNvPicPr>
          <p:nvPr/>
        </p:nvPicPr>
        <p:blipFill>
          <a:blip r:embed="rId4">
            <a:duotone>
              <a:prstClr val="black"/>
              <a:schemeClr val="accent2">
                <a:tint val="45000"/>
                <a:satMod val="400000"/>
              </a:schemeClr>
            </a:duotone>
          </a:blip>
          <a:stretch>
            <a:fillRect/>
          </a:stretch>
        </p:blipFill>
        <p:spPr>
          <a:xfrm>
            <a:off x="6255757" y="3494626"/>
            <a:ext cx="683150" cy="923176"/>
          </a:xfrm>
          <a:prstGeom prst="rect">
            <a:avLst/>
          </a:prstGeom>
        </p:spPr>
      </p:pic>
      <p:pic>
        <p:nvPicPr>
          <p:cNvPr id="26" name="그림 25"/>
          <p:cNvPicPr>
            <a:picLocks noChangeAspect="1"/>
          </p:cNvPicPr>
          <p:nvPr/>
        </p:nvPicPr>
        <p:blipFill>
          <a:blip r:embed="rId3">
            <a:duotone>
              <a:prstClr val="black"/>
              <a:schemeClr val="accent2">
                <a:tint val="45000"/>
                <a:satMod val="400000"/>
              </a:schemeClr>
            </a:duotone>
          </a:blip>
          <a:stretch>
            <a:fillRect/>
          </a:stretch>
        </p:blipFill>
        <p:spPr>
          <a:xfrm>
            <a:off x="5623000" y="4585876"/>
            <a:ext cx="647190" cy="558360"/>
          </a:xfrm>
          <a:prstGeom prst="rect">
            <a:avLst/>
          </a:prstGeom>
        </p:spPr>
      </p:pic>
      <p:pic>
        <p:nvPicPr>
          <p:cNvPr id="28" name="그림 27"/>
          <p:cNvPicPr>
            <a:picLocks noChangeAspect="1"/>
          </p:cNvPicPr>
          <p:nvPr/>
        </p:nvPicPr>
        <p:blipFill>
          <a:blip r:embed="rId3">
            <a:duotone>
              <a:prstClr val="black"/>
              <a:schemeClr val="accent2">
                <a:tint val="45000"/>
                <a:satMod val="400000"/>
              </a:schemeClr>
            </a:duotone>
          </a:blip>
          <a:stretch>
            <a:fillRect/>
          </a:stretch>
        </p:blipFill>
        <p:spPr>
          <a:xfrm>
            <a:off x="7401510" y="4420287"/>
            <a:ext cx="647190" cy="558360"/>
          </a:xfrm>
          <a:prstGeom prst="rect">
            <a:avLst/>
          </a:prstGeom>
        </p:spPr>
      </p:pic>
      <p:pic>
        <p:nvPicPr>
          <p:cNvPr id="29"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5732991" y="524004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6227602" y="5262146"/>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6810934" y="530120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2" name="직선 연결선 31"/>
          <p:cNvCxnSpPr/>
          <p:nvPr/>
        </p:nvCxnSpPr>
        <p:spPr>
          <a:xfrm flipH="1">
            <a:off x="6036888" y="4308324"/>
            <a:ext cx="300133" cy="391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flipH="1">
            <a:off x="6003717" y="5077247"/>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6192643" y="5057564"/>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직선 연결선 37"/>
          <p:cNvCxnSpPr/>
          <p:nvPr/>
        </p:nvCxnSpPr>
        <p:spPr>
          <a:xfrm>
            <a:off x="6258292" y="4999676"/>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74133" y="4180729"/>
            <a:ext cx="1192267" cy="646331"/>
          </a:xfrm>
          <a:prstGeom prst="rect">
            <a:avLst/>
          </a:prstGeom>
          <a:noFill/>
        </p:spPr>
        <p:txBody>
          <a:bodyPr wrap="square" rtlCol="0">
            <a:spAutoFit/>
          </a:bodyPr>
          <a:lstStyle/>
          <a:p>
            <a:r>
              <a:rPr lang="en-US" altLang="ko-KR" dirty="0" smtClean="0">
                <a:solidFill>
                  <a:srgbClr val="0070C0"/>
                </a:solidFill>
              </a:rPr>
              <a:t>SDN Protocol</a:t>
            </a:r>
            <a:endParaRPr lang="ko-KR" altLang="en-US">
              <a:solidFill>
                <a:srgbClr val="0070C0"/>
              </a:solidFill>
            </a:endParaRPr>
          </a:p>
        </p:txBody>
      </p:sp>
      <p:cxnSp>
        <p:nvCxnSpPr>
          <p:cNvPr id="41" name="직선 연결선 40"/>
          <p:cNvCxnSpPr/>
          <p:nvPr/>
        </p:nvCxnSpPr>
        <p:spPr>
          <a:xfrm flipH="1">
            <a:off x="6265114" y="4805260"/>
            <a:ext cx="1208303" cy="25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직선 연결선 42"/>
          <p:cNvCxnSpPr/>
          <p:nvPr/>
        </p:nvCxnSpPr>
        <p:spPr>
          <a:xfrm>
            <a:off x="6833316" y="4180729"/>
            <a:ext cx="681580" cy="3440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V="1">
            <a:off x="1231520" y="4248325"/>
            <a:ext cx="534880" cy="828922"/>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6306878" y="4653136"/>
            <a:ext cx="1048112"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p:nvPr/>
        </p:nvCxnSpPr>
        <p:spPr>
          <a:xfrm flipV="1">
            <a:off x="5978992" y="4168037"/>
            <a:ext cx="213651" cy="35186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p:nvPr/>
        </p:nvCxnSpPr>
        <p:spPr>
          <a:xfrm flipH="1" flipV="1">
            <a:off x="6143155" y="5105626"/>
            <a:ext cx="169286" cy="39896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직선 화살표 연결선 54"/>
          <p:cNvCxnSpPr/>
          <p:nvPr/>
        </p:nvCxnSpPr>
        <p:spPr>
          <a:xfrm flipV="1">
            <a:off x="5907800" y="5127666"/>
            <a:ext cx="38842" cy="32594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직선 화살표 연결선 55"/>
          <p:cNvCxnSpPr/>
          <p:nvPr/>
        </p:nvCxnSpPr>
        <p:spPr>
          <a:xfrm flipH="1" flipV="1">
            <a:off x="6262446" y="5063883"/>
            <a:ext cx="568488" cy="38000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8" name="Picture 2" descr="C:\Users\user\AppData\Local\Microsoft\Windows\Temporary Internet Files\Content.IE5\EVQU9V7S\MC90043382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2204" y="6090426"/>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61" name="모서리가 둥근 직사각형 60"/>
          <p:cNvSpPr/>
          <p:nvPr/>
        </p:nvSpPr>
        <p:spPr>
          <a:xfrm>
            <a:off x="5580112" y="5154596"/>
            <a:ext cx="1793209" cy="936914"/>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모서리가 둥근 직사각형 61"/>
          <p:cNvSpPr/>
          <p:nvPr/>
        </p:nvSpPr>
        <p:spPr>
          <a:xfrm>
            <a:off x="5298186" y="3513196"/>
            <a:ext cx="3845813" cy="160233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TextBox 62"/>
          <p:cNvSpPr txBox="1"/>
          <p:nvPr/>
        </p:nvSpPr>
        <p:spPr>
          <a:xfrm>
            <a:off x="5182072" y="6338385"/>
            <a:ext cx="586630" cy="369332"/>
          </a:xfrm>
          <a:prstGeom prst="rect">
            <a:avLst/>
          </a:prstGeom>
          <a:noFill/>
        </p:spPr>
        <p:txBody>
          <a:bodyPr wrap="square" rtlCol="0">
            <a:spAutoFit/>
          </a:bodyPr>
          <a:lstStyle/>
          <a:p>
            <a:r>
              <a:rPr lang="en-US" altLang="ko-KR" dirty="0" smtClean="0"/>
              <a:t>MN</a:t>
            </a:r>
            <a:endParaRPr lang="ko-KR" altLang="en-US"/>
          </a:p>
        </p:txBody>
      </p:sp>
      <p:sp>
        <p:nvSpPr>
          <p:cNvPr id="64" name="TextBox 63"/>
          <p:cNvSpPr txBox="1"/>
          <p:nvPr/>
        </p:nvSpPr>
        <p:spPr>
          <a:xfrm>
            <a:off x="7297047" y="5504588"/>
            <a:ext cx="751654" cy="369332"/>
          </a:xfrm>
          <a:prstGeom prst="rect">
            <a:avLst/>
          </a:prstGeom>
          <a:noFill/>
        </p:spPr>
        <p:txBody>
          <a:bodyPr wrap="square" rtlCol="0">
            <a:spAutoFit/>
          </a:bodyPr>
          <a:lstStyle/>
          <a:p>
            <a:r>
              <a:rPr lang="en-US" altLang="ko-KR" dirty="0" err="1" smtClean="0"/>
              <a:t>PoA</a:t>
            </a:r>
            <a:endParaRPr lang="ko-KR" altLang="en-US"/>
          </a:p>
        </p:txBody>
      </p:sp>
      <p:sp>
        <p:nvSpPr>
          <p:cNvPr id="65" name="TextBox 64"/>
          <p:cNvSpPr txBox="1"/>
          <p:nvPr/>
        </p:nvSpPr>
        <p:spPr>
          <a:xfrm>
            <a:off x="7896477" y="3221463"/>
            <a:ext cx="1091458" cy="369332"/>
          </a:xfrm>
          <a:prstGeom prst="rect">
            <a:avLst/>
          </a:prstGeom>
          <a:noFill/>
        </p:spPr>
        <p:txBody>
          <a:bodyPr wrap="square" rtlCol="0">
            <a:spAutoFit/>
          </a:bodyPr>
          <a:lstStyle/>
          <a:p>
            <a:r>
              <a:rPr lang="en-US" altLang="ko-KR" dirty="0" smtClean="0"/>
              <a:t>MIS </a:t>
            </a:r>
            <a:r>
              <a:rPr lang="en-US" altLang="ko-KR" dirty="0" err="1" smtClean="0"/>
              <a:t>PoS</a:t>
            </a:r>
            <a:endParaRPr lang="ko-KR" altLang="en-US"/>
          </a:p>
        </p:txBody>
      </p:sp>
      <p:cxnSp>
        <p:nvCxnSpPr>
          <p:cNvPr id="67" name="직선 화살표 연결선 66"/>
          <p:cNvCxnSpPr/>
          <p:nvPr/>
        </p:nvCxnSpPr>
        <p:spPr>
          <a:xfrm flipV="1">
            <a:off x="5155192" y="5063884"/>
            <a:ext cx="570940" cy="94808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flipV="1">
            <a:off x="5298186" y="5873921"/>
            <a:ext cx="411674" cy="330699"/>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직선 화살표 연결선 56"/>
          <p:cNvCxnSpPr/>
          <p:nvPr/>
        </p:nvCxnSpPr>
        <p:spPr>
          <a:xfrm flipV="1">
            <a:off x="4969000" y="3897105"/>
            <a:ext cx="1165655" cy="211486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512103" y="4695822"/>
            <a:ext cx="1192267" cy="646331"/>
          </a:xfrm>
          <a:prstGeom prst="rect">
            <a:avLst/>
          </a:prstGeom>
          <a:noFill/>
        </p:spPr>
        <p:txBody>
          <a:bodyPr wrap="square" rtlCol="0">
            <a:spAutoFit/>
          </a:bodyPr>
          <a:lstStyle/>
          <a:p>
            <a:r>
              <a:rPr lang="en-US" altLang="ko-KR" dirty="0" smtClean="0">
                <a:solidFill>
                  <a:srgbClr val="00B050"/>
                </a:solidFill>
              </a:rPr>
              <a:t>MIS Protocol</a:t>
            </a:r>
            <a:endParaRPr lang="ko-KR" altLang="en-US">
              <a:solidFill>
                <a:srgbClr val="00B050"/>
              </a:solidFill>
            </a:endParaRPr>
          </a:p>
        </p:txBody>
      </p:sp>
      <p:sp>
        <p:nvSpPr>
          <p:cNvPr id="47" name="TextBox 46"/>
          <p:cNvSpPr txBox="1"/>
          <p:nvPr/>
        </p:nvSpPr>
        <p:spPr>
          <a:xfrm>
            <a:off x="6938907" y="3458336"/>
            <a:ext cx="1956400" cy="646331"/>
          </a:xfrm>
          <a:prstGeom prst="rect">
            <a:avLst/>
          </a:prstGeom>
          <a:noFill/>
        </p:spPr>
        <p:txBody>
          <a:bodyPr wrap="square" rtlCol="0">
            <a:spAutoFit/>
          </a:bodyPr>
          <a:lstStyle/>
          <a:p>
            <a:r>
              <a:rPr lang="en-US" altLang="ko-KR" dirty="0" smtClean="0"/>
              <a:t>Access Controller</a:t>
            </a:r>
          </a:p>
          <a:p>
            <a:r>
              <a:rPr lang="en-US" altLang="ko-KR" dirty="0" smtClean="0"/>
              <a:t>(MIS </a:t>
            </a:r>
            <a:r>
              <a:rPr lang="en-US" altLang="ko-KR" dirty="0" err="1" smtClean="0"/>
              <a:t>PoS</a:t>
            </a:r>
            <a:r>
              <a:rPr lang="en-US" altLang="ko-KR" dirty="0" smtClean="0"/>
              <a:t>)</a:t>
            </a:r>
            <a:endParaRPr lang="ko-KR" altLang="en-US"/>
          </a:p>
        </p:txBody>
      </p:sp>
      <p:sp>
        <p:nvSpPr>
          <p:cNvPr id="48" name="TextBox 47"/>
          <p:cNvSpPr txBox="1"/>
          <p:nvPr/>
        </p:nvSpPr>
        <p:spPr>
          <a:xfrm>
            <a:off x="8003396" y="4171501"/>
            <a:ext cx="1098750" cy="923330"/>
          </a:xfrm>
          <a:prstGeom prst="rect">
            <a:avLst/>
          </a:prstGeom>
          <a:noFill/>
        </p:spPr>
        <p:txBody>
          <a:bodyPr wrap="square" rtlCol="0">
            <a:spAutoFit/>
          </a:bodyPr>
          <a:lstStyle/>
          <a:p>
            <a:r>
              <a:rPr lang="en-US" altLang="ko-KR" dirty="0" smtClean="0"/>
              <a:t>Switch/</a:t>
            </a:r>
          </a:p>
          <a:p>
            <a:r>
              <a:rPr lang="en-US" altLang="ko-KR" dirty="0" smtClean="0"/>
              <a:t>Router</a:t>
            </a:r>
          </a:p>
          <a:p>
            <a:r>
              <a:rPr lang="en-US" altLang="ko-KR" dirty="0" smtClean="0"/>
              <a:t>(MIS </a:t>
            </a:r>
            <a:r>
              <a:rPr lang="en-US" altLang="ko-KR" dirty="0" err="1" smtClean="0"/>
              <a:t>PoS</a:t>
            </a:r>
            <a:r>
              <a:rPr lang="en-US" altLang="ko-KR" dirty="0" smtClean="0"/>
              <a:t>)</a:t>
            </a:r>
            <a:endParaRPr lang="ko-KR" altLang="en-US"/>
          </a:p>
        </p:txBody>
      </p:sp>
      <p:pic>
        <p:nvPicPr>
          <p:cNvPr id="10" name="그림 9"/>
          <p:cNvPicPr>
            <a:picLocks noChangeAspect="1"/>
          </p:cNvPicPr>
          <p:nvPr/>
        </p:nvPicPr>
        <p:blipFill>
          <a:blip r:embed="rId4">
            <a:duotone>
              <a:prstClr val="black"/>
              <a:schemeClr val="accent1">
                <a:tint val="45000"/>
                <a:satMod val="400000"/>
              </a:schemeClr>
            </a:duotone>
          </a:blip>
          <a:stretch>
            <a:fillRect/>
          </a:stretch>
        </p:blipFill>
        <p:spPr>
          <a:xfrm>
            <a:off x="1875835" y="3348297"/>
            <a:ext cx="939060" cy="1071990"/>
          </a:xfrm>
          <a:prstGeom prst="rect">
            <a:avLst/>
          </a:prstGeom>
        </p:spPr>
      </p:pic>
      <p:sp>
        <p:nvSpPr>
          <p:cNvPr id="49" name="모서리가 둥근 직사각형 48"/>
          <p:cNvSpPr/>
          <p:nvPr/>
        </p:nvSpPr>
        <p:spPr>
          <a:xfrm>
            <a:off x="566463" y="5154596"/>
            <a:ext cx="3738310" cy="897852"/>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67631726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for Integrating</a:t>
            </a:r>
            <a:r>
              <a:rPr lang="en-US" altLang="ko-KR" dirty="0"/>
              <a:t/>
            </a:r>
            <a:br>
              <a:rPr lang="en-US" altLang="ko-KR" dirty="0"/>
            </a:br>
            <a:r>
              <a:rPr lang="en-US" altLang="ko-KR" dirty="0" smtClean="0"/>
              <a:t>SDN and MIS Framework</a:t>
            </a:r>
            <a:endParaRPr lang="ko-KR" altLang="en-US" dirty="0"/>
          </a:p>
        </p:txBody>
      </p:sp>
      <p:sp>
        <p:nvSpPr>
          <p:cNvPr id="7" name="슬라이드 번호 개체 틀 6"/>
          <p:cNvSpPr>
            <a:spLocks noGrp="1"/>
          </p:cNvSpPr>
          <p:nvPr>
            <p:ph type="sldNum" sz="quarter" idx="11"/>
          </p:nvPr>
        </p:nvSpPr>
        <p:spPr/>
        <p:txBody>
          <a:bodyPr/>
          <a:lstStyle/>
          <a:p>
            <a:fld id="{45D18C5B-48DC-47A0-8F9F-C90C03B50E3A}" type="slidenum">
              <a:rPr lang="en-US" altLang="ja-JP" smtClean="0">
                <a:solidFill>
                  <a:srgbClr val="000000"/>
                </a:solidFill>
              </a:rPr>
              <a:pPr/>
              <a:t>5</a:t>
            </a:fld>
            <a:endParaRPr lang="en-US" altLang="ja-JP">
              <a:solidFill>
                <a:srgbClr val="000000"/>
              </a:solidFill>
            </a:endParaRPr>
          </a:p>
        </p:txBody>
      </p:sp>
      <p:sp>
        <p:nvSpPr>
          <p:cNvPr id="8" name="모서리가 둥근 직사각형 7"/>
          <p:cNvSpPr/>
          <p:nvPr/>
        </p:nvSpPr>
        <p:spPr>
          <a:xfrm>
            <a:off x="251520" y="2708920"/>
            <a:ext cx="1944216" cy="360040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MIS Framework </a:t>
            </a:r>
            <a:r>
              <a:rPr lang="en-US" altLang="ko-KR" sz="1400" dirty="0" smtClean="0">
                <a:solidFill>
                  <a:schemeClr val="tx1"/>
                </a:solidFill>
              </a:rPr>
              <a:t>with functions of </a:t>
            </a:r>
          </a:p>
          <a:p>
            <a:pPr algn="ctr"/>
            <a:r>
              <a:rPr lang="en-US" altLang="ko-KR" sz="1400" dirty="0" smtClean="0">
                <a:solidFill>
                  <a:schemeClr val="tx1"/>
                </a:solidFill>
              </a:rPr>
              <a:t>data path control and resource management</a:t>
            </a:r>
            <a:endParaRPr lang="en-US" altLang="ko-KR" dirty="0"/>
          </a:p>
          <a:p>
            <a:pPr algn="ctr"/>
            <a:endParaRPr lang="en-US" altLang="ko-KR" dirty="0" smtClean="0"/>
          </a:p>
          <a:p>
            <a:pPr algn="ctr"/>
            <a:endParaRPr lang="en-US" altLang="ko-KR" dirty="0"/>
          </a:p>
          <a:p>
            <a:pPr algn="ctr"/>
            <a:endParaRPr lang="ko-KR" altLang="en-US" dirty="0"/>
          </a:p>
        </p:txBody>
      </p:sp>
      <p:sp>
        <p:nvSpPr>
          <p:cNvPr id="9" name="모서리가 둥근 직사각형 8"/>
          <p:cNvSpPr/>
          <p:nvPr/>
        </p:nvSpPr>
        <p:spPr>
          <a:xfrm>
            <a:off x="538572" y="5293345"/>
            <a:ext cx="1370112" cy="92772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bg1"/>
                </a:solidFill>
              </a:rPr>
              <a:t>SDN</a:t>
            </a:r>
            <a:endParaRPr lang="ko-KR" altLang="en-US">
              <a:solidFill>
                <a:schemeClr val="bg1"/>
              </a:solidFill>
            </a:endParaRPr>
          </a:p>
        </p:txBody>
      </p:sp>
      <p:sp>
        <p:nvSpPr>
          <p:cNvPr id="14" name="모서리가 둥근 직사각형 13"/>
          <p:cNvSpPr/>
          <p:nvPr/>
        </p:nvSpPr>
        <p:spPr>
          <a:xfrm>
            <a:off x="5148064" y="3630250"/>
            <a:ext cx="1440160" cy="1761756"/>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MIS Framework</a:t>
            </a:r>
            <a:endParaRPr lang="en-US" altLang="ko-KR" dirty="0"/>
          </a:p>
        </p:txBody>
      </p:sp>
      <p:sp>
        <p:nvSpPr>
          <p:cNvPr id="15" name="모서리가 둥근 직사각형 14"/>
          <p:cNvSpPr/>
          <p:nvPr/>
        </p:nvSpPr>
        <p:spPr>
          <a:xfrm>
            <a:off x="7164288" y="3631721"/>
            <a:ext cx="1440160" cy="1761756"/>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bg1"/>
                </a:solidFill>
              </a:rPr>
              <a:t>SDN</a:t>
            </a:r>
            <a:endParaRPr lang="ko-KR" altLang="en-US" dirty="0">
              <a:solidFill>
                <a:schemeClr val="bg1"/>
              </a:solidFill>
            </a:endParaRPr>
          </a:p>
        </p:txBody>
      </p:sp>
      <p:sp>
        <p:nvSpPr>
          <p:cNvPr id="18" name="오른쪽 화살표 17"/>
          <p:cNvSpPr/>
          <p:nvPr/>
        </p:nvSpPr>
        <p:spPr>
          <a:xfrm>
            <a:off x="5920396" y="3865795"/>
            <a:ext cx="1243892" cy="288032"/>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오른쪽 화살표 18"/>
          <p:cNvSpPr/>
          <p:nvPr/>
        </p:nvSpPr>
        <p:spPr>
          <a:xfrm flipH="1">
            <a:off x="6588224" y="4783830"/>
            <a:ext cx="1224136" cy="288032"/>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직사각형 21"/>
          <p:cNvSpPr/>
          <p:nvPr/>
        </p:nvSpPr>
        <p:spPr>
          <a:xfrm>
            <a:off x="0" y="1684095"/>
            <a:ext cx="2843808" cy="923330"/>
          </a:xfrm>
          <a:prstGeom prst="rect">
            <a:avLst/>
          </a:prstGeom>
        </p:spPr>
        <p:txBody>
          <a:bodyPr wrap="square">
            <a:spAutoFit/>
          </a:bodyPr>
          <a:lstStyle/>
          <a:p>
            <a:pPr marL="177800" indent="-177800" algn="just">
              <a:buFont typeface="+mj-lt"/>
              <a:buAutoNum type="arabicPeriod"/>
            </a:pPr>
            <a:r>
              <a:rPr lang="en-US" altLang="ko-KR" dirty="0"/>
              <a:t>Extension of </a:t>
            </a:r>
            <a:endParaRPr lang="en-US" altLang="ko-KR" dirty="0" smtClean="0"/>
          </a:p>
          <a:p>
            <a:pPr marL="177800" algn="just"/>
            <a:r>
              <a:rPr lang="en-US" altLang="ko-KR" dirty="0" smtClean="0"/>
              <a:t>MIS framework </a:t>
            </a:r>
            <a:endParaRPr lang="en-US" altLang="ko-KR" dirty="0"/>
          </a:p>
          <a:p>
            <a:pPr marL="177800" algn="just"/>
            <a:r>
              <a:rPr lang="en-US" altLang="ko-KR" dirty="0" smtClean="0"/>
              <a:t>with </a:t>
            </a:r>
            <a:r>
              <a:rPr lang="en-US" altLang="ko-KR" dirty="0"/>
              <a:t>SDN </a:t>
            </a:r>
            <a:r>
              <a:rPr lang="en-US" altLang="ko-KR" dirty="0" smtClean="0"/>
              <a:t>function</a:t>
            </a:r>
            <a:endParaRPr lang="en-US" altLang="ko-KR" dirty="0"/>
          </a:p>
        </p:txBody>
      </p:sp>
      <p:sp>
        <p:nvSpPr>
          <p:cNvPr id="23" name="직사각형 22"/>
          <p:cNvSpPr/>
          <p:nvPr/>
        </p:nvSpPr>
        <p:spPr>
          <a:xfrm>
            <a:off x="5148064" y="1690401"/>
            <a:ext cx="2556030" cy="923330"/>
          </a:xfrm>
          <a:prstGeom prst="rect">
            <a:avLst/>
          </a:prstGeom>
        </p:spPr>
        <p:txBody>
          <a:bodyPr wrap="square">
            <a:spAutoFit/>
          </a:bodyPr>
          <a:lstStyle/>
          <a:p>
            <a:pPr algn="just"/>
            <a:r>
              <a:rPr lang="en-US" altLang="ko-KR" dirty="0"/>
              <a:t>3</a:t>
            </a:r>
            <a:r>
              <a:rPr lang="en-US" altLang="ko-KR" dirty="0" smtClean="0"/>
              <a:t>. Cooperation between</a:t>
            </a:r>
          </a:p>
          <a:p>
            <a:pPr marL="177800" algn="just"/>
            <a:r>
              <a:rPr lang="en-US" altLang="ko-KR" dirty="0" smtClean="0"/>
              <a:t>MIS framework and SDN protocol</a:t>
            </a:r>
            <a:endParaRPr lang="en-US" altLang="ko-KR" dirty="0"/>
          </a:p>
        </p:txBody>
      </p:sp>
      <p:sp>
        <p:nvSpPr>
          <p:cNvPr id="26" name="모서리가 둥근 직사각형 25"/>
          <p:cNvSpPr/>
          <p:nvPr/>
        </p:nvSpPr>
        <p:spPr>
          <a:xfrm>
            <a:off x="2843808" y="2694568"/>
            <a:ext cx="1944216" cy="36004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bg1"/>
                </a:solidFill>
              </a:rPr>
              <a:t>SDN</a:t>
            </a:r>
          </a:p>
          <a:p>
            <a:pPr algn="ctr"/>
            <a:r>
              <a:rPr lang="en-US" altLang="ko-KR" sz="1400" dirty="0" smtClean="0">
                <a:solidFill>
                  <a:schemeClr val="bg1"/>
                </a:solidFill>
              </a:rPr>
              <a:t>with functions of </a:t>
            </a:r>
          </a:p>
          <a:p>
            <a:pPr algn="ctr"/>
            <a:r>
              <a:rPr lang="en-US" altLang="ko-KR" sz="1400" dirty="0">
                <a:solidFill>
                  <a:schemeClr val="bg1"/>
                </a:solidFill>
              </a:rPr>
              <a:t>mobility management and radio resource management</a:t>
            </a:r>
            <a:endParaRPr lang="en-US" altLang="ko-KR" dirty="0">
              <a:solidFill>
                <a:schemeClr val="bg1"/>
              </a:solidFill>
            </a:endParaRPr>
          </a:p>
          <a:p>
            <a:pPr algn="ctr"/>
            <a:endParaRPr lang="en-US" altLang="ko-KR" dirty="0" smtClean="0">
              <a:solidFill>
                <a:schemeClr val="bg1"/>
              </a:solidFill>
            </a:endParaRPr>
          </a:p>
          <a:p>
            <a:pPr algn="ctr"/>
            <a:endParaRPr lang="en-US" altLang="ko-KR" dirty="0">
              <a:solidFill>
                <a:schemeClr val="bg1"/>
              </a:solidFill>
            </a:endParaRPr>
          </a:p>
          <a:p>
            <a:pPr algn="ctr"/>
            <a:endParaRPr lang="ko-KR" altLang="en-US" dirty="0">
              <a:solidFill>
                <a:schemeClr val="bg1"/>
              </a:solidFill>
            </a:endParaRPr>
          </a:p>
        </p:txBody>
      </p:sp>
      <p:sp>
        <p:nvSpPr>
          <p:cNvPr id="27" name="모서리가 둥근 직사각형 26"/>
          <p:cNvSpPr/>
          <p:nvPr/>
        </p:nvSpPr>
        <p:spPr>
          <a:xfrm>
            <a:off x="3130860" y="5278993"/>
            <a:ext cx="1370112" cy="92772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MISF</a:t>
            </a:r>
            <a:endParaRPr lang="ko-KR" altLang="en-US">
              <a:solidFill>
                <a:schemeClr val="tx1"/>
              </a:solidFill>
            </a:endParaRPr>
          </a:p>
        </p:txBody>
      </p:sp>
      <p:sp>
        <p:nvSpPr>
          <p:cNvPr id="28" name="직사각형 27"/>
          <p:cNvSpPr/>
          <p:nvPr/>
        </p:nvSpPr>
        <p:spPr>
          <a:xfrm>
            <a:off x="2564376" y="1686986"/>
            <a:ext cx="2295656" cy="923330"/>
          </a:xfrm>
          <a:prstGeom prst="rect">
            <a:avLst/>
          </a:prstGeom>
        </p:spPr>
        <p:txBody>
          <a:bodyPr wrap="square">
            <a:spAutoFit/>
          </a:bodyPr>
          <a:lstStyle/>
          <a:p>
            <a:pPr algn="just"/>
            <a:r>
              <a:rPr lang="en-US" altLang="ko-KR" dirty="0"/>
              <a:t>2</a:t>
            </a:r>
            <a:r>
              <a:rPr lang="en-US" altLang="ko-KR" dirty="0" smtClean="0"/>
              <a:t>. Extension </a:t>
            </a:r>
            <a:r>
              <a:rPr lang="en-US" altLang="ko-KR" dirty="0"/>
              <a:t>of </a:t>
            </a:r>
            <a:endParaRPr lang="en-US" altLang="ko-KR" dirty="0" smtClean="0"/>
          </a:p>
          <a:p>
            <a:pPr marL="177800" algn="just"/>
            <a:r>
              <a:rPr lang="en-US" altLang="ko-KR" dirty="0" smtClean="0"/>
              <a:t>SDN protocol</a:t>
            </a:r>
            <a:endParaRPr lang="en-US" altLang="ko-KR" dirty="0"/>
          </a:p>
          <a:p>
            <a:pPr marL="177800" algn="just"/>
            <a:r>
              <a:rPr lang="en-US" altLang="ko-KR" dirty="0" smtClean="0"/>
              <a:t>With MIS function</a:t>
            </a:r>
            <a:endParaRPr lang="en-US" altLang="ko-KR" dirty="0"/>
          </a:p>
        </p:txBody>
      </p:sp>
      <p:sp>
        <p:nvSpPr>
          <p:cNvPr id="29" name="TextBox 28"/>
          <p:cNvSpPr txBox="1"/>
          <p:nvPr/>
        </p:nvSpPr>
        <p:spPr>
          <a:xfrm>
            <a:off x="5799995" y="2852936"/>
            <a:ext cx="2232248" cy="738664"/>
          </a:xfrm>
          <a:prstGeom prst="rect">
            <a:avLst/>
          </a:prstGeom>
          <a:solidFill>
            <a:srgbClr val="00B050"/>
          </a:solidFill>
        </p:spPr>
        <p:txBody>
          <a:bodyPr wrap="square" rtlCol="0">
            <a:spAutoFit/>
          </a:bodyPr>
          <a:lstStyle/>
          <a:p>
            <a:r>
              <a:rPr lang="en-US" altLang="ko-KR" sz="1400" dirty="0" err="1" smtClean="0"/>
              <a:t>Signalling</a:t>
            </a:r>
            <a:r>
              <a:rPr lang="en-US" altLang="ko-KR" sz="1400" dirty="0" smtClean="0"/>
              <a:t> on </a:t>
            </a:r>
          </a:p>
          <a:p>
            <a:r>
              <a:rPr lang="en-US" altLang="ko-KR" sz="1400" dirty="0" smtClean="0"/>
              <a:t>mobility and</a:t>
            </a:r>
          </a:p>
          <a:p>
            <a:r>
              <a:rPr lang="en-US" altLang="ko-KR" sz="1400" dirty="0" smtClean="0"/>
              <a:t>radio resource management</a:t>
            </a:r>
            <a:endParaRPr lang="ko-KR" altLang="en-US" sz="1400" dirty="0"/>
          </a:p>
        </p:txBody>
      </p:sp>
      <p:sp>
        <p:nvSpPr>
          <p:cNvPr id="30" name="TextBox 29"/>
          <p:cNvSpPr txBox="1"/>
          <p:nvPr/>
        </p:nvSpPr>
        <p:spPr>
          <a:xfrm>
            <a:off x="5799995" y="5500973"/>
            <a:ext cx="2232248" cy="738664"/>
          </a:xfrm>
          <a:prstGeom prst="rect">
            <a:avLst/>
          </a:prstGeom>
          <a:solidFill>
            <a:srgbClr val="0070C0"/>
          </a:solidFill>
        </p:spPr>
        <p:txBody>
          <a:bodyPr wrap="square" rtlCol="0">
            <a:spAutoFit/>
          </a:bodyPr>
          <a:lstStyle/>
          <a:p>
            <a:r>
              <a:rPr lang="en-US" altLang="ko-KR" sz="1400" dirty="0" err="1" smtClean="0">
                <a:solidFill>
                  <a:schemeClr val="bg1"/>
                </a:solidFill>
              </a:rPr>
              <a:t>Signalling</a:t>
            </a:r>
            <a:r>
              <a:rPr lang="en-US" altLang="ko-KR" sz="1400" dirty="0" smtClean="0">
                <a:solidFill>
                  <a:schemeClr val="bg1"/>
                </a:solidFill>
              </a:rPr>
              <a:t> on </a:t>
            </a:r>
          </a:p>
          <a:p>
            <a:r>
              <a:rPr lang="en-US" altLang="ko-KR" sz="1400" dirty="0" smtClean="0">
                <a:solidFill>
                  <a:schemeClr val="bg1"/>
                </a:solidFill>
              </a:rPr>
              <a:t>data  path control and</a:t>
            </a:r>
          </a:p>
          <a:p>
            <a:r>
              <a:rPr lang="en-US" altLang="ko-KR" sz="1400" dirty="0" smtClean="0">
                <a:solidFill>
                  <a:schemeClr val="bg1"/>
                </a:solidFill>
              </a:rPr>
              <a:t>resource management</a:t>
            </a:r>
            <a:endParaRPr lang="ko-KR" altLang="en-US" sz="1400" dirty="0">
              <a:solidFill>
                <a:schemeClr val="bg1"/>
              </a:solidFill>
            </a:endParaRPr>
          </a:p>
        </p:txBody>
      </p:sp>
    </p:spTree>
    <p:extLst>
      <p:ext uri="{BB962C8B-B14F-4D97-AF65-F5344CB8AC3E}">
        <p14:creationId xmlns:p14="http://schemas.microsoft.com/office/powerpoint/2010/main" val="188938037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lstStyle/>
          <a:p>
            <a:pPr marL="457200" indent="-457200">
              <a:buFont typeface="+mj-lt"/>
              <a:buAutoNum type="arabicPeriod"/>
            </a:pPr>
            <a:r>
              <a:rPr lang="en-US" altLang="ko-KR" sz="2400" dirty="0"/>
              <a:t>Extension of MIS </a:t>
            </a:r>
            <a:r>
              <a:rPr lang="en-US" altLang="ko-KR" sz="2400" dirty="0" smtClean="0"/>
              <a:t>Framework with </a:t>
            </a:r>
            <a:r>
              <a:rPr lang="en-US" altLang="ko-KR" sz="2400" dirty="0"/>
              <a:t>SDN </a:t>
            </a:r>
            <a:r>
              <a:rPr lang="en-US" altLang="ko-KR" sz="2400" dirty="0" smtClean="0"/>
              <a:t>function</a:t>
            </a:r>
            <a:endParaRPr lang="en-US" altLang="ko-KR" sz="2400" dirty="0"/>
          </a:p>
        </p:txBody>
      </p:sp>
      <p:sp>
        <p:nvSpPr>
          <p:cNvPr id="3" name="내용 개체 틀 2"/>
          <p:cNvSpPr>
            <a:spLocks noGrp="1"/>
          </p:cNvSpPr>
          <p:nvPr>
            <p:ph idx="1"/>
          </p:nvPr>
        </p:nvSpPr>
        <p:spPr>
          <a:xfrm>
            <a:off x="251521" y="1264393"/>
            <a:ext cx="8657106" cy="1657786"/>
          </a:xfrm>
        </p:spPr>
        <p:txBody>
          <a:bodyPr/>
          <a:lstStyle/>
          <a:p>
            <a:pPr algn="just"/>
            <a:r>
              <a:rPr lang="en-US" altLang="ko-KR" sz="1800" dirty="0" smtClean="0"/>
              <a:t>MIS framework can be one of candidate protocol for SDN because MIS framework enables integrations among network entities (i.e., </a:t>
            </a:r>
            <a:r>
              <a:rPr lang="en-US" altLang="ko-KR" sz="1800" dirty="0" err="1" smtClean="0"/>
              <a:t>PoS</a:t>
            </a:r>
            <a:r>
              <a:rPr lang="en-US" altLang="ko-KR" sz="1800" dirty="0" smtClean="0"/>
              <a:t> and </a:t>
            </a:r>
            <a:r>
              <a:rPr lang="en-US" altLang="ko-KR" sz="1800" dirty="0" err="1" smtClean="0"/>
              <a:t>PoA</a:t>
            </a:r>
            <a:r>
              <a:rPr lang="en-US" altLang="ko-KR" sz="1800" dirty="0" smtClean="0"/>
              <a:t>) and MN.</a:t>
            </a:r>
          </a:p>
          <a:p>
            <a:pPr algn="just"/>
            <a:r>
              <a:rPr lang="en-US" altLang="ko-KR" sz="1800" dirty="0" smtClean="0"/>
              <a:t>Requirements: Extension of MIS framework to control switches or routers is needed.</a:t>
            </a:r>
          </a:p>
          <a:p>
            <a:pPr algn="just"/>
            <a:r>
              <a:rPr lang="en-US" altLang="ko-KR" sz="1800" dirty="0" smtClean="0"/>
              <a:t>MIS </a:t>
            </a:r>
            <a:r>
              <a:rPr lang="en-US" altLang="ko-KR" sz="1800" dirty="0"/>
              <a:t>protocol needs to compete with other SDN protocols (e.g., </a:t>
            </a:r>
            <a:r>
              <a:rPr lang="en-US" altLang="ko-KR" sz="1800" dirty="0" err="1"/>
              <a:t>OpenFlow</a:t>
            </a:r>
            <a:r>
              <a:rPr lang="en-US" altLang="ko-KR" sz="1800" dirty="0" smtClean="0"/>
              <a:t>).</a:t>
            </a:r>
            <a:endParaRPr lang="en-US" altLang="ko-KR" sz="1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pic>
        <p:nvPicPr>
          <p:cNvPr id="5" name="그림 4"/>
          <p:cNvPicPr>
            <a:picLocks noChangeAspect="1"/>
          </p:cNvPicPr>
          <p:nvPr/>
        </p:nvPicPr>
        <p:blipFill>
          <a:blip r:embed="rId3">
            <a:duotone>
              <a:prstClr val="black"/>
              <a:schemeClr val="accent2">
                <a:tint val="45000"/>
                <a:satMod val="400000"/>
              </a:schemeClr>
            </a:duotone>
          </a:blip>
          <a:stretch>
            <a:fillRect/>
          </a:stretch>
        </p:blipFill>
        <p:spPr>
          <a:xfrm>
            <a:off x="5035433" y="3548532"/>
            <a:ext cx="683150" cy="923176"/>
          </a:xfrm>
          <a:prstGeom prst="rect">
            <a:avLst/>
          </a:prstGeom>
        </p:spPr>
      </p:pic>
      <p:pic>
        <p:nvPicPr>
          <p:cNvPr id="6" name="그림 5"/>
          <p:cNvPicPr>
            <a:picLocks noChangeAspect="1"/>
          </p:cNvPicPr>
          <p:nvPr/>
        </p:nvPicPr>
        <p:blipFill>
          <a:blip r:embed="rId4">
            <a:duotone>
              <a:prstClr val="black"/>
              <a:schemeClr val="accent2">
                <a:tint val="45000"/>
                <a:satMod val="400000"/>
              </a:schemeClr>
            </a:duotone>
          </a:blip>
          <a:stretch>
            <a:fillRect/>
          </a:stretch>
        </p:blipFill>
        <p:spPr>
          <a:xfrm>
            <a:off x="4402676" y="4639782"/>
            <a:ext cx="647190" cy="558360"/>
          </a:xfrm>
          <a:prstGeom prst="rect">
            <a:avLst/>
          </a:prstGeom>
        </p:spPr>
      </p:pic>
      <p:pic>
        <p:nvPicPr>
          <p:cNvPr id="7" name="그림 6"/>
          <p:cNvPicPr>
            <a:picLocks noChangeAspect="1"/>
          </p:cNvPicPr>
          <p:nvPr/>
        </p:nvPicPr>
        <p:blipFill>
          <a:blip r:embed="rId4">
            <a:duotone>
              <a:prstClr val="black"/>
              <a:schemeClr val="accent2">
                <a:tint val="45000"/>
                <a:satMod val="400000"/>
              </a:schemeClr>
            </a:duotone>
          </a:blip>
          <a:stretch>
            <a:fillRect/>
          </a:stretch>
        </p:blipFill>
        <p:spPr>
          <a:xfrm>
            <a:off x="6181186" y="4474193"/>
            <a:ext cx="647190" cy="558360"/>
          </a:xfrm>
          <a:prstGeom prst="rect">
            <a:avLst/>
          </a:prstGeom>
        </p:spPr>
      </p:pic>
      <p:pic>
        <p:nvPicPr>
          <p:cNvPr id="8"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512667" y="529395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5007278" y="531605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2"/>
          <p:cNvPicPr>
            <a:picLocks noChangeAspect="1" noChangeArrowheads="1"/>
          </p:cNvPicPr>
          <p:nvPr/>
        </p:nvPicPr>
        <p:blipFill>
          <a:blip r:embed="rId5">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5590610" y="535511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직선 연결선 10"/>
          <p:cNvCxnSpPr/>
          <p:nvPr/>
        </p:nvCxnSpPr>
        <p:spPr>
          <a:xfrm flipH="1">
            <a:off x="4816564" y="4362230"/>
            <a:ext cx="300133" cy="391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flipH="1">
            <a:off x="4783393" y="5131153"/>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4972319" y="5111470"/>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p:nvCxnSpPr>
        <p:spPr>
          <a:xfrm>
            <a:off x="5037968" y="5053582"/>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직선 연결선 14"/>
          <p:cNvCxnSpPr/>
          <p:nvPr/>
        </p:nvCxnSpPr>
        <p:spPr>
          <a:xfrm flipH="1">
            <a:off x="5044790" y="4859166"/>
            <a:ext cx="1208303" cy="25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a:off x="5612992" y="4234635"/>
            <a:ext cx="681580" cy="3440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p:nvPr/>
        </p:nvCxnSpPr>
        <p:spPr>
          <a:xfrm>
            <a:off x="5086554" y="4707042"/>
            <a:ext cx="1048112"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직선 화살표 연결선 17"/>
          <p:cNvCxnSpPr/>
          <p:nvPr/>
        </p:nvCxnSpPr>
        <p:spPr>
          <a:xfrm flipV="1">
            <a:off x="4758668" y="4221943"/>
            <a:ext cx="213651" cy="35186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직선 화살표 연결선 18"/>
          <p:cNvCxnSpPr/>
          <p:nvPr/>
        </p:nvCxnSpPr>
        <p:spPr>
          <a:xfrm flipH="1" flipV="1">
            <a:off x="4922831" y="5159532"/>
            <a:ext cx="169286" cy="39896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p:nvPr/>
        </p:nvCxnSpPr>
        <p:spPr>
          <a:xfrm flipV="1">
            <a:off x="4687476" y="5181572"/>
            <a:ext cx="38842" cy="32594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직선 화살표 연결선 20"/>
          <p:cNvCxnSpPr/>
          <p:nvPr/>
        </p:nvCxnSpPr>
        <p:spPr>
          <a:xfrm flipH="1" flipV="1">
            <a:off x="5042122" y="5117789"/>
            <a:ext cx="568488" cy="38000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2" name="Picture 2" descr="C:\Users\user\AppData\Local\Microsoft\Windows\Temporary Internet Files\Content.IE5\EVQU9V7S\MC90043382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1880" y="6144332"/>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a:off x="3961748" y="6415867"/>
            <a:ext cx="586630" cy="369332"/>
          </a:xfrm>
          <a:prstGeom prst="rect">
            <a:avLst/>
          </a:prstGeom>
          <a:noFill/>
        </p:spPr>
        <p:txBody>
          <a:bodyPr wrap="square" rtlCol="0">
            <a:spAutoFit/>
          </a:bodyPr>
          <a:lstStyle/>
          <a:p>
            <a:r>
              <a:rPr lang="en-US" altLang="ko-KR" dirty="0" smtClean="0"/>
              <a:t>MN</a:t>
            </a:r>
            <a:endParaRPr lang="ko-KR" altLang="en-US"/>
          </a:p>
        </p:txBody>
      </p:sp>
      <p:sp>
        <p:nvSpPr>
          <p:cNvPr id="26" name="TextBox 25"/>
          <p:cNvSpPr txBox="1"/>
          <p:nvPr/>
        </p:nvSpPr>
        <p:spPr>
          <a:xfrm>
            <a:off x="5926664" y="5701906"/>
            <a:ext cx="979409" cy="369332"/>
          </a:xfrm>
          <a:prstGeom prst="rect">
            <a:avLst/>
          </a:prstGeom>
          <a:noFill/>
        </p:spPr>
        <p:txBody>
          <a:bodyPr wrap="square" rtlCol="0">
            <a:spAutoFit/>
          </a:bodyPr>
          <a:lstStyle/>
          <a:p>
            <a:r>
              <a:rPr lang="en-US" altLang="ko-KR" dirty="0" err="1" smtClean="0"/>
              <a:t>PoA</a:t>
            </a:r>
            <a:endParaRPr lang="ko-KR" altLang="en-US"/>
          </a:p>
        </p:txBody>
      </p:sp>
      <p:sp>
        <p:nvSpPr>
          <p:cNvPr id="27" name="TextBox 26"/>
          <p:cNvSpPr txBox="1"/>
          <p:nvPr/>
        </p:nvSpPr>
        <p:spPr>
          <a:xfrm>
            <a:off x="6846867" y="4438296"/>
            <a:ext cx="2277783" cy="584775"/>
          </a:xfrm>
          <a:prstGeom prst="rect">
            <a:avLst/>
          </a:prstGeom>
          <a:noFill/>
        </p:spPr>
        <p:txBody>
          <a:bodyPr wrap="square" rtlCol="0">
            <a:spAutoFit/>
          </a:bodyPr>
          <a:lstStyle/>
          <a:p>
            <a:r>
              <a:rPr lang="en-US" altLang="ko-KR" sz="1600" dirty="0" smtClean="0"/>
              <a:t>Router/Switch (MIS </a:t>
            </a:r>
            <a:r>
              <a:rPr lang="en-US" altLang="ko-KR" sz="1600" dirty="0" err="1" smtClean="0"/>
              <a:t>PoS</a:t>
            </a:r>
            <a:r>
              <a:rPr lang="en-US" altLang="ko-KR" sz="1600" dirty="0" smtClean="0"/>
              <a:t>) </a:t>
            </a:r>
          </a:p>
          <a:p>
            <a:r>
              <a:rPr lang="en-US" altLang="ko-KR" sz="1600" dirty="0" smtClean="0"/>
              <a:t>as SDN switch</a:t>
            </a:r>
            <a:endParaRPr lang="ko-KR" altLang="en-US" sz="1600" dirty="0"/>
          </a:p>
        </p:txBody>
      </p:sp>
      <p:cxnSp>
        <p:nvCxnSpPr>
          <p:cNvPr id="28" name="직선 화살표 연결선 27"/>
          <p:cNvCxnSpPr/>
          <p:nvPr/>
        </p:nvCxnSpPr>
        <p:spPr>
          <a:xfrm flipV="1">
            <a:off x="3934868" y="5117790"/>
            <a:ext cx="570940" cy="94808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직선 화살표 연결선 28"/>
          <p:cNvCxnSpPr/>
          <p:nvPr/>
        </p:nvCxnSpPr>
        <p:spPr>
          <a:xfrm flipV="1">
            <a:off x="4077862" y="5927827"/>
            <a:ext cx="411674" cy="330699"/>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p:cNvCxnSpPr/>
          <p:nvPr/>
        </p:nvCxnSpPr>
        <p:spPr>
          <a:xfrm flipV="1">
            <a:off x="3748676" y="3951011"/>
            <a:ext cx="1165655" cy="211486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5739952" y="4136379"/>
            <a:ext cx="554620" cy="31867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모서리가 둥근 직사각형 34"/>
          <p:cNvSpPr/>
          <p:nvPr/>
        </p:nvSpPr>
        <p:spPr>
          <a:xfrm>
            <a:off x="772538" y="3971523"/>
            <a:ext cx="1944216" cy="2473958"/>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MIS Framework </a:t>
            </a:r>
            <a:r>
              <a:rPr lang="en-US" altLang="ko-KR" sz="1200" dirty="0" smtClean="0">
                <a:solidFill>
                  <a:schemeClr val="tx1"/>
                </a:solidFill>
              </a:rPr>
              <a:t>with functions of </a:t>
            </a:r>
          </a:p>
          <a:p>
            <a:pPr algn="ctr"/>
            <a:r>
              <a:rPr lang="en-US" altLang="ko-KR" sz="1200" dirty="0" smtClean="0">
                <a:solidFill>
                  <a:schemeClr val="tx1"/>
                </a:solidFill>
              </a:rPr>
              <a:t>data path control and resource management</a:t>
            </a:r>
            <a:endParaRPr lang="en-US" altLang="ko-KR" sz="1600" dirty="0"/>
          </a:p>
          <a:p>
            <a:pPr algn="ctr"/>
            <a:endParaRPr lang="en-US" altLang="ko-KR" sz="1600" dirty="0" smtClean="0"/>
          </a:p>
          <a:p>
            <a:pPr algn="ctr"/>
            <a:endParaRPr lang="en-US" altLang="ko-KR" sz="1600" dirty="0"/>
          </a:p>
          <a:p>
            <a:pPr algn="ctr"/>
            <a:endParaRPr lang="ko-KR" altLang="en-US" sz="1600" dirty="0"/>
          </a:p>
        </p:txBody>
      </p:sp>
      <p:sp>
        <p:nvSpPr>
          <p:cNvPr id="36" name="모서리가 둥근 직사각형 35"/>
          <p:cNvSpPr/>
          <p:nvPr/>
        </p:nvSpPr>
        <p:spPr>
          <a:xfrm>
            <a:off x="1059590" y="5429506"/>
            <a:ext cx="1370112" cy="92772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t>SDN</a:t>
            </a:r>
            <a:endParaRPr lang="ko-KR" altLang="en-US" sz="1600"/>
          </a:p>
        </p:txBody>
      </p:sp>
      <p:sp>
        <p:nvSpPr>
          <p:cNvPr id="37" name="TextBox 36"/>
          <p:cNvSpPr txBox="1"/>
          <p:nvPr/>
        </p:nvSpPr>
        <p:spPr>
          <a:xfrm>
            <a:off x="5864812" y="3459340"/>
            <a:ext cx="2764763" cy="584775"/>
          </a:xfrm>
          <a:prstGeom prst="rect">
            <a:avLst/>
          </a:prstGeom>
          <a:noFill/>
        </p:spPr>
        <p:txBody>
          <a:bodyPr wrap="square" rtlCol="0">
            <a:spAutoFit/>
          </a:bodyPr>
          <a:lstStyle/>
          <a:p>
            <a:r>
              <a:rPr lang="en-US" altLang="ko-KR" sz="1600" dirty="0" smtClean="0"/>
              <a:t>Access Controller (MIS </a:t>
            </a:r>
            <a:r>
              <a:rPr lang="en-US" altLang="ko-KR" sz="1600" dirty="0" err="1" smtClean="0"/>
              <a:t>PoS</a:t>
            </a:r>
            <a:r>
              <a:rPr lang="en-US" altLang="ko-KR" sz="1600" dirty="0" smtClean="0"/>
              <a:t>) </a:t>
            </a:r>
          </a:p>
          <a:p>
            <a:r>
              <a:rPr lang="en-US" altLang="ko-KR" sz="1600" dirty="0" smtClean="0"/>
              <a:t>as SDN Controller</a:t>
            </a:r>
            <a:endParaRPr lang="ko-KR" altLang="en-US" sz="1600" dirty="0"/>
          </a:p>
        </p:txBody>
      </p:sp>
      <p:sp>
        <p:nvSpPr>
          <p:cNvPr id="38" name="TextBox 37"/>
          <p:cNvSpPr txBox="1"/>
          <p:nvPr/>
        </p:nvSpPr>
        <p:spPr>
          <a:xfrm>
            <a:off x="3017312" y="3457601"/>
            <a:ext cx="1762591" cy="1015663"/>
          </a:xfrm>
          <a:prstGeom prst="rect">
            <a:avLst/>
          </a:prstGeom>
          <a:noFill/>
        </p:spPr>
        <p:txBody>
          <a:bodyPr wrap="square" rtlCol="0">
            <a:spAutoFit/>
          </a:bodyPr>
          <a:lstStyle/>
          <a:p>
            <a:r>
              <a:rPr lang="en-US" altLang="ko-KR" b="1" dirty="0" smtClean="0">
                <a:solidFill>
                  <a:srgbClr val="00B050"/>
                </a:solidFill>
              </a:rPr>
              <a:t>MIS Protocol </a:t>
            </a:r>
            <a:r>
              <a:rPr lang="en-US" altLang="ko-KR" sz="1400" dirty="0" smtClean="0">
                <a:solidFill>
                  <a:srgbClr val="00B050"/>
                </a:solidFill>
              </a:rPr>
              <a:t>with functions of </a:t>
            </a:r>
          </a:p>
          <a:p>
            <a:r>
              <a:rPr lang="en-US" altLang="ko-KR" sz="1400" dirty="0" smtClean="0">
                <a:solidFill>
                  <a:srgbClr val="00B050"/>
                </a:solidFill>
              </a:rPr>
              <a:t>data path control and resource management</a:t>
            </a:r>
            <a:endParaRPr lang="ko-KR" altLang="en-US" sz="1400" dirty="0">
              <a:solidFill>
                <a:srgbClr val="00B050"/>
              </a:solidFill>
            </a:endParaRPr>
          </a:p>
        </p:txBody>
      </p:sp>
    </p:spTree>
    <p:extLst>
      <p:ext uri="{BB962C8B-B14F-4D97-AF65-F5344CB8AC3E}">
        <p14:creationId xmlns:p14="http://schemas.microsoft.com/office/powerpoint/2010/main" val="120249076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251520" y="1340768"/>
            <a:ext cx="8640960" cy="1367477"/>
          </a:xfrm>
        </p:spPr>
        <p:txBody>
          <a:bodyPr/>
          <a:lstStyle/>
          <a:p>
            <a:r>
              <a:rPr lang="en-US" altLang="ko-KR" sz="2000" dirty="0" smtClean="0"/>
              <a:t>SDN protocol (e.g., </a:t>
            </a:r>
            <a:r>
              <a:rPr lang="en-US" altLang="ko-KR" sz="2000" dirty="0" err="1" smtClean="0"/>
              <a:t>OpenFlow</a:t>
            </a:r>
            <a:r>
              <a:rPr lang="en-US" altLang="ko-KR" sz="2000" dirty="0" smtClean="0"/>
              <a:t>) needs to extend its protocol for mobility and radio resource management.</a:t>
            </a:r>
          </a:p>
          <a:p>
            <a:r>
              <a:rPr lang="en-US" altLang="ko-KR" sz="2000" dirty="0" smtClean="0"/>
              <a:t>Requirements: </a:t>
            </a:r>
            <a:r>
              <a:rPr lang="en-US" altLang="ko-KR" sz="2000" dirty="0"/>
              <a:t>Extension of SDN protocol with MIS </a:t>
            </a:r>
            <a:r>
              <a:rPr lang="en-US" altLang="ko-KR" sz="2000" dirty="0" smtClean="0"/>
              <a:t>function (MISF) to support mobility and radio resource management </a:t>
            </a:r>
            <a:endParaRPr lang="ko-KR" altLang="en-US"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a:solidFill>
                <a:srgbClr val="000000"/>
              </a:solidFill>
            </a:endParaRPr>
          </a:p>
        </p:txBody>
      </p:sp>
      <p:sp>
        <p:nvSpPr>
          <p:cNvPr id="6" name="제목 1"/>
          <p:cNvSpPr>
            <a:spLocks noGrp="1"/>
          </p:cNvSpPr>
          <p:nvPr>
            <p:ph type="title"/>
          </p:nvPr>
        </p:nvSpPr>
        <p:spPr>
          <a:xfrm>
            <a:off x="422275" y="228600"/>
            <a:ext cx="8270875" cy="685800"/>
          </a:xfrm>
        </p:spPr>
        <p:txBody>
          <a:bodyPr/>
          <a:lstStyle/>
          <a:p>
            <a:r>
              <a:rPr lang="en-US" altLang="ko-KR" sz="2400" dirty="0" smtClean="0"/>
              <a:t>2. Extension </a:t>
            </a:r>
            <a:r>
              <a:rPr lang="en-US" altLang="ko-KR" sz="2400" dirty="0"/>
              <a:t>of SDN </a:t>
            </a:r>
            <a:r>
              <a:rPr lang="en-US" altLang="ko-KR" sz="2400" dirty="0" smtClean="0"/>
              <a:t>Protocol </a:t>
            </a:r>
            <a:r>
              <a:rPr lang="en-US" altLang="ko-KR" sz="2400" dirty="0"/>
              <a:t>with </a:t>
            </a:r>
            <a:r>
              <a:rPr lang="en-US" altLang="ko-KR" sz="2400" dirty="0" smtClean="0"/>
              <a:t>MIS Function</a:t>
            </a:r>
            <a:endParaRPr lang="en-US" altLang="ko-KR" sz="2400" dirty="0"/>
          </a:p>
        </p:txBody>
      </p:sp>
      <p:pic>
        <p:nvPicPr>
          <p:cNvPr id="7" name="그림 6"/>
          <p:cNvPicPr>
            <a:picLocks noChangeAspect="1"/>
          </p:cNvPicPr>
          <p:nvPr/>
        </p:nvPicPr>
        <p:blipFill>
          <a:blip r:embed="rId2">
            <a:duotone>
              <a:prstClr val="black"/>
              <a:schemeClr val="accent1">
                <a:tint val="45000"/>
                <a:satMod val="400000"/>
              </a:schemeClr>
            </a:duotone>
          </a:blip>
          <a:stretch>
            <a:fillRect/>
          </a:stretch>
        </p:blipFill>
        <p:spPr>
          <a:xfrm>
            <a:off x="5823581" y="3385148"/>
            <a:ext cx="683150" cy="923176"/>
          </a:xfrm>
          <a:prstGeom prst="rect">
            <a:avLst/>
          </a:prstGeom>
        </p:spPr>
      </p:pic>
      <p:pic>
        <p:nvPicPr>
          <p:cNvPr id="8" name="그림 7"/>
          <p:cNvPicPr>
            <a:picLocks noChangeAspect="1"/>
          </p:cNvPicPr>
          <p:nvPr/>
        </p:nvPicPr>
        <p:blipFill>
          <a:blip r:embed="rId3">
            <a:duotone>
              <a:prstClr val="black"/>
              <a:schemeClr val="accent1">
                <a:tint val="45000"/>
                <a:satMod val="400000"/>
              </a:schemeClr>
            </a:duotone>
          </a:blip>
          <a:stretch>
            <a:fillRect/>
          </a:stretch>
        </p:blipFill>
        <p:spPr>
          <a:xfrm>
            <a:off x="5190824" y="4476398"/>
            <a:ext cx="647190" cy="558360"/>
          </a:xfrm>
          <a:prstGeom prst="rect">
            <a:avLst/>
          </a:prstGeom>
        </p:spPr>
      </p:pic>
      <p:pic>
        <p:nvPicPr>
          <p:cNvPr id="9" name="그림 8"/>
          <p:cNvPicPr>
            <a:picLocks noChangeAspect="1"/>
          </p:cNvPicPr>
          <p:nvPr/>
        </p:nvPicPr>
        <p:blipFill>
          <a:blip r:embed="rId3">
            <a:duotone>
              <a:prstClr val="black"/>
              <a:schemeClr val="accent1">
                <a:tint val="45000"/>
                <a:satMod val="400000"/>
              </a:schemeClr>
            </a:duotone>
          </a:blip>
          <a:stretch>
            <a:fillRect/>
          </a:stretch>
        </p:blipFill>
        <p:spPr>
          <a:xfrm>
            <a:off x="6969334" y="4310809"/>
            <a:ext cx="647190" cy="558360"/>
          </a:xfrm>
          <a:prstGeom prst="rect">
            <a:avLst/>
          </a:prstGeom>
        </p:spPr>
      </p:pic>
      <p:pic>
        <p:nvPicPr>
          <p:cNvPr id="10" name="Picture 12"/>
          <p:cNvPicPr>
            <a:picLocks noChangeAspect="1" noChangeArrowheads="1"/>
          </p:cNvPicPr>
          <p:nvPr/>
        </p:nvPicPr>
        <p:blipFill>
          <a:blip r:embed="rId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300815" y="513057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795426" y="515266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378758" y="519173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직선 연결선 12"/>
          <p:cNvCxnSpPr/>
          <p:nvPr/>
        </p:nvCxnSpPr>
        <p:spPr>
          <a:xfrm flipH="1">
            <a:off x="5604712" y="4198846"/>
            <a:ext cx="300133" cy="391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p:nvCxnSpPr>
        <p:spPr>
          <a:xfrm flipH="1">
            <a:off x="5571541" y="4967769"/>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직선 연결선 14"/>
          <p:cNvCxnSpPr/>
          <p:nvPr/>
        </p:nvCxnSpPr>
        <p:spPr>
          <a:xfrm>
            <a:off x="5760467" y="4948086"/>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a:off x="5826116" y="4890198"/>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H="1">
            <a:off x="5832938" y="4695782"/>
            <a:ext cx="1208303" cy="25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6401140" y="4071251"/>
            <a:ext cx="681580" cy="3440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화살표 연결선 18"/>
          <p:cNvCxnSpPr/>
          <p:nvPr/>
        </p:nvCxnSpPr>
        <p:spPr>
          <a:xfrm>
            <a:off x="5874702" y="4543658"/>
            <a:ext cx="1048112" cy="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p:nvPr/>
        </p:nvCxnSpPr>
        <p:spPr>
          <a:xfrm flipV="1">
            <a:off x="5546816" y="4058559"/>
            <a:ext cx="213651" cy="35186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직선 화살표 연결선 20"/>
          <p:cNvCxnSpPr/>
          <p:nvPr/>
        </p:nvCxnSpPr>
        <p:spPr>
          <a:xfrm flipH="1" flipV="1">
            <a:off x="5710979" y="4996148"/>
            <a:ext cx="169286" cy="39896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V="1">
            <a:off x="5475624" y="5018188"/>
            <a:ext cx="38842" cy="32594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flipH="1" flipV="1">
            <a:off x="5830270" y="4954405"/>
            <a:ext cx="568488" cy="38000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4" name="Picture 2" descr="C:\Users\user\AppData\Local\Microsoft\Windows\Temporary Internet Files\Content.IE5\EVQU9V7S\MC900433826[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0028" y="5980948"/>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4749896" y="6252483"/>
            <a:ext cx="586630" cy="369332"/>
          </a:xfrm>
          <a:prstGeom prst="rect">
            <a:avLst/>
          </a:prstGeom>
          <a:noFill/>
        </p:spPr>
        <p:txBody>
          <a:bodyPr wrap="square" rtlCol="0">
            <a:spAutoFit/>
          </a:bodyPr>
          <a:lstStyle/>
          <a:p>
            <a:r>
              <a:rPr lang="en-US" altLang="ko-KR" dirty="0" smtClean="0"/>
              <a:t>MN</a:t>
            </a:r>
            <a:endParaRPr lang="ko-KR" altLang="en-US"/>
          </a:p>
        </p:txBody>
      </p:sp>
      <p:sp>
        <p:nvSpPr>
          <p:cNvPr id="28" name="TextBox 27"/>
          <p:cNvSpPr txBox="1"/>
          <p:nvPr/>
        </p:nvSpPr>
        <p:spPr>
          <a:xfrm>
            <a:off x="6650385" y="5573638"/>
            <a:ext cx="979409" cy="369332"/>
          </a:xfrm>
          <a:prstGeom prst="rect">
            <a:avLst/>
          </a:prstGeom>
          <a:noFill/>
        </p:spPr>
        <p:txBody>
          <a:bodyPr wrap="square" rtlCol="0">
            <a:spAutoFit/>
          </a:bodyPr>
          <a:lstStyle/>
          <a:p>
            <a:r>
              <a:rPr lang="en-US" altLang="ko-KR" dirty="0" err="1" smtClean="0"/>
              <a:t>PoA</a:t>
            </a:r>
            <a:endParaRPr lang="ko-KR" altLang="en-US"/>
          </a:p>
        </p:txBody>
      </p:sp>
      <p:sp>
        <p:nvSpPr>
          <p:cNvPr id="29" name="TextBox 28"/>
          <p:cNvSpPr txBox="1"/>
          <p:nvPr/>
        </p:nvSpPr>
        <p:spPr>
          <a:xfrm>
            <a:off x="6579590" y="3294219"/>
            <a:ext cx="1776786" cy="646331"/>
          </a:xfrm>
          <a:prstGeom prst="rect">
            <a:avLst/>
          </a:prstGeom>
          <a:noFill/>
        </p:spPr>
        <p:txBody>
          <a:bodyPr wrap="square" rtlCol="0">
            <a:spAutoFit/>
          </a:bodyPr>
          <a:lstStyle/>
          <a:p>
            <a:r>
              <a:rPr lang="en-US" altLang="ko-KR" dirty="0" smtClean="0"/>
              <a:t>SDN Controller</a:t>
            </a:r>
          </a:p>
          <a:p>
            <a:r>
              <a:rPr lang="en-US" altLang="ko-KR" dirty="0" smtClean="0"/>
              <a:t>with MISF</a:t>
            </a:r>
            <a:endParaRPr lang="ko-KR" altLang="en-US"/>
          </a:p>
        </p:txBody>
      </p:sp>
      <p:cxnSp>
        <p:nvCxnSpPr>
          <p:cNvPr id="30" name="직선 화살표 연결선 29"/>
          <p:cNvCxnSpPr/>
          <p:nvPr/>
        </p:nvCxnSpPr>
        <p:spPr>
          <a:xfrm flipV="1">
            <a:off x="4723016" y="4954406"/>
            <a:ext cx="570940" cy="948084"/>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flipV="1">
            <a:off x="4866010" y="5764443"/>
            <a:ext cx="411674" cy="330699"/>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flipV="1">
            <a:off x="4536824" y="3787627"/>
            <a:ext cx="1165655" cy="2114864"/>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667539" y="3809313"/>
            <a:ext cx="1949098" cy="1384995"/>
          </a:xfrm>
          <a:prstGeom prst="rect">
            <a:avLst/>
          </a:prstGeom>
          <a:noFill/>
          <a:ln w="28575">
            <a:noFill/>
          </a:ln>
        </p:spPr>
        <p:txBody>
          <a:bodyPr wrap="square" rtlCol="0">
            <a:spAutoFit/>
          </a:bodyPr>
          <a:lstStyle/>
          <a:p>
            <a:r>
              <a:rPr lang="en-US" altLang="ko-KR" sz="2000" b="1" dirty="0" smtClean="0">
                <a:solidFill>
                  <a:srgbClr val="0070C0"/>
                </a:solidFill>
              </a:rPr>
              <a:t>SDN Protocol </a:t>
            </a:r>
          </a:p>
          <a:p>
            <a:r>
              <a:rPr lang="en-US" altLang="ko-KR" sz="1600" dirty="0" smtClean="0">
                <a:solidFill>
                  <a:srgbClr val="0070C0"/>
                </a:solidFill>
              </a:rPr>
              <a:t>with MISF </a:t>
            </a:r>
          </a:p>
          <a:p>
            <a:r>
              <a:rPr lang="en-US" altLang="ko-KR" sz="1600" dirty="0" smtClean="0">
                <a:solidFill>
                  <a:srgbClr val="0070C0"/>
                </a:solidFill>
              </a:rPr>
              <a:t>for mobility and </a:t>
            </a:r>
          </a:p>
          <a:p>
            <a:r>
              <a:rPr lang="en-US" altLang="ko-KR" sz="1600" dirty="0" smtClean="0">
                <a:solidFill>
                  <a:srgbClr val="0070C0"/>
                </a:solidFill>
              </a:rPr>
              <a:t>radio resource management</a:t>
            </a:r>
            <a:endParaRPr lang="ko-KR" altLang="en-US" sz="1600">
              <a:solidFill>
                <a:srgbClr val="0070C0"/>
              </a:solidFill>
            </a:endParaRPr>
          </a:p>
        </p:txBody>
      </p:sp>
      <p:cxnSp>
        <p:nvCxnSpPr>
          <p:cNvPr id="34" name="직선 화살표 연결선 33"/>
          <p:cNvCxnSpPr/>
          <p:nvPr/>
        </p:nvCxnSpPr>
        <p:spPr>
          <a:xfrm>
            <a:off x="6528100" y="3972995"/>
            <a:ext cx="554620" cy="31867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621832" y="4175537"/>
            <a:ext cx="1486672" cy="369332"/>
          </a:xfrm>
          <a:prstGeom prst="rect">
            <a:avLst/>
          </a:prstGeom>
          <a:noFill/>
        </p:spPr>
        <p:txBody>
          <a:bodyPr wrap="square" rtlCol="0">
            <a:spAutoFit/>
          </a:bodyPr>
          <a:lstStyle/>
          <a:p>
            <a:r>
              <a:rPr lang="en-US" altLang="ko-KR" dirty="0" smtClean="0"/>
              <a:t>SDN Switch</a:t>
            </a:r>
            <a:endParaRPr lang="ko-KR" altLang="en-US"/>
          </a:p>
        </p:txBody>
      </p:sp>
      <p:sp>
        <p:nvSpPr>
          <p:cNvPr id="37" name="모서리가 둥근 직사각형 36"/>
          <p:cNvSpPr/>
          <p:nvPr/>
        </p:nvSpPr>
        <p:spPr>
          <a:xfrm>
            <a:off x="936576" y="3610415"/>
            <a:ext cx="1944216" cy="2559566"/>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bg1"/>
                </a:solidFill>
              </a:rPr>
              <a:t>SDN</a:t>
            </a:r>
          </a:p>
          <a:p>
            <a:pPr algn="ctr"/>
            <a:r>
              <a:rPr lang="en-US" altLang="ko-KR" sz="1400" dirty="0" smtClean="0">
                <a:solidFill>
                  <a:schemeClr val="bg1"/>
                </a:solidFill>
              </a:rPr>
              <a:t>with functions of </a:t>
            </a:r>
          </a:p>
          <a:p>
            <a:pPr algn="ctr"/>
            <a:r>
              <a:rPr lang="en-US" altLang="ko-KR" sz="1400" dirty="0">
                <a:solidFill>
                  <a:schemeClr val="bg1"/>
                </a:solidFill>
              </a:rPr>
              <a:t>mobility management and radio resource management</a:t>
            </a:r>
            <a:endParaRPr lang="en-US" altLang="ko-KR" dirty="0">
              <a:solidFill>
                <a:schemeClr val="bg1"/>
              </a:solidFill>
            </a:endParaRPr>
          </a:p>
          <a:p>
            <a:pPr algn="ctr"/>
            <a:endParaRPr lang="en-US" altLang="ko-KR" dirty="0" smtClean="0">
              <a:solidFill>
                <a:schemeClr val="bg1"/>
              </a:solidFill>
            </a:endParaRPr>
          </a:p>
          <a:p>
            <a:pPr algn="ctr"/>
            <a:endParaRPr lang="en-US" altLang="ko-KR" dirty="0">
              <a:solidFill>
                <a:schemeClr val="bg1"/>
              </a:solidFill>
            </a:endParaRPr>
          </a:p>
          <a:p>
            <a:pPr algn="ctr"/>
            <a:endParaRPr lang="ko-KR" altLang="en-US" dirty="0">
              <a:solidFill>
                <a:schemeClr val="bg1"/>
              </a:solidFill>
            </a:endParaRPr>
          </a:p>
        </p:txBody>
      </p:sp>
      <p:sp>
        <p:nvSpPr>
          <p:cNvPr id="38" name="모서리가 둥근 직사각형 37"/>
          <p:cNvSpPr/>
          <p:nvPr/>
        </p:nvSpPr>
        <p:spPr>
          <a:xfrm>
            <a:off x="1223628" y="5154006"/>
            <a:ext cx="1370112" cy="92772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MISF</a:t>
            </a:r>
            <a:endParaRPr lang="ko-KR" altLang="en-US">
              <a:solidFill>
                <a:schemeClr val="tx1"/>
              </a:solidFill>
            </a:endParaRPr>
          </a:p>
        </p:txBody>
      </p:sp>
    </p:spTree>
    <p:extLst>
      <p:ext uri="{BB962C8B-B14F-4D97-AF65-F5344CB8AC3E}">
        <p14:creationId xmlns:p14="http://schemas.microsoft.com/office/powerpoint/2010/main" val="1710979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4" name="직선 연결선 113"/>
          <p:cNvCxnSpPr/>
          <p:nvPr/>
        </p:nvCxnSpPr>
        <p:spPr>
          <a:xfrm flipV="1">
            <a:off x="4667934" y="4973648"/>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직선 연결선 115"/>
          <p:cNvCxnSpPr/>
          <p:nvPr/>
        </p:nvCxnSpPr>
        <p:spPr>
          <a:xfrm flipH="1" flipV="1">
            <a:off x="5011587" y="5126048"/>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직선 연결선 117"/>
          <p:cNvCxnSpPr/>
          <p:nvPr/>
        </p:nvCxnSpPr>
        <p:spPr>
          <a:xfrm flipV="1">
            <a:off x="6788211" y="4970335"/>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직선 연결선 119"/>
          <p:cNvCxnSpPr/>
          <p:nvPr/>
        </p:nvCxnSpPr>
        <p:spPr>
          <a:xfrm flipH="1" flipV="1">
            <a:off x="7285463" y="5048191"/>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a:solidFill>
            <a:schemeClr val="bg1"/>
          </a:solidFill>
        </p:spPr>
        <p:txBody>
          <a:bodyPr/>
          <a:lstStyle/>
          <a:p>
            <a:r>
              <a:rPr lang="en-US" altLang="ko-KR" sz="2400" dirty="0" smtClean="0"/>
              <a:t>3. Cooperation between MIS </a:t>
            </a:r>
            <a:r>
              <a:rPr lang="en-US" altLang="ko-KR" sz="2400" dirty="0"/>
              <a:t>framework and SDN protocol</a:t>
            </a:r>
          </a:p>
        </p:txBody>
      </p:sp>
      <p:sp>
        <p:nvSpPr>
          <p:cNvPr id="3" name="내용 개체 틀 2"/>
          <p:cNvSpPr>
            <a:spLocks noGrp="1"/>
          </p:cNvSpPr>
          <p:nvPr>
            <p:ph idx="1"/>
          </p:nvPr>
        </p:nvSpPr>
        <p:spPr>
          <a:xfrm>
            <a:off x="0" y="836712"/>
            <a:ext cx="9144000" cy="1815315"/>
          </a:xfrm>
        </p:spPr>
        <p:txBody>
          <a:bodyPr/>
          <a:lstStyle/>
          <a:p>
            <a:pPr algn="just"/>
            <a:r>
              <a:rPr lang="en-US" altLang="ko-KR" sz="1800" dirty="0" smtClean="0"/>
              <a:t>Network entities of MIS framework and SDN protocol may cooperate each other for optimizing data path control, mobility management, and resource management in both wireless and wired networks.</a:t>
            </a:r>
          </a:p>
          <a:p>
            <a:pPr algn="just"/>
            <a:r>
              <a:rPr lang="en-US" altLang="ko-KR" sz="1800" dirty="0" smtClean="0"/>
              <a:t>Requirements</a:t>
            </a:r>
          </a:p>
          <a:p>
            <a:pPr lvl="1" algn="just">
              <a:buFont typeface="Wingdings" panose="05000000000000000000" pitchFamily="2" charset="2"/>
              <a:buChar char="Ø"/>
            </a:pPr>
            <a:r>
              <a:rPr lang="en-US" altLang="ko-KR" sz="1800" dirty="0"/>
              <a:t>Interfaces between MIS protocol and SDN protocol are needed</a:t>
            </a:r>
            <a:endParaRPr lang="en-US" altLang="ko-KR" sz="1800" dirty="0" smtClean="0"/>
          </a:p>
          <a:p>
            <a:pPr algn="just"/>
            <a:r>
              <a:rPr lang="en-US" altLang="ko-KR" sz="1800" dirty="0"/>
              <a:t>SDN function and MISF can exist in the </a:t>
            </a:r>
            <a:r>
              <a:rPr lang="en-US" altLang="ko-KR" sz="1800" dirty="0" smtClean="0"/>
              <a:t>same physical </a:t>
            </a:r>
            <a:r>
              <a:rPr lang="en-US" altLang="ko-KR" sz="1800" dirty="0"/>
              <a:t>network entities</a:t>
            </a:r>
            <a:r>
              <a:rPr lang="en-US" altLang="ko-KR" sz="1800" dirty="0" smtClean="0"/>
              <a:t>.</a:t>
            </a:r>
            <a:endParaRPr lang="en-US" altLang="ko-KR" sz="1800" dirty="0"/>
          </a:p>
        </p:txBody>
      </p:sp>
      <p:sp>
        <p:nvSpPr>
          <p:cNvPr id="4" name="슬라이드 번호 개체 틀 3"/>
          <p:cNvSpPr>
            <a:spLocks noGrp="1"/>
          </p:cNvSpPr>
          <p:nvPr>
            <p:ph type="sldNum" sz="quarter" idx="11"/>
          </p:nvPr>
        </p:nvSpPr>
        <p:spPr>
          <a:xfrm>
            <a:off x="8402383" y="6423331"/>
            <a:ext cx="685800" cy="381000"/>
          </a:xfrm>
        </p:spPr>
        <p:txBody>
          <a:bodyPr/>
          <a:lstStyle/>
          <a:p>
            <a:fld id="{F29C0F80-CD8F-472D-AFB6-6F74E86F726D}" type="slidenum">
              <a:rPr lang="en-US" altLang="ja-JP" smtClean="0">
                <a:solidFill>
                  <a:srgbClr val="000000"/>
                </a:solidFill>
              </a:rPr>
              <a:pPr/>
              <a:t>8</a:t>
            </a:fld>
            <a:endParaRPr lang="en-US" altLang="ja-JP" dirty="0">
              <a:solidFill>
                <a:srgbClr val="000000"/>
              </a:solidFill>
            </a:endParaRPr>
          </a:p>
        </p:txBody>
      </p:sp>
      <p:sp>
        <p:nvSpPr>
          <p:cNvPr id="58" name="모서리가 둥근 직사각형 57"/>
          <p:cNvSpPr/>
          <p:nvPr/>
        </p:nvSpPr>
        <p:spPr>
          <a:xfrm>
            <a:off x="251520" y="3634658"/>
            <a:ext cx="1152128" cy="1761756"/>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MIS Framework</a:t>
            </a:r>
            <a:endParaRPr lang="en-US" altLang="ko-KR" sz="1400" dirty="0"/>
          </a:p>
        </p:txBody>
      </p:sp>
      <p:sp>
        <p:nvSpPr>
          <p:cNvPr id="59" name="모서리가 둥근 직사각형 58"/>
          <p:cNvSpPr/>
          <p:nvPr/>
        </p:nvSpPr>
        <p:spPr>
          <a:xfrm>
            <a:off x="1867744" y="3579718"/>
            <a:ext cx="1008112" cy="1761756"/>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bg1"/>
                </a:solidFill>
              </a:rPr>
              <a:t>SDN</a:t>
            </a:r>
            <a:endParaRPr lang="ko-KR" altLang="en-US" sz="1600" dirty="0">
              <a:solidFill>
                <a:schemeClr val="bg1"/>
              </a:solidFill>
            </a:endParaRPr>
          </a:p>
        </p:txBody>
      </p:sp>
      <p:sp>
        <p:nvSpPr>
          <p:cNvPr id="60" name="오른쪽 화살표 59"/>
          <p:cNvSpPr/>
          <p:nvPr/>
        </p:nvSpPr>
        <p:spPr>
          <a:xfrm>
            <a:off x="1115616" y="3861693"/>
            <a:ext cx="752128" cy="288032"/>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sp>
        <p:nvSpPr>
          <p:cNvPr id="61" name="오른쪽 화살표 60"/>
          <p:cNvSpPr/>
          <p:nvPr/>
        </p:nvSpPr>
        <p:spPr>
          <a:xfrm flipH="1">
            <a:off x="1416248" y="4783081"/>
            <a:ext cx="707479" cy="288032"/>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sp>
        <p:nvSpPr>
          <p:cNvPr id="62" name="TextBox 61"/>
          <p:cNvSpPr txBox="1"/>
          <p:nvPr/>
        </p:nvSpPr>
        <p:spPr>
          <a:xfrm>
            <a:off x="435645" y="2855208"/>
            <a:ext cx="2232248" cy="646331"/>
          </a:xfrm>
          <a:prstGeom prst="rect">
            <a:avLst/>
          </a:prstGeom>
          <a:solidFill>
            <a:srgbClr val="00B050"/>
          </a:solidFill>
        </p:spPr>
        <p:txBody>
          <a:bodyPr wrap="square" rtlCol="0">
            <a:spAutoFit/>
          </a:bodyPr>
          <a:lstStyle/>
          <a:p>
            <a:r>
              <a:rPr lang="en-US" altLang="ko-KR" sz="1200" dirty="0" err="1" smtClean="0"/>
              <a:t>Signalling</a:t>
            </a:r>
            <a:r>
              <a:rPr lang="en-US" altLang="ko-KR" sz="1200" dirty="0" smtClean="0"/>
              <a:t> on </a:t>
            </a:r>
          </a:p>
          <a:p>
            <a:r>
              <a:rPr lang="en-US" altLang="ko-KR" sz="1200" dirty="0" smtClean="0"/>
              <a:t>mobility and</a:t>
            </a:r>
          </a:p>
          <a:p>
            <a:r>
              <a:rPr lang="en-US" altLang="ko-KR" sz="1200" dirty="0" smtClean="0"/>
              <a:t>radio resource management</a:t>
            </a:r>
            <a:endParaRPr lang="ko-KR" altLang="en-US" sz="1200" dirty="0"/>
          </a:p>
        </p:txBody>
      </p:sp>
      <p:sp>
        <p:nvSpPr>
          <p:cNvPr id="63" name="TextBox 62"/>
          <p:cNvSpPr txBox="1"/>
          <p:nvPr/>
        </p:nvSpPr>
        <p:spPr>
          <a:xfrm>
            <a:off x="422274" y="5472457"/>
            <a:ext cx="2709566" cy="646331"/>
          </a:xfrm>
          <a:prstGeom prst="rect">
            <a:avLst/>
          </a:prstGeom>
          <a:solidFill>
            <a:srgbClr val="0070C0"/>
          </a:solidFill>
        </p:spPr>
        <p:txBody>
          <a:bodyPr wrap="square" rtlCol="0">
            <a:spAutoFit/>
          </a:bodyPr>
          <a:lstStyle/>
          <a:p>
            <a:r>
              <a:rPr lang="en-US" altLang="ko-KR" sz="1200" dirty="0" err="1" smtClean="0">
                <a:solidFill>
                  <a:schemeClr val="bg1"/>
                </a:solidFill>
              </a:rPr>
              <a:t>Signalling</a:t>
            </a:r>
            <a:r>
              <a:rPr lang="en-US" altLang="ko-KR" sz="1200" dirty="0" smtClean="0">
                <a:solidFill>
                  <a:schemeClr val="bg1"/>
                </a:solidFill>
              </a:rPr>
              <a:t> on </a:t>
            </a:r>
          </a:p>
          <a:p>
            <a:r>
              <a:rPr lang="en-US" altLang="ko-KR" sz="1200" dirty="0" smtClean="0">
                <a:solidFill>
                  <a:schemeClr val="bg1"/>
                </a:solidFill>
              </a:rPr>
              <a:t>data  path control and</a:t>
            </a:r>
          </a:p>
          <a:p>
            <a:r>
              <a:rPr lang="en-US" altLang="ko-KR" sz="1200" dirty="0" smtClean="0">
                <a:solidFill>
                  <a:schemeClr val="bg1"/>
                </a:solidFill>
              </a:rPr>
              <a:t>resource management of wired networks</a:t>
            </a:r>
            <a:endParaRPr lang="ko-KR" altLang="en-US" sz="1200" dirty="0">
              <a:solidFill>
                <a:schemeClr val="bg1"/>
              </a:solidFill>
            </a:endParaRPr>
          </a:p>
        </p:txBody>
      </p:sp>
      <p:pic>
        <p:nvPicPr>
          <p:cNvPr id="68" name="Picture 12"/>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587379" y="5352551"/>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12"/>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429335" y="533058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0" name="Picture 12"/>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5334033" y="534596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 name="Picture 12"/>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649453" y="527391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6" name="직선 연결선 45"/>
          <p:cNvCxnSpPr/>
          <p:nvPr/>
        </p:nvCxnSpPr>
        <p:spPr>
          <a:xfrm>
            <a:off x="5221152" y="3619921"/>
            <a:ext cx="1920859" cy="13053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직선 연결선 72"/>
          <p:cNvCxnSpPr/>
          <p:nvPr/>
        </p:nvCxnSpPr>
        <p:spPr>
          <a:xfrm flipV="1">
            <a:off x="5117368" y="3619921"/>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2" name="직선 연결선 81"/>
          <p:cNvCxnSpPr/>
          <p:nvPr/>
        </p:nvCxnSpPr>
        <p:spPr>
          <a:xfrm flipV="1">
            <a:off x="5028266" y="3970554"/>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p:nvPr/>
        </p:nvCxnSpPr>
        <p:spPr>
          <a:xfrm flipV="1">
            <a:off x="7233465" y="3771293"/>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직선 연결선 85"/>
          <p:cNvCxnSpPr/>
          <p:nvPr/>
        </p:nvCxnSpPr>
        <p:spPr>
          <a:xfrm flipV="1">
            <a:off x="5221152" y="3546894"/>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4" name="그림 63"/>
          <p:cNvPicPr>
            <a:picLocks noChangeAspect="1"/>
          </p:cNvPicPr>
          <p:nvPr/>
        </p:nvPicPr>
        <p:blipFill>
          <a:blip r:embed="rId4">
            <a:duotone>
              <a:prstClr val="black"/>
              <a:schemeClr val="accent2">
                <a:tint val="45000"/>
                <a:satMod val="400000"/>
              </a:schemeClr>
            </a:duotone>
          </a:blip>
          <a:stretch>
            <a:fillRect/>
          </a:stretch>
        </p:blipFill>
        <p:spPr>
          <a:xfrm>
            <a:off x="4686691" y="3158333"/>
            <a:ext cx="683150" cy="923176"/>
          </a:xfrm>
          <a:prstGeom prst="rect">
            <a:avLst/>
          </a:prstGeom>
        </p:spPr>
      </p:pic>
      <p:pic>
        <p:nvPicPr>
          <p:cNvPr id="65" name="그림 64"/>
          <p:cNvPicPr>
            <a:picLocks noChangeAspect="1"/>
          </p:cNvPicPr>
          <p:nvPr/>
        </p:nvPicPr>
        <p:blipFill>
          <a:blip r:embed="rId5">
            <a:duotone>
              <a:prstClr val="black"/>
              <a:schemeClr val="accent2">
                <a:tint val="45000"/>
                <a:satMod val="400000"/>
              </a:schemeClr>
            </a:duotone>
          </a:blip>
          <a:stretch>
            <a:fillRect/>
          </a:stretch>
        </p:blipFill>
        <p:spPr>
          <a:xfrm>
            <a:off x="4722651" y="4715554"/>
            <a:ext cx="647190" cy="558360"/>
          </a:xfrm>
          <a:prstGeom prst="rect">
            <a:avLst/>
          </a:prstGeom>
        </p:spPr>
      </p:pic>
      <p:pic>
        <p:nvPicPr>
          <p:cNvPr id="66" name="그림 65"/>
          <p:cNvPicPr>
            <a:picLocks noChangeAspect="1"/>
          </p:cNvPicPr>
          <p:nvPr/>
        </p:nvPicPr>
        <p:blipFill>
          <a:blip r:embed="rId4">
            <a:duotone>
              <a:prstClr val="black"/>
              <a:schemeClr val="accent1">
                <a:tint val="45000"/>
                <a:satMod val="400000"/>
              </a:schemeClr>
            </a:duotone>
          </a:blip>
          <a:stretch>
            <a:fillRect/>
          </a:stretch>
        </p:blipFill>
        <p:spPr>
          <a:xfrm>
            <a:off x="6901317" y="3158333"/>
            <a:ext cx="683150" cy="923176"/>
          </a:xfrm>
          <a:prstGeom prst="rect">
            <a:avLst/>
          </a:prstGeom>
        </p:spPr>
      </p:pic>
      <p:pic>
        <p:nvPicPr>
          <p:cNvPr id="67" name="그림 66"/>
          <p:cNvPicPr>
            <a:picLocks noChangeAspect="1"/>
          </p:cNvPicPr>
          <p:nvPr/>
        </p:nvPicPr>
        <p:blipFill>
          <a:blip r:embed="rId5">
            <a:duotone>
              <a:prstClr val="black"/>
              <a:schemeClr val="accent1">
                <a:tint val="45000"/>
                <a:satMod val="400000"/>
              </a:schemeClr>
            </a:duotone>
          </a:blip>
          <a:stretch>
            <a:fillRect/>
          </a:stretch>
        </p:blipFill>
        <p:spPr>
          <a:xfrm>
            <a:off x="6901317" y="4694468"/>
            <a:ext cx="647190" cy="558360"/>
          </a:xfrm>
          <a:prstGeom prst="rect">
            <a:avLst/>
          </a:prstGeom>
        </p:spPr>
      </p:pic>
      <p:pic>
        <p:nvPicPr>
          <p:cNvPr id="126" name="Picture 2" descr="C:\Users\user\AppData\Local\Microsoft\Windows\Temporary Internet Files\Content.IE5\EVQU9V7S\MC90043382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46355" y="6154918"/>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2" descr="C:\Users\user\AppData\Local\Microsoft\Windows\Temporary Internet Files\Content.IE5\EVQU9V7S\MC900433826[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35684" y="6120890"/>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142" name="TextBox 141"/>
          <p:cNvSpPr txBox="1"/>
          <p:nvPr/>
        </p:nvSpPr>
        <p:spPr>
          <a:xfrm>
            <a:off x="5192450" y="2780928"/>
            <a:ext cx="2187862" cy="523220"/>
          </a:xfrm>
          <a:prstGeom prst="rect">
            <a:avLst/>
          </a:prstGeom>
          <a:noFill/>
        </p:spPr>
        <p:txBody>
          <a:bodyPr wrap="square" rtlCol="0">
            <a:spAutoFit/>
          </a:bodyPr>
          <a:lstStyle/>
          <a:p>
            <a:r>
              <a:rPr lang="en-US" altLang="ko-KR" sz="1400" dirty="0" err="1" smtClean="0">
                <a:solidFill>
                  <a:srgbClr val="FF0000"/>
                </a:solidFill>
              </a:rPr>
              <a:t>Signalling</a:t>
            </a:r>
            <a:r>
              <a:rPr lang="en-US" altLang="ko-KR" sz="1400" dirty="0" smtClean="0">
                <a:solidFill>
                  <a:srgbClr val="FF0000"/>
                </a:solidFill>
              </a:rPr>
              <a:t> between MIS and SDN network entities</a:t>
            </a:r>
            <a:endParaRPr lang="ko-KR" altLang="en-US" sz="1400" dirty="0">
              <a:solidFill>
                <a:srgbClr val="FF0000"/>
              </a:solidFill>
            </a:endParaRPr>
          </a:p>
        </p:txBody>
      </p:sp>
      <p:sp>
        <p:nvSpPr>
          <p:cNvPr id="145" name="TextBox 144"/>
          <p:cNvSpPr txBox="1"/>
          <p:nvPr/>
        </p:nvSpPr>
        <p:spPr>
          <a:xfrm>
            <a:off x="3836429" y="2729535"/>
            <a:ext cx="969218" cy="738664"/>
          </a:xfrm>
          <a:prstGeom prst="rect">
            <a:avLst/>
          </a:prstGeom>
          <a:noFill/>
        </p:spPr>
        <p:txBody>
          <a:bodyPr wrap="square" rtlCol="0">
            <a:spAutoFit/>
          </a:bodyPr>
          <a:lstStyle/>
          <a:p>
            <a:r>
              <a:rPr lang="en-US" altLang="ko-KR" sz="1400" dirty="0" smtClean="0"/>
              <a:t>Access Controller (MIS </a:t>
            </a:r>
            <a:r>
              <a:rPr lang="en-US" altLang="ko-KR" sz="1400" dirty="0" err="1" smtClean="0"/>
              <a:t>PoS</a:t>
            </a:r>
            <a:r>
              <a:rPr lang="en-US" altLang="ko-KR" sz="1400" dirty="0" smtClean="0"/>
              <a:t>) </a:t>
            </a:r>
          </a:p>
        </p:txBody>
      </p:sp>
      <p:sp>
        <p:nvSpPr>
          <p:cNvPr id="146" name="TextBox 145"/>
          <p:cNvSpPr txBox="1"/>
          <p:nvPr/>
        </p:nvSpPr>
        <p:spPr>
          <a:xfrm>
            <a:off x="3827060" y="4163043"/>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147" name="TextBox 146"/>
          <p:cNvSpPr txBox="1"/>
          <p:nvPr/>
        </p:nvSpPr>
        <p:spPr>
          <a:xfrm>
            <a:off x="7275190" y="2808230"/>
            <a:ext cx="969218" cy="523220"/>
          </a:xfrm>
          <a:prstGeom prst="rect">
            <a:avLst/>
          </a:prstGeom>
          <a:noFill/>
        </p:spPr>
        <p:txBody>
          <a:bodyPr wrap="square" rtlCol="0">
            <a:spAutoFit/>
          </a:bodyPr>
          <a:lstStyle/>
          <a:p>
            <a:r>
              <a:rPr lang="en-US" altLang="ko-KR" sz="1400" dirty="0" smtClean="0"/>
              <a:t>SDN Controller</a:t>
            </a:r>
          </a:p>
        </p:txBody>
      </p:sp>
      <p:sp>
        <p:nvSpPr>
          <p:cNvPr id="148" name="TextBox 147"/>
          <p:cNvSpPr txBox="1"/>
          <p:nvPr/>
        </p:nvSpPr>
        <p:spPr>
          <a:xfrm>
            <a:off x="7242892" y="4329972"/>
            <a:ext cx="969218" cy="523220"/>
          </a:xfrm>
          <a:prstGeom prst="rect">
            <a:avLst/>
          </a:prstGeom>
          <a:noFill/>
        </p:spPr>
        <p:txBody>
          <a:bodyPr wrap="square" rtlCol="0">
            <a:spAutoFit/>
          </a:bodyPr>
          <a:lstStyle/>
          <a:p>
            <a:r>
              <a:rPr lang="en-US" altLang="ko-KR" sz="1400" dirty="0" smtClean="0"/>
              <a:t>SDN Switch</a:t>
            </a:r>
          </a:p>
        </p:txBody>
      </p:sp>
      <p:sp>
        <p:nvSpPr>
          <p:cNvPr id="149" name="TextBox 148"/>
          <p:cNvSpPr txBox="1"/>
          <p:nvPr/>
        </p:nvSpPr>
        <p:spPr>
          <a:xfrm>
            <a:off x="4746355" y="5656539"/>
            <a:ext cx="979409" cy="369332"/>
          </a:xfrm>
          <a:prstGeom prst="rect">
            <a:avLst/>
          </a:prstGeom>
          <a:noFill/>
        </p:spPr>
        <p:txBody>
          <a:bodyPr wrap="square" rtlCol="0">
            <a:spAutoFit/>
          </a:bodyPr>
          <a:lstStyle/>
          <a:p>
            <a:r>
              <a:rPr lang="en-US" altLang="ko-KR" dirty="0" err="1" smtClean="0"/>
              <a:t>PoA</a:t>
            </a:r>
            <a:endParaRPr lang="ko-KR" altLang="en-US" dirty="0"/>
          </a:p>
        </p:txBody>
      </p:sp>
      <p:sp>
        <p:nvSpPr>
          <p:cNvPr id="150" name="TextBox 149"/>
          <p:cNvSpPr txBox="1"/>
          <p:nvPr/>
        </p:nvSpPr>
        <p:spPr>
          <a:xfrm>
            <a:off x="6988490" y="5663174"/>
            <a:ext cx="979409" cy="369332"/>
          </a:xfrm>
          <a:prstGeom prst="rect">
            <a:avLst/>
          </a:prstGeom>
          <a:noFill/>
        </p:spPr>
        <p:txBody>
          <a:bodyPr wrap="square" rtlCol="0">
            <a:spAutoFit/>
          </a:bodyPr>
          <a:lstStyle/>
          <a:p>
            <a:r>
              <a:rPr lang="en-US" altLang="ko-KR" dirty="0" err="1" smtClean="0"/>
              <a:t>PoA</a:t>
            </a:r>
            <a:endParaRPr lang="ko-KR" altLang="en-US"/>
          </a:p>
        </p:txBody>
      </p:sp>
      <p:sp>
        <p:nvSpPr>
          <p:cNvPr id="151" name="TextBox 150"/>
          <p:cNvSpPr txBox="1"/>
          <p:nvPr/>
        </p:nvSpPr>
        <p:spPr>
          <a:xfrm>
            <a:off x="5245992" y="6332810"/>
            <a:ext cx="979409" cy="369332"/>
          </a:xfrm>
          <a:prstGeom prst="rect">
            <a:avLst/>
          </a:prstGeom>
          <a:noFill/>
        </p:spPr>
        <p:txBody>
          <a:bodyPr wrap="square" rtlCol="0">
            <a:spAutoFit/>
          </a:bodyPr>
          <a:lstStyle/>
          <a:p>
            <a:r>
              <a:rPr lang="en-US" altLang="ko-KR" dirty="0" smtClean="0"/>
              <a:t>MN</a:t>
            </a:r>
            <a:endParaRPr lang="ko-KR" altLang="en-US"/>
          </a:p>
        </p:txBody>
      </p:sp>
      <p:sp>
        <p:nvSpPr>
          <p:cNvPr id="152" name="TextBox 151"/>
          <p:cNvSpPr txBox="1"/>
          <p:nvPr/>
        </p:nvSpPr>
        <p:spPr>
          <a:xfrm>
            <a:off x="7409015" y="6286317"/>
            <a:ext cx="979409" cy="369332"/>
          </a:xfrm>
          <a:prstGeom prst="rect">
            <a:avLst/>
          </a:prstGeom>
          <a:noFill/>
        </p:spPr>
        <p:txBody>
          <a:bodyPr wrap="square" rtlCol="0">
            <a:spAutoFit/>
          </a:bodyPr>
          <a:lstStyle/>
          <a:p>
            <a:r>
              <a:rPr lang="en-US" altLang="ko-KR" dirty="0" smtClean="0"/>
              <a:t>MN</a:t>
            </a:r>
            <a:endParaRPr lang="ko-KR" altLang="en-US"/>
          </a:p>
        </p:txBody>
      </p:sp>
      <p:cxnSp>
        <p:nvCxnSpPr>
          <p:cNvPr id="76" name="직선 화살표 연결선 75"/>
          <p:cNvCxnSpPr/>
          <p:nvPr/>
        </p:nvCxnSpPr>
        <p:spPr>
          <a:xfrm flipV="1">
            <a:off x="4960006" y="4135368"/>
            <a:ext cx="0" cy="54877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flipV="1">
            <a:off x="4688330" y="5069142"/>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직선 화살표 연결선 80"/>
          <p:cNvCxnSpPr/>
          <p:nvPr/>
        </p:nvCxnSpPr>
        <p:spPr>
          <a:xfrm flipH="1" flipV="1">
            <a:off x="5252058" y="5230465"/>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직선 화살표 연결선 83"/>
          <p:cNvCxnSpPr/>
          <p:nvPr/>
        </p:nvCxnSpPr>
        <p:spPr>
          <a:xfrm flipV="1">
            <a:off x="6868087" y="5069142"/>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직선 화살표 연결선 84"/>
          <p:cNvCxnSpPr/>
          <p:nvPr/>
        </p:nvCxnSpPr>
        <p:spPr>
          <a:xfrm flipH="1" flipV="1">
            <a:off x="7484615" y="5127117"/>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p:nvPr/>
        </p:nvCxnSpPr>
        <p:spPr>
          <a:xfrm flipH="1" flipV="1">
            <a:off x="7279601" y="4035796"/>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직선 화살표 연결선 88"/>
          <p:cNvCxnSpPr/>
          <p:nvPr/>
        </p:nvCxnSpPr>
        <p:spPr>
          <a:xfrm flipH="1">
            <a:off x="5499284" y="3378391"/>
            <a:ext cx="1288927" cy="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직선 화살표 연결선 91"/>
          <p:cNvCxnSpPr/>
          <p:nvPr/>
        </p:nvCxnSpPr>
        <p:spPr>
          <a:xfrm flipH="1">
            <a:off x="5334033" y="3771293"/>
            <a:ext cx="1214105" cy="771683"/>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직선 화살표 연결선 93"/>
          <p:cNvCxnSpPr/>
          <p:nvPr/>
        </p:nvCxnSpPr>
        <p:spPr>
          <a:xfrm flipH="1" flipV="1">
            <a:off x="5581617" y="3701557"/>
            <a:ext cx="1286470" cy="830818"/>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808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a:xfrm>
            <a:off x="422274" y="1143000"/>
            <a:ext cx="8470205" cy="5181600"/>
          </a:xfrm>
        </p:spPr>
        <p:txBody>
          <a:bodyPr/>
          <a:lstStyle/>
          <a:p>
            <a:pPr algn="just"/>
            <a:r>
              <a:rPr lang="en-US" altLang="ko-KR" sz="2000" dirty="0" smtClean="0"/>
              <a:t>SDN and MIS framework are open platform to control networks</a:t>
            </a:r>
            <a:r>
              <a:rPr lang="en-US" altLang="ko-KR" sz="2000" dirty="0"/>
              <a:t> </a:t>
            </a:r>
          </a:p>
          <a:p>
            <a:pPr lvl="1" algn="just">
              <a:buFont typeface="Wingdings" panose="05000000000000000000" pitchFamily="2" charset="2"/>
              <a:buChar char="Ø"/>
            </a:pPr>
            <a:r>
              <a:rPr lang="en-US" altLang="ko-KR" sz="2000" dirty="0" smtClean="0"/>
              <a:t>SDN usually focuses on </a:t>
            </a:r>
            <a:r>
              <a:rPr lang="en-US" altLang="ko-KR" sz="2000" dirty="0"/>
              <a:t>data path control and resource management of wired </a:t>
            </a:r>
            <a:r>
              <a:rPr lang="en-US" altLang="ko-KR" sz="2000" dirty="0" smtClean="0"/>
              <a:t>networks.</a:t>
            </a:r>
          </a:p>
          <a:p>
            <a:pPr lvl="1" algn="just">
              <a:buFont typeface="Wingdings" panose="05000000000000000000" pitchFamily="2" charset="2"/>
              <a:buChar char="Ø"/>
            </a:pPr>
            <a:r>
              <a:rPr lang="en-US" altLang="ko-KR" sz="2000" dirty="0"/>
              <a:t>MIS framework focuses on mobility management and radio resource </a:t>
            </a:r>
            <a:r>
              <a:rPr lang="en-US" altLang="ko-KR" sz="2000" dirty="0" smtClean="0"/>
              <a:t>management.</a:t>
            </a:r>
          </a:p>
          <a:p>
            <a:pPr algn="just"/>
            <a:r>
              <a:rPr lang="en-US" altLang="ko-KR" sz="2000" dirty="0"/>
              <a:t>Scenarios for </a:t>
            </a:r>
            <a:r>
              <a:rPr lang="en-US" altLang="ko-KR" sz="2000" dirty="0" smtClean="0"/>
              <a:t>Integrating SDN </a:t>
            </a:r>
            <a:r>
              <a:rPr lang="en-US" altLang="ko-KR" sz="2000" dirty="0"/>
              <a:t>and MIS </a:t>
            </a:r>
            <a:r>
              <a:rPr lang="en-US" altLang="ko-KR" sz="2000" dirty="0" smtClean="0"/>
              <a:t>Framework</a:t>
            </a:r>
          </a:p>
          <a:p>
            <a:pPr marL="723900" lvl="1" indent="-254000" algn="just">
              <a:buFont typeface="+mj-lt"/>
              <a:buAutoNum type="arabicPeriod"/>
            </a:pPr>
            <a:r>
              <a:rPr lang="en-US" altLang="ko-KR" sz="2000" dirty="0"/>
              <a:t>Extension of MIS framework with SDN function </a:t>
            </a:r>
          </a:p>
          <a:p>
            <a:pPr marL="723900" lvl="1" indent="-254000" algn="just">
              <a:buFont typeface="+mj-lt"/>
              <a:buAutoNum type="arabicPeriod"/>
            </a:pPr>
            <a:r>
              <a:rPr lang="en-US" altLang="ko-KR" sz="2000" dirty="0" smtClean="0"/>
              <a:t>Extension </a:t>
            </a:r>
            <a:r>
              <a:rPr lang="en-US" altLang="ko-KR" sz="2000" dirty="0"/>
              <a:t>of SDN </a:t>
            </a:r>
            <a:r>
              <a:rPr lang="en-US" altLang="ko-KR" sz="2000" dirty="0" smtClean="0"/>
              <a:t>protocol </a:t>
            </a:r>
            <a:r>
              <a:rPr lang="en-US" altLang="ko-KR" sz="2000" dirty="0"/>
              <a:t>with MIS </a:t>
            </a:r>
            <a:r>
              <a:rPr lang="en-US" altLang="ko-KR" sz="2000" dirty="0" smtClean="0"/>
              <a:t>function</a:t>
            </a:r>
            <a:endParaRPr lang="en-US" altLang="ko-KR" sz="2000" dirty="0"/>
          </a:p>
          <a:p>
            <a:pPr marL="723900" lvl="1" indent="-254000" algn="just">
              <a:buFont typeface="+mj-lt"/>
              <a:buAutoNum type="arabicPeriod"/>
            </a:pPr>
            <a:r>
              <a:rPr lang="en-US" altLang="ko-KR" sz="2000" dirty="0"/>
              <a:t>Cooperation between MIS framework and SDN </a:t>
            </a:r>
            <a:r>
              <a:rPr lang="en-US" altLang="ko-KR" sz="2000" dirty="0" smtClean="0"/>
              <a:t>protocol</a:t>
            </a:r>
          </a:p>
          <a:p>
            <a:pPr marL="280988" lvl="1" indent="-280988" algn="just">
              <a:spcBef>
                <a:spcPct val="40000"/>
              </a:spcBef>
              <a:buSzTx/>
            </a:pPr>
            <a:r>
              <a:rPr lang="en-US" altLang="ko-KR" sz="2000" dirty="0" smtClean="0">
                <a:cs typeface="ＭＳ Ｐゴシック" charset="0"/>
              </a:rPr>
              <a:t>Further discussions on SDN issues for IEEE 802.21.1 task group</a:t>
            </a:r>
            <a:endParaRPr lang="en-US" altLang="ko-KR" sz="2000" dirty="0" smtClean="0"/>
          </a:p>
          <a:p>
            <a:pPr lvl="1" algn="just">
              <a:buFont typeface="Wingdings" panose="05000000000000000000" pitchFamily="2" charset="2"/>
              <a:buChar char="Ø"/>
            </a:pPr>
            <a:r>
              <a:rPr lang="en-US" altLang="ko-KR" sz="2000" dirty="0" smtClean="0"/>
              <a:t>Cooperation between MIS framework and SDN protocol will be important in future because it shows complementary relationship between MIS framework and SDN protocol.</a:t>
            </a:r>
          </a:p>
          <a:p>
            <a:pPr lvl="1" algn="just">
              <a:buFont typeface="Wingdings" panose="05000000000000000000" pitchFamily="2" charset="2"/>
              <a:buChar char="Ø"/>
            </a:pPr>
            <a:r>
              <a:rPr lang="en-US" altLang="ko-KR" sz="2000" dirty="0" smtClean="0"/>
              <a:t>For the cooperation, interfaces between MIS framework and SDN protocol should be discussed in IEEE 802.21.1 task group.  </a:t>
            </a:r>
            <a:endParaRPr lang="ko-KR" altLang="en-US"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Tree>
    <p:extLst>
      <p:ext uri="{BB962C8B-B14F-4D97-AF65-F5344CB8AC3E}">
        <p14:creationId xmlns:p14="http://schemas.microsoft.com/office/powerpoint/2010/main" val="336347566"/>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10854</TotalTime>
  <Words>1043</Words>
  <Application>Microsoft Office PowerPoint</Application>
  <PresentationFormat>화면 슬라이드 쇼(4:3)</PresentationFormat>
  <Paragraphs>157</Paragraphs>
  <Slides>10</Slides>
  <Notes>5</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blank presentation</vt:lpstr>
      <vt:lpstr>PowerPoint 프레젠테이션</vt:lpstr>
      <vt:lpstr>PowerPoint 프레젠테이션</vt:lpstr>
      <vt:lpstr>Definitions of  SDN and MIS Framework</vt:lpstr>
      <vt:lpstr>Comparison of  SDN and MIS Framework</vt:lpstr>
      <vt:lpstr>Scenarios for Integrating SDN and MIS Framework</vt:lpstr>
      <vt:lpstr>Extension of MIS Framework with SDN function</vt:lpstr>
      <vt:lpstr>2. Extension of SDN Protocol with MIS Function</vt:lpstr>
      <vt:lpstr>3. Cooperation between MIS framework and SDN protocol</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ETRI</cp:lastModifiedBy>
  <cp:revision>1241</cp:revision>
  <cp:lastPrinted>2012-05-01T00:28:57Z</cp:lastPrinted>
  <dcterms:created xsi:type="dcterms:W3CDTF">2012-04-29T17:31:25Z</dcterms:created>
  <dcterms:modified xsi:type="dcterms:W3CDTF">2014-07-11T08:24:12Z</dcterms:modified>
</cp:coreProperties>
</file>