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7"/>
  </p:notesMasterIdLst>
  <p:handoutMasterIdLst>
    <p:handoutMasterId r:id="rId8"/>
  </p:handoutMasterIdLst>
  <p:sldIdLst>
    <p:sldId id="333" r:id="rId2"/>
    <p:sldId id="332" r:id="rId3"/>
    <p:sldId id="345" r:id="rId4"/>
    <p:sldId id="346" r:id="rId5"/>
    <p:sldId id="349" r:id="rId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ECFF"/>
    <a:srgbClr val="99CCFF"/>
    <a:srgbClr val="66FF99"/>
    <a:srgbClr val="FF9933"/>
    <a:srgbClr val="FF0000"/>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74" d="100"/>
          <a:sy n="74" d="100"/>
        </p:scale>
        <p:origin x="38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extLst>
      <p:ext uri="{BB962C8B-B14F-4D97-AF65-F5344CB8AC3E}">
        <p14:creationId xmlns:p14="http://schemas.microsoft.com/office/powerpoint/2010/main" val="3563934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extLst>
      <p:ext uri="{BB962C8B-B14F-4D97-AF65-F5344CB8AC3E}">
        <p14:creationId xmlns:p14="http://schemas.microsoft.com/office/powerpoint/2010/main" val="36161338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extLst>
      <p:ext uri="{BB962C8B-B14F-4D97-AF65-F5344CB8AC3E}">
        <p14:creationId xmlns:p14="http://schemas.microsoft.com/office/powerpoint/2010/main" val="1629649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extLst>
      <p:ext uri="{BB962C8B-B14F-4D97-AF65-F5344CB8AC3E}">
        <p14:creationId xmlns:p14="http://schemas.microsoft.com/office/powerpoint/2010/main" val="1355449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3</a:t>
            </a:fld>
            <a:endParaRPr lang="en-US" altLang="ja-JP"/>
          </a:p>
        </p:txBody>
      </p:sp>
    </p:spTree>
    <p:extLst>
      <p:ext uri="{BB962C8B-B14F-4D97-AF65-F5344CB8AC3E}">
        <p14:creationId xmlns:p14="http://schemas.microsoft.com/office/powerpoint/2010/main" val="1104326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4</a:t>
            </a:fld>
            <a:endParaRPr lang="en-US" altLang="ja-JP"/>
          </a:p>
        </p:txBody>
      </p:sp>
    </p:spTree>
    <p:extLst>
      <p:ext uri="{BB962C8B-B14F-4D97-AF65-F5344CB8AC3E}">
        <p14:creationId xmlns:p14="http://schemas.microsoft.com/office/powerpoint/2010/main" val="669786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5</a:t>
            </a:fld>
            <a:endParaRPr lang="en-US" altLang="ja-JP" dirty="0">
              <a:solidFill>
                <a:srgbClr val="000000"/>
              </a:solidFill>
            </a:endParaRPr>
          </a:p>
        </p:txBody>
      </p:sp>
    </p:spTree>
    <p:extLst>
      <p:ext uri="{BB962C8B-B14F-4D97-AF65-F5344CB8AC3E}">
        <p14:creationId xmlns:p14="http://schemas.microsoft.com/office/powerpoint/2010/main" val="2535648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611560" y="1065323"/>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21-15-0118-00</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a:t>
            </a:r>
            <a:r>
              <a:rPr lang="en-US" altLang="ja-JP" b="1" dirty="0" smtClean="0">
                <a:latin typeface="Times" charset="0"/>
                <a:ea typeface="MS PGothic" pitchFamily="34" charset="-128"/>
                <a:cs typeface="Times New Roman" pitchFamily="18" charset="0"/>
              </a:rPr>
              <a:t>Closing</a:t>
            </a:r>
            <a:r>
              <a:rPr lang="en-US" altLang="ja-JP" b="1" dirty="0" smtClean="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Note</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 September 17, 2015</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smtClean="0">
                <a:latin typeface="Times" charset="0"/>
                <a:ea typeface="MS PGothic" pitchFamily="34" charset="-128"/>
                <a:cs typeface="Times New Roman" pitchFamily="18" charset="0"/>
              </a:rPr>
              <a:t>IEEE 802.21 </a:t>
            </a:r>
            <a:r>
              <a:rPr lang="en-US" altLang="ja-JP" dirty="0">
                <a:latin typeface="Times" charset="0"/>
                <a:ea typeface="MS PGothic" pitchFamily="34" charset="-128"/>
                <a:cs typeface="Times New Roman" pitchFamily="18" charset="0"/>
              </a:rPr>
              <a:t>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71 </a:t>
            </a:r>
            <a:r>
              <a:rPr lang="en-US" altLang="ja-JP" dirty="0" smtClean="0">
                <a:latin typeface="Times" charset="0"/>
                <a:ea typeface="MS PGothic" pitchFamily="34" charset="-128"/>
                <a:cs typeface="Times New Roman" pitchFamily="18" charset="0"/>
              </a:rPr>
              <a:t>in </a:t>
            </a:r>
            <a:r>
              <a:rPr lang="en-US" altLang="ja-JP" dirty="0" smtClean="0">
                <a:latin typeface="Times" charset="0"/>
                <a:ea typeface="MS PGothic" pitchFamily="34" charset="-128"/>
                <a:cs typeface="Times New Roman" pitchFamily="18" charset="0"/>
              </a:rPr>
              <a:t>Dallas</a:t>
            </a:r>
            <a:r>
              <a:rPr lang="en-US" altLang="ja-JP" dirty="0" smtClean="0">
                <a:latin typeface="Times" charset="0"/>
                <a:ea typeface="MS PGothic" pitchFamily="34" charset="-128"/>
                <a:cs typeface="Times New Roman" pitchFamily="18" charset="0"/>
              </a:rPr>
              <a:t>,  Texas </a:t>
            </a:r>
            <a:endParaRPr lang="en-US" altLang="ja-JP" dirty="0" smtClean="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kern="0" dirty="0">
                <a:solidFill>
                  <a:srgbClr val="000000"/>
                </a:solidFill>
                <a:ea typeface="ＭＳ Ｐゴシック" pitchFamily="34" charset="-128"/>
                <a:cs typeface="Times New Roman" pitchFamily="18" charset="0"/>
              </a:rPr>
              <a:t>Presented at IEEE </a:t>
            </a:r>
            <a:r>
              <a:rPr lang="en-US" altLang="ja-JP" kern="0" dirty="0" smtClean="0">
                <a:solidFill>
                  <a:srgbClr val="000000"/>
                </a:solidFill>
                <a:ea typeface="ＭＳ Ｐゴシック" pitchFamily="34" charset="-128"/>
                <a:cs typeface="Times New Roman" pitchFamily="18" charset="0"/>
              </a:rPr>
              <a:t>802.21.1 TG, </a:t>
            </a:r>
            <a:r>
              <a:rPr lang="en-US" altLang="ja-JP" kern="0" dirty="0" smtClean="0">
                <a:solidFill>
                  <a:srgbClr val="000000"/>
                </a:solidFill>
                <a:ea typeface="ＭＳ Ｐゴシック" pitchFamily="34" charset="-128"/>
                <a:cs typeface="Times New Roman" pitchFamily="18" charset="0"/>
              </a:rPr>
              <a:t>November</a:t>
            </a:r>
            <a:r>
              <a:rPr lang="en-US" altLang="ja-JP" kern="0" dirty="0" smtClean="0">
                <a:solidFill>
                  <a:srgbClr val="000000"/>
                </a:solidFill>
                <a:ea typeface="ＭＳ Ｐゴシック" pitchFamily="34" charset="-128"/>
                <a:cs typeface="Times New Roman" pitchFamily="18" charset="0"/>
              </a:rPr>
              <a:t> </a:t>
            </a:r>
            <a:r>
              <a:rPr lang="en-US" altLang="ja-JP" kern="0" dirty="0" smtClean="0">
                <a:solidFill>
                  <a:srgbClr val="000000"/>
                </a:solidFill>
                <a:ea typeface="ＭＳ Ｐゴシック" pitchFamily="34" charset="-128"/>
                <a:cs typeface="Times New Roman" pitchFamily="18" charset="0"/>
              </a:rPr>
              <a:t>Interim meeting</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Closing Report </a:t>
            </a:r>
            <a:r>
              <a:rPr lang="en-US" altLang="ja-JP" dirty="0">
                <a:latin typeface="Times" charset="0"/>
                <a:ea typeface="MS PGothic" pitchFamily="34" charset="-128"/>
                <a:cs typeface="Times New Roman" pitchFamily="18" charset="0"/>
              </a:rPr>
              <a:t>for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71</a:t>
            </a:r>
            <a:r>
              <a:rPr lang="en-US" altLang="ja-JP" dirty="0" smtClean="0">
                <a:latin typeface="Times" charset="0"/>
                <a:ea typeface="MS PGothic" pitchFamily="34" charset="-128"/>
                <a:cs typeface="Times New Roman" pitchFamily="18" charset="0"/>
              </a:rPr>
              <a:t>	</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dirty="0">
                <a:latin typeface="Times" charset="0"/>
                <a:ea typeface="MS PGothic" pitchFamily="34" charset="-128"/>
                <a:cs typeface="Times New Roman" pitchFamily="18" charset="0"/>
              </a:rPr>
              <a:t>IEEE 802.21 presentation release statements</a:t>
            </a:r>
            <a:endParaRPr lang="en-US" altLang="ja-JP" sz="1800" dirty="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dirty="0">
                <a:ea typeface="MS PGothic" pitchFamily="34" charset="-128"/>
                <a:cs typeface="Times New Roman" pitchFamily="18" charset="0"/>
              </a:rPr>
              <a:t>’</a:t>
            </a:r>
            <a:r>
              <a:rPr lang="en-US" altLang="ja-JP" sz="1600" dirty="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dirty="0">
                <a:ea typeface="MS PGothic" pitchFamily="34" charset="-128"/>
                <a:cs typeface="Times New Roman" pitchFamily="18" charset="0"/>
              </a:rPr>
              <a:t>’</a:t>
            </a:r>
            <a:r>
              <a:rPr lang="en-US" altLang="ja-JP" sz="1600" dirty="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The contributor is familiar with IEEE patent policy, as stated in </a:t>
            </a:r>
            <a:r>
              <a:rPr lang="en-US" altLang="ja-JP" sz="1600" dirty="0">
                <a:latin typeface="Times" charset="0"/>
                <a:ea typeface="MS PGothic" pitchFamily="34" charset="-128"/>
                <a:cs typeface="Times New Roman" pitchFamily="18" charset="0"/>
                <a:hlinkClick r:id="rId3"/>
              </a:rPr>
              <a:t>Section 6 of the IEEE-SA Standards Board bylaws</a:t>
            </a:r>
            <a:r>
              <a:rPr lang="en-US" altLang="ja-JP" sz="1600" dirty="0">
                <a:solidFill>
                  <a:srgbClr val="000099"/>
                </a:solidFill>
                <a:latin typeface="Times" charset="0"/>
                <a:ea typeface="MS PGothic" pitchFamily="34" charset="-128"/>
                <a:cs typeface="Times New Roman" pitchFamily="18" charset="0"/>
              </a:rPr>
              <a:t> </a:t>
            </a:r>
            <a:r>
              <a:rPr lang="en-US" altLang="ja-JP" sz="1600" dirty="0">
                <a:latin typeface="Times" charset="0"/>
                <a:ea typeface="MS PGothic" pitchFamily="34" charset="-128"/>
                <a:cs typeface="Times New Roman" pitchFamily="18" charset="0"/>
              </a:rPr>
              <a:t>&lt;</a:t>
            </a:r>
            <a:r>
              <a:rPr lang="en-US" altLang="ja-JP" sz="1600" dirty="0">
                <a:latin typeface="Times" charset="0"/>
                <a:ea typeface="MS PGothic" pitchFamily="34" charset="-128"/>
                <a:cs typeface="Times New Roman" pitchFamily="18" charset="0"/>
                <a:hlinkClick r:id="rId4"/>
              </a:rPr>
              <a:t>http://standards.ieee.org/guides/bylaws/sect6-7.html#6</a:t>
            </a:r>
            <a:r>
              <a:rPr lang="en-US" altLang="ja-JP" sz="1600" dirty="0">
                <a:latin typeface="Times" charset="0"/>
                <a:ea typeface="MS PGothic" pitchFamily="34" charset="-128"/>
                <a:cs typeface="Times New Roman" pitchFamily="18" charset="0"/>
              </a:rPr>
              <a:t>&gt; and in </a:t>
            </a:r>
            <a:r>
              <a:rPr lang="en-US" altLang="ja-JP" sz="1600" i="1" dirty="0">
                <a:latin typeface="Times" charset="0"/>
                <a:ea typeface="MS PGothic" pitchFamily="34" charset="-128"/>
                <a:cs typeface="Times New Roman" pitchFamily="18" charset="0"/>
              </a:rPr>
              <a:t>Understanding Patent Issues During IEEE Standards Development</a:t>
            </a:r>
            <a:r>
              <a:rPr lang="en-US" altLang="ja-JP" sz="1600" dirty="0">
                <a:latin typeface="Times" charset="0"/>
                <a:ea typeface="MS PGothic" pitchFamily="34" charset="-128"/>
                <a:cs typeface="Times New Roman" pitchFamily="18" charset="0"/>
              </a:rPr>
              <a:t> </a:t>
            </a:r>
            <a:r>
              <a:rPr lang="en-US" altLang="ja-JP" sz="1600" dirty="0">
                <a:latin typeface="Times" charset="0"/>
                <a:ea typeface="MS PGothic" pitchFamily="34" charset="-128"/>
                <a:cs typeface="Times New Roman" pitchFamily="18" charset="0"/>
                <a:hlinkClick r:id="rId5"/>
              </a:rPr>
              <a:t>http://standards.ieee.org/board/pat/faq.pdf</a:t>
            </a:r>
            <a:r>
              <a:rPr lang="en-US" altLang="ja-JP" sz="1600" dirty="0">
                <a:latin typeface="Times" charset="0"/>
                <a:ea typeface="MS PGothic" pitchFamily="34" charset="-128"/>
                <a:cs typeface="Times New Roman" pitchFamily="18" charset="0"/>
              </a:rPr>
              <a:t>&gt;</a:t>
            </a:r>
            <a:r>
              <a:rPr lang="en-US" altLang="ja-JP" sz="1600" dirty="0">
                <a:ea typeface="MS PGothic" pitchFamily="34" charset="-128"/>
                <a:cs typeface="Times New Roman" pitchFamily="18" charset="0"/>
              </a:rPr>
              <a:t> </a:t>
            </a:r>
            <a:endParaRPr lang="en-US" altLang="ja-JP" sz="1600" dirty="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Details</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3</a:t>
            </a:fld>
            <a:endParaRPr lang="en-US" altLang="ja-JP" dirty="0"/>
          </a:p>
        </p:txBody>
      </p:sp>
      <p:sp>
        <p:nvSpPr>
          <p:cNvPr id="5125" name="Content Placeholder 2"/>
          <p:cNvSpPr txBox="1">
            <a:spLocks/>
          </p:cNvSpPr>
          <p:nvPr/>
        </p:nvSpPr>
        <p:spPr bwMode="auto">
          <a:xfrm>
            <a:off x="287016" y="1124744"/>
            <a:ext cx="8605464" cy="527605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r>
              <a:rPr lang="en-US" altLang="ja-JP" sz="2800" dirty="0">
                <a:ea typeface="MS PGothic" pitchFamily="34" charset="-128"/>
              </a:rPr>
              <a:t>TG 802.21.1 </a:t>
            </a:r>
            <a:r>
              <a:rPr lang="en-US" altLang="ja-JP" sz="2800" dirty="0" smtClean="0">
                <a:ea typeface="MS PGothic" pitchFamily="34" charset="-128"/>
              </a:rPr>
              <a:t>had for </a:t>
            </a:r>
            <a:r>
              <a:rPr lang="en-US" altLang="ja-JP" sz="2800" dirty="0">
                <a:ea typeface="MS PGothic" pitchFamily="34" charset="-128"/>
              </a:rPr>
              <a:t>four and half sessions: </a:t>
            </a:r>
            <a:endParaRPr lang="en-US" altLang="ja-JP" dirty="0">
              <a:ea typeface="MS PGothic" pitchFamily="34" charset="-128"/>
            </a:endParaRPr>
          </a:p>
          <a:p>
            <a:pPr lvl="1">
              <a:buFont typeface="Arial" pitchFamily="34" charset="0"/>
              <a:buChar char="•"/>
            </a:pPr>
            <a:r>
              <a:rPr lang="en-US" altLang="ja-JP" dirty="0">
                <a:ea typeface="MS PGothic" pitchFamily="34" charset="-128"/>
              </a:rPr>
              <a:t> Monday, Nov 09, 2015 </a:t>
            </a:r>
          </a:p>
          <a:p>
            <a:pPr lvl="2">
              <a:buFont typeface="Arial" pitchFamily="34" charset="0"/>
              <a:buChar char="•"/>
            </a:pPr>
            <a:r>
              <a:rPr lang="en-US" altLang="ja-JP" dirty="0">
                <a:ea typeface="MS PGothic" pitchFamily="34" charset="-128"/>
              </a:rPr>
              <a:t>AM2: 11:40-12:30pm</a:t>
            </a:r>
          </a:p>
          <a:p>
            <a:pPr lvl="1">
              <a:buFont typeface="Arial" pitchFamily="34" charset="0"/>
              <a:buChar char="•"/>
            </a:pPr>
            <a:r>
              <a:rPr lang="en-US" altLang="ja-JP" sz="2800" dirty="0">
                <a:ea typeface="MS PGothic" pitchFamily="34" charset="-128"/>
              </a:rPr>
              <a:t>Tuesday, Nov 10, 2015 </a:t>
            </a:r>
          </a:p>
          <a:p>
            <a:pPr lvl="2">
              <a:buFont typeface="Arial" pitchFamily="34" charset="0"/>
              <a:buChar char="•"/>
            </a:pPr>
            <a:r>
              <a:rPr lang="en-US" altLang="ja-JP" dirty="0">
                <a:ea typeface="MS PGothic" pitchFamily="34" charset="-128"/>
              </a:rPr>
              <a:t>AM1: 8:00- 10:00am</a:t>
            </a:r>
          </a:p>
          <a:p>
            <a:pPr lvl="2">
              <a:buFont typeface="Arial" pitchFamily="34" charset="0"/>
              <a:buChar char="•"/>
            </a:pPr>
            <a:r>
              <a:rPr lang="en-US" altLang="ja-JP" dirty="0">
                <a:ea typeface="MS PGothic" pitchFamily="34" charset="-128"/>
              </a:rPr>
              <a:t> PM1: 1:30-3:30pm</a:t>
            </a:r>
          </a:p>
          <a:p>
            <a:pPr lvl="1">
              <a:buFont typeface="Arial" pitchFamily="34" charset="0"/>
              <a:buChar char="•"/>
            </a:pPr>
            <a:r>
              <a:rPr lang="en-US" altLang="ja-JP" dirty="0">
                <a:ea typeface="MS PGothic" pitchFamily="34" charset="-128"/>
              </a:rPr>
              <a:t> Wednesday, Nov 11, 2015 </a:t>
            </a:r>
          </a:p>
          <a:p>
            <a:pPr lvl="2">
              <a:buFont typeface="Arial" pitchFamily="34" charset="0"/>
              <a:buChar char="•"/>
            </a:pPr>
            <a:r>
              <a:rPr lang="en-US" altLang="ja-JP" dirty="0">
                <a:ea typeface="MS PGothic" pitchFamily="34" charset="-128"/>
              </a:rPr>
              <a:t>AM2: 10:30-12:30pm </a:t>
            </a:r>
          </a:p>
          <a:p>
            <a:pPr lvl="1">
              <a:buFont typeface="Arial" pitchFamily="34" charset="0"/>
              <a:buChar char="•"/>
            </a:pPr>
            <a:r>
              <a:rPr lang="en-US" altLang="ja-JP" dirty="0">
                <a:ea typeface="MS PGothic" pitchFamily="34" charset="-128"/>
              </a:rPr>
              <a:t> Thursday, Nov 12, 2015 </a:t>
            </a:r>
          </a:p>
          <a:p>
            <a:pPr lvl="2">
              <a:buFont typeface="Arial" pitchFamily="34" charset="0"/>
              <a:buChar char="•"/>
            </a:pPr>
            <a:r>
              <a:rPr lang="en-US" altLang="ja-JP" dirty="0">
                <a:ea typeface="MS PGothic" pitchFamily="34" charset="-128"/>
              </a:rPr>
              <a:t>AM1: 8:00-10:30am</a:t>
            </a:r>
          </a:p>
          <a:p>
            <a:pPr>
              <a:buFont typeface="Arial" pitchFamily="34" charset="0"/>
              <a:buChar char="•"/>
            </a:pPr>
            <a:endParaRPr lang="en-US" altLang="ja-JP" dirty="0" smtClean="0">
              <a:ea typeface="MS PGothic" pitchFamily="34" charset="-128"/>
            </a:endParaRPr>
          </a:p>
          <a:p>
            <a:endParaRPr lang="en-US" dirty="0" smtClean="0"/>
          </a:p>
          <a:p>
            <a:r>
              <a:rPr lang="en-US" dirty="0" smtClean="0"/>
              <a:t> </a:t>
            </a:r>
          </a:p>
          <a:p>
            <a:pPr>
              <a:buFont typeface="Arial" pitchFamily="34" charset="0"/>
              <a:buChar char="•"/>
            </a:pPr>
            <a:endParaRPr lang="en-US" altLang="ja-JP" dirty="0">
              <a:ea typeface="MS PGothic" pitchFamily="34" charset="-128"/>
            </a:endParaRPr>
          </a:p>
          <a:p>
            <a:pPr lvl="2">
              <a:buFont typeface="Arial" pitchFamily="34" charset="0"/>
              <a:buChar char="•"/>
            </a:pPr>
            <a:endParaRPr lang="en-US" dirty="0" smtClean="0"/>
          </a:p>
        </p:txBody>
      </p:sp>
    </p:spTree>
    <p:extLst>
      <p:ext uri="{BB962C8B-B14F-4D97-AF65-F5344CB8AC3E}">
        <p14:creationId xmlns:p14="http://schemas.microsoft.com/office/powerpoint/2010/main" val="19679538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during the Meeting</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4</a:t>
            </a:fld>
            <a:endParaRPr lang="en-US" altLang="ja-JP" dirty="0"/>
          </a:p>
        </p:txBody>
      </p:sp>
      <p:sp>
        <p:nvSpPr>
          <p:cNvPr id="5125" name="Content Placeholder 2"/>
          <p:cNvSpPr txBox="1">
            <a:spLocks/>
          </p:cNvSpPr>
          <p:nvPr/>
        </p:nvSpPr>
        <p:spPr bwMode="auto">
          <a:xfrm>
            <a:off x="611560" y="944440"/>
            <a:ext cx="8081590" cy="5411434"/>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smtClean="0">
                <a:ea typeface="MS PGothic" pitchFamily="34" charset="-128"/>
              </a:rPr>
              <a:t>Mon</a:t>
            </a:r>
            <a:r>
              <a:rPr lang="en-US" altLang="ja-JP" dirty="0" smtClean="0">
                <a:ea typeface="MS PGothic" pitchFamily="34" charset="-128"/>
              </a:rPr>
              <a:t>day</a:t>
            </a:r>
            <a:r>
              <a:rPr lang="en-US" altLang="ja-JP" dirty="0" smtClean="0">
                <a:ea typeface="MS PGothic" pitchFamily="34" charset="-128"/>
              </a:rPr>
              <a:t>, </a:t>
            </a:r>
            <a:r>
              <a:rPr lang="en-US" altLang="ja-JP" dirty="0" smtClean="0">
                <a:ea typeface="MS PGothic" pitchFamily="34" charset="-128"/>
              </a:rPr>
              <a:t>Nov 09</a:t>
            </a:r>
            <a:r>
              <a:rPr lang="en-US" altLang="ja-JP" dirty="0" smtClean="0">
                <a:ea typeface="MS PGothic" pitchFamily="34" charset="-128"/>
              </a:rPr>
              <a:t>15</a:t>
            </a:r>
            <a:r>
              <a:rPr lang="en-US" altLang="ja-JP" dirty="0" smtClean="0">
                <a:ea typeface="MS PGothic" pitchFamily="34" charset="-128"/>
              </a:rPr>
              <a:t>, 2015: </a:t>
            </a:r>
            <a:r>
              <a:rPr lang="en-US" altLang="ja-JP" dirty="0" smtClean="0">
                <a:ea typeface="MS PGothic" pitchFamily="34" charset="-128"/>
              </a:rPr>
              <a:t>AM2: </a:t>
            </a:r>
            <a:r>
              <a:rPr lang="en-US" altLang="ja-JP" dirty="0" smtClean="0">
                <a:ea typeface="MS PGothic" pitchFamily="34" charset="-128"/>
              </a:rPr>
              <a:t>11</a:t>
            </a:r>
            <a:r>
              <a:rPr lang="en-US" altLang="ja-JP" dirty="0" smtClean="0">
                <a:ea typeface="MS PGothic" pitchFamily="34" charset="-128"/>
              </a:rPr>
              <a:t>:40- 12:30 am</a:t>
            </a:r>
          </a:p>
          <a:p>
            <a:pPr lvl="1">
              <a:buFont typeface="Arial" pitchFamily="34" charset="0"/>
              <a:buChar char="•"/>
            </a:pPr>
            <a:r>
              <a:rPr lang="en-US" dirty="0" smtClean="0">
                <a:ea typeface="MS PGothic" pitchFamily="34" charset="-128"/>
              </a:rPr>
              <a:t>Draft update and discussions (P802.21.1/D0.2)</a:t>
            </a:r>
          </a:p>
          <a:p>
            <a:pPr lvl="1">
              <a:buFont typeface="Arial" pitchFamily="34" charset="0"/>
              <a:buChar char="•"/>
            </a:pPr>
            <a:r>
              <a:rPr lang="en-US" dirty="0" smtClean="0">
                <a:ea typeface="MS PGothic" pitchFamily="34" charset="-128"/>
              </a:rPr>
              <a:t>Resolved issues identified by the Editor </a:t>
            </a:r>
            <a:endParaRPr lang="en-US" dirty="0" smtClean="0"/>
          </a:p>
          <a:p>
            <a:pPr>
              <a:buFont typeface="Arial" pitchFamily="34" charset="0"/>
              <a:buChar char="•"/>
            </a:pPr>
            <a:r>
              <a:rPr lang="en-US" dirty="0" smtClean="0">
                <a:ea typeface="MS PGothic" pitchFamily="34" charset="-128"/>
              </a:rPr>
              <a:t>Tuesday</a:t>
            </a:r>
            <a:r>
              <a:rPr lang="en-US" altLang="ja-JP" dirty="0" smtClean="0">
                <a:ea typeface="MS PGothic" pitchFamily="34" charset="-128"/>
              </a:rPr>
              <a:t>, </a:t>
            </a:r>
            <a:r>
              <a:rPr lang="en-US" altLang="ja-JP" dirty="0" smtClean="0">
                <a:ea typeface="MS PGothic" pitchFamily="34" charset="-128"/>
              </a:rPr>
              <a:t>Nov</a:t>
            </a:r>
            <a:r>
              <a:rPr lang="en-US" altLang="ja-JP" dirty="0">
                <a:ea typeface="MS PGothic" pitchFamily="34" charset="-128"/>
              </a:rPr>
              <a:t> </a:t>
            </a:r>
            <a:r>
              <a:rPr lang="en-US" altLang="ja-JP" dirty="0" smtClean="0">
                <a:ea typeface="MS PGothic" pitchFamily="34" charset="-128"/>
              </a:rPr>
              <a:t>10</a:t>
            </a:r>
            <a:r>
              <a:rPr lang="en-US" altLang="ja-JP" dirty="0" smtClean="0">
                <a:ea typeface="MS PGothic" pitchFamily="34" charset="-128"/>
              </a:rPr>
              <a:t>, </a:t>
            </a:r>
            <a:r>
              <a:rPr lang="en-US" altLang="ja-JP" dirty="0" smtClean="0">
                <a:ea typeface="MS PGothic" pitchFamily="34" charset="-128"/>
              </a:rPr>
              <a:t>2015: </a:t>
            </a:r>
            <a:r>
              <a:rPr lang="en-US" altLang="ja-JP" dirty="0" smtClean="0">
                <a:ea typeface="MS PGothic" pitchFamily="34" charset="-128"/>
              </a:rPr>
              <a:t>AM1 </a:t>
            </a:r>
            <a:r>
              <a:rPr lang="en-US" altLang="ja-JP" dirty="0" smtClean="0">
                <a:ea typeface="MS PGothic" pitchFamily="34" charset="-128"/>
              </a:rPr>
              <a:t>8</a:t>
            </a:r>
            <a:r>
              <a:rPr lang="en-US" altLang="ja-JP" dirty="0" smtClean="0">
                <a:ea typeface="MS PGothic" pitchFamily="34" charset="-128"/>
              </a:rPr>
              <a:t>:00-10:00am  and PM1:1:30-3:30pm</a:t>
            </a:r>
          </a:p>
          <a:p>
            <a:pPr lvl="1">
              <a:buFont typeface="Arial" pitchFamily="34" charset="0"/>
              <a:buChar char="•"/>
            </a:pPr>
            <a:r>
              <a:rPr lang="en-US" dirty="0">
                <a:ea typeface="MS PGothic" pitchFamily="34" charset="-128"/>
              </a:rPr>
              <a:t>Draft update and discussions </a:t>
            </a:r>
            <a:endParaRPr lang="en-US" dirty="0" smtClean="0">
              <a:ea typeface="MS PGothic" pitchFamily="34" charset="-128"/>
            </a:endParaRPr>
          </a:p>
          <a:p>
            <a:pPr lvl="1">
              <a:buFont typeface="Arial" pitchFamily="34" charset="0"/>
              <a:buChar char="•"/>
            </a:pPr>
            <a:r>
              <a:rPr lang="en-US" dirty="0">
                <a:ea typeface="MS PGothic" pitchFamily="34" charset="-128"/>
              </a:rPr>
              <a:t>Resolved issues identified by the Editor </a:t>
            </a:r>
            <a:endParaRPr lang="en-US" altLang="ja-JP" dirty="0" smtClean="0">
              <a:ea typeface="MS PGothic" pitchFamily="34" charset="-128"/>
            </a:endParaRPr>
          </a:p>
          <a:p>
            <a:pPr>
              <a:buFont typeface="Arial" pitchFamily="34" charset="0"/>
              <a:buChar char="•"/>
            </a:pPr>
            <a:r>
              <a:rPr lang="en-US" dirty="0" smtClean="0">
                <a:ea typeface="MS PGothic" pitchFamily="34" charset="-128"/>
              </a:rPr>
              <a:t>Wednesday</a:t>
            </a:r>
            <a:r>
              <a:rPr lang="en-US" altLang="ja-JP" dirty="0" smtClean="0">
                <a:ea typeface="MS PGothic" pitchFamily="34" charset="-128"/>
              </a:rPr>
              <a:t>, </a:t>
            </a:r>
            <a:r>
              <a:rPr lang="en-US" altLang="ja-JP" dirty="0" smtClean="0">
                <a:ea typeface="MS PGothic" pitchFamily="34" charset="-128"/>
              </a:rPr>
              <a:t>Nov 11,</a:t>
            </a:r>
            <a:r>
              <a:rPr lang="en-US" altLang="ja-JP" dirty="0" smtClean="0">
                <a:ea typeface="MS PGothic" pitchFamily="34" charset="-128"/>
              </a:rPr>
              <a:t> 2015</a:t>
            </a:r>
            <a:r>
              <a:rPr lang="en-US" altLang="ja-JP" dirty="0" smtClean="0">
                <a:ea typeface="MS PGothic" pitchFamily="34" charset="-128"/>
              </a:rPr>
              <a:t>: AM2 10:30-12:30 pm </a:t>
            </a:r>
            <a:endParaRPr lang="en-US" altLang="ja-JP" dirty="0" smtClean="0">
              <a:ea typeface="MS PGothic" pitchFamily="34" charset="-128"/>
            </a:endParaRPr>
          </a:p>
          <a:p>
            <a:pPr lvl="1">
              <a:buFont typeface="Arial" pitchFamily="34" charset="0"/>
              <a:buChar char="•"/>
            </a:pPr>
            <a:r>
              <a:rPr lang="en-US" dirty="0">
                <a:ea typeface="MS PGothic" pitchFamily="34" charset="-128"/>
              </a:rPr>
              <a:t>Draft update and discussions </a:t>
            </a:r>
          </a:p>
          <a:p>
            <a:pPr lvl="1">
              <a:buFont typeface="Arial" pitchFamily="34" charset="0"/>
              <a:buChar char="•"/>
            </a:pPr>
            <a:r>
              <a:rPr lang="en-US" dirty="0">
                <a:ea typeface="MS PGothic" pitchFamily="34" charset="-128"/>
              </a:rPr>
              <a:t>Resolved issues identified by the Editor </a:t>
            </a:r>
            <a:endParaRPr lang="en-US" altLang="ja-JP" dirty="0">
              <a:ea typeface="MS PGothic" pitchFamily="34" charset="-128"/>
            </a:endParaRPr>
          </a:p>
          <a:p>
            <a:pPr lvl="1">
              <a:buFont typeface="Arial" pitchFamily="34" charset="0"/>
              <a:buChar char="•"/>
            </a:pPr>
            <a:r>
              <a:rPr lang="en-US" altLang="ja-JP" dirty="0" smtClean="0">
                <a:ea typeface="MS PGothic" pitchFamily="34" charset="-128"/>
              </a:rPr>
              <a:t>Joint discussion with 802.21m</a:t>
            </a:r>
            <a:endParaRPr lang="en-US" altLang="ja-JP" dirty="0" smtClean="0">
              <a:ea typeface="MS PGothic" pitchFamily="34" charset="-128"/>
            </a:endParaRPr>
          </a:p>
          <a:p>
            <a:pPr>
              <a:buFont typeface="Arial" pitchFamily="34" charset="0"/>
              <a:buChar char="•"/>
            </a:pPr>
            <a:r>
              <a:rPr lang="en-US" altLang="ja-JP" dirty="0" smtClean="0">
                <a:ea typeface="MS PGothic" pitchFamily="34" charset="-128"/>
              </a:rPr>
              <a:t>Thursday</a:t>
            </a:r>
            <a:r>
              <a:rPr lang="en-US" altLang="ja-JP" dirty="0" smtClean="0">
                <a:ea typeface="MS PGothic" pitchFamily="34" charset="-128"/>
              </a:rPr>
              <a:t>, </a:t>
            </a:r>
            <a:r>
              <a:rPr lang="en-US" altLang="ja-JP" dirty="0" smtClean="0">
                <a:ea typeface="MS PGothic" pitchFamily="34" charset="-128"/>
              </a:rPr>
              <a:t>Nov 12</a:t>
            </a:r>
            <a:r>
              <a:rPr lang="en-US" altLang="ja-JP" dirty="0" smtClean="0">
                <a:ea typeface="MS PGothic" pitchFamily="34" charset="-128"/>
              </a:rPr>
              <a:t>, </a:t>
            </a:r>
            <a:r>
              <a:rPr lang="en-US" altLang="ja-JP" dirty="0" smtClean="0">
                <a:ea typeface="MS PGothic" pitchFamily="34" charset="-128"/>
              </a:rPr>
              <a:t>2015: AM1: </a:t>
            </a:r>
            <a:r>
              <a:rPr lang="en-US" altLang="ja-JP" dirty="0">
                <a:ea typeface="MS PGothic" pitchFamily="34" charset="-128"/>
              </a:rPr>
              <a:t>9</a:t>
            </a:r>
            <a:r>
              <a:rPr lang="en-US" altLang="ja-JP" dirty="0" smtClean="0">
                <a:ea typeface="MS PGothic" pitchFamily="34" charset="-128"/>
              </a:rPr>
              <a:t>:00- </a:t>
            </a:r>
            <a:r>
              <a:rPr lang="en-US" altLang="ja-JP" dirty="0">
                <a:ea typeface="MS PGothic" pitchFamily="34" charset="-128"/>
              </a:rPr>
              <a:t>10:00 </a:t>
            </a:r>
            <a:r>
              <a:rPr lang="en-US" altLang="ja-JP" dirty="0" smtClean="0">
                <a:ea typeface="MS PGothic" pitchFamily="34" charset="-128"/>
              </a:rPr>
              <a:t>am</a:t>
            </a:r>
          </a:p>
          <a:p>
            <a:pPr lvl="1">
              <a:buFont typeface="Arial" pitchFamily="34" charset="0"/>
              <a:buChar char="•"/>
            </a:pPr>
            <a:r>
              <a:rPr lang="en-US" dirty="0" smtClean="0">
                <a:ea typeface="MS PGothic" pitchFamily="34" charset="-128"/>
              </a:rPr>
              <a:t>Draft </a:t>
            </a:r>
            <a:r>
              <a:rPr lang="en-US" dirty="0">
                <a:ea typeface="MS PGothic" pitchFamily="34" charset="-128"/>
              </a:rPr>
              <a:t>update and discussions </a:t>
            </a:r>
            <a:r>
              <a:rPr lang="en-US" dirty="0" smtClean="0">
                <a:ea typeface="MS PGothic" pitchFamily="34" charset="-128"/>
              </a:rPr>
              <a:t>(P802.21.1/D0.3)</a:t>
            </a:r>
            <a:endParaRPr lang="en-US" dirty="0">
              <a:ea typeface="MS PGothic" pitchFamily="34" charset="-128"/>
            </a:endParaRPr>
          </a:p>
          <a:p>
            <a:pPr lvl="1">
              <a:buFont typeface="Arial" pitchFamily="34" charset="0"/>
              <a:buChar char="•"/>
            </a:pPr>
            <a:r>
              <a:rPr lang="en-US" dirty="0">
                <a:ea typeface="MS PGothic" pitchFamily="34" charset="-128"/>
              </a:rPr>
              <a:t>Resolved issues identified by the Editor</a:t>
            </a:r>
            <a:endParaRPr lang="en-US" dirty="0" smtClean="0"/>
          </a:p>
          <a:p>
            <a:pPr lvl="2"/>
            <a:endParaRPr lang="en-US" dirty="0" smtClean="0"/>
          </a:p>
        </p:txBody>
      </p:sp>
    </p:spTree>
    <p:extLst>
      <p:ext uri="{BB962C8B-B14F-4D97-AF65-F5344CB8AC3E}">
        <p14:creationId xmlns:p14="http://schemas.microsoft.com/office/powerpoint/2010/main" val="35927412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Teleconference Schedule (Tentative)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5</a:t>
            </a:fld>
            <a:endParaRPr lang="en-US" altLang="ja-JP" dirty="0">
              <a:solidFill>
                <a:srgbClr val="000000"/>
              </a:solidFill>
            </a:endParaRPr>
          </a:p>
        </p:txBody>
      </p:sp>
      <p:sp>
        <p:nvSpPr>
          <p:cNvPr id="5125" name="Content Placeholder 2"/>
          <p:cNvSpPr txBox="1">
            <a:spLocks/>
          </p:cNvSpPr>
          <p:nvPr/>
        </p:nvSpPr>
        <p:spPr bwMode="auto">
          <a:xfrm>
            <a:off x="422274" y="1700808"/>
            <a:ext cx="8563929" cy="3528392"/>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Nov 25</a:t>
            </a:r>
            <a:r>
              <a:rPr lang="en-US" altLang="ja-JP" sz="2800" dirty="0" smtClean="0">
                <a:solidFill>
                  <a:srgbClr val="000000"/>
                </a:solidFill>
                <a:ea typeface="MS PGothic" pitchFamily="34" charset="-128"/>
              </a:rPr>
              <a:t>, </a:t>
            </a:r>
            <a:r>
              <a:rPr lang="en-US" altLang="ja-JP" sz="2800" dirty="0">
                <a:solidFill>
                  <a:srgbClr val="000000"/>
                </a:solidFill>
                <a:ea typeface="MS PGothic" pitchFamily="34" charset="-128"/>
              </a:rPr>
              <a:t>2015, </a:t>
            </a:r>
            <a:r>
              <a:rPr lang="en-US" altLang="ja-JP" sz="2800" dirty="0" smtClean="0">
                <a:solidFill>
                  <a:srgbClr val="000000"/>
                </a:solidFill>
                <a:ea typeface="MS PGothic" pitchFamily="34" charset="-128"/>
              </a:rPr>
              <a:t>Wednesday, 8-9:30 </a:t>
            </a:r>
            <a:r>
              <a:rPr lang="en-US" altLang="ja-JP" sz="2800" dirty="0">
                <a:solidFill>
                  <a:srgbClr val="000000"/>
                </a:solidFill>
                <a:ea typeface="MS PGothic" pitchFamily="34" charset="-128"/>
              </a:rPr>
              <a:t>am</a:t>
            </a:r>
            <a:r>
              <a:rPr lang="en-US" altLang="ja-JP" sz="2800">
                <a:solidFill>
                  <a:srgbClr val="000000"/>
                </a:solidFill>
                <a:ea typeface="MS PGothic" pitchFamily="34" charset="-128"/>
              </a:rPr>
              <a:t>, </a:t>
            </a:r>
            <a:r>
              <a:rPr lang="en-US" altLang="ja-JP" sz="2800" smtClean="0">
                <a:solidFill>
                  <a:srgbClr val="000000"/>
                </a:solidFill>
                <a:ea typeface="MS PGothic" pitchFamily="34" charset="-128"/>
              </a:rPr>
              <a:t>US EST </a:t>
            </a:r>
            <a:endParaRPr lang="en-US" altLang="ja-JP" sz="2800" dirty="0">
              <a:solidFill>
                <a:srgbClr val="000000"/>
              </a:solidFill>
              <a:ea typeface="MS PGothic" pitchFamily="34" charset="-128"/>
            </a:endParaRPr>
          </a:p>
          <a:p>
            <a:endParaRPr lang="en-US" altLang="ja-JP" sz="2800" dirty="0" smtClean="0">
              <a:solidFill>
                <a:srgbClr val="000000"/>
              </a:solidFill>
              <a:ea typeface="MS PGothic" pitchFamily="34" charset="-128"/>
            </a:endParaRPr>
          </a:p>
          <a:p>
            <a:pPr>
              <a:buFont typeface="Arial" pitchFamily="34" charset="0"/>
              <a:buChar char="•"/>
            </a:pPr>
            <a:r>
              <a:rPr lang="en-US" altLang="ja-JP" sz="2800" dirty="0">
                <a:solidFill>
                  <a:srgbClr val="000000"/>
                </a:solidFill>
                <a:ea typeface="MS PGothic" pitchFamily="34" charset="-128"/>
              </a:rPr>
              <a:t> </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Dec 02</a:t>
            </a:r>
            <a:r>
              <a:rPr lang="en-US" altLang="ja-JP" sz="2800" dirty="0" smtClean="0">
                <a:solidFill>
                  <a:srgbClr val="000000"/>
                </a:solidFill>
                <a:ea typeface="MS PGothic" pitchFamily="34" charset="-128"/>
              </a:rPr>
              <a:t>, 2015, </a:t>
            </a:r>
            <a:r>
              <a:rPr lang="en-US" altLang="ja-JP" sz="2800" dirty="0" smtClean="0">
                <a:solidFill>
                  <a:srgbClr val="000000"/>
                </a:solidFill>
                <a:ea typeface="MS PGothic" pitchFamily="34" charset="-128"/>
              </a:rPr>
              <a:t>Wednesday, </a:t>
            </a:r>
            <a:r>
              <a:rPr lang="en-US" altLang="ja-JP" sz="2800" dirty="0" smtClean="0">
                <a:solidFill>
                  <a:srgbClr val="000000"/>
                </a:solidFill>
                <a:ea typeface="MS PGothic" pitchFamily="34" charset="-128"/>
              </a:rPr>
              <a:t>6-7pm</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US EST </a:t>
            </a:r>
            <a:endParaRPr lang="en-US" altLang="ja-JP" sz="2800" dirty="0" smtClean="0">
              <a:solidFill>
                <a:srgbClr val="000000"/>
              </a:solidFill>
              <a:ea typeface="MS PGothic" pitchFamily="34" charset="-128"/>
            </a:endParaRPr>
          </a:p>
          <a:p>
            <a:pPr>
              <a:buFont typeface="Arial" pitchFamily="34" charset="0"/>
              <a:buChar char="•"/>
            </a:pPr>
            <a:endParaRPr lang="en-US" altLang="ja-JP" sz="2800" dirty="0">
              <a:solidFill>
                <a:srgbClr val="000000"/>
              </a:solidFill>
              <a:ea typeface="MS PGothic" pitchFamily="34" charset="-128"/>
            </a:endParaRPr>
          </a:p>
          <a:p>
            <a:pPr>
              <a:buFont typeface="Arial" pitchFamily="34" charset="0"/>
              <a:buChar char="•"/>
            </a:pPr>
            <a:r>
              <a:rPr lang="en-US" altLang="ja-JP" sz="2800" dirty="0" smtClean="0">
                <a:solidFill>
                  <a:srgbClr val="000000"/>
                </a:solidFill>
                <a:ea typeface="MS PGothic" pitchFamily="34" charset="-128"/>
              </a:rPr>
              <a:t> Dec 16, 2015, Wednesday, 8-9:30am, US EST</a:t>
            </a:r>
          </a:p>
          <a:p>
            <a:pPr>
              <a:buFont typeface="Arial" pitchFamily="34" charset="0"/>
              <a:buChar char="•"/>
            </a:pPr>
            <a:endParaRPr lang="en-US" altLang="ja-JP" sz="2800" dirty="0">
              <a:solidFill>
                <a:srgbClr val="000000"/>
              </a:solidFill>
              <a:ea typeface="MS PGothic" pitchFamily="34" charset="-128"/>
            </a:endParaRPr>
          </a:p>
          <a:p>
            <a:pPr>
              <a:buFont typeface="Arial" pitchFamily="34" charset="0"/>
              <a:buChar char="•"/>
            </a:pPr>
            <a:r>
              <a:rPr lang="en-US" altLang="ja-JP" sz="2800" dirty="0" smtClean="0">
                <a:solidFill>
                  <a:srgbClr val="000000"/>
                </a:solidFill>
                <a:ea typeface="MS PGothic" pitchFamily="34" charset="-128"/>
              </a:rPr>
              <a:t> All calls are jointly with 802.21m </a:t>
            </a:r>
          </a:p>
          <a:p>
            <a:pPr lvl="1"/>
            <a:endParaRPr lang="en-US" altLang="ja-JP" sz="2800" dirty="0" smtClean="0">
              <a:solidFill>
                <a:srgbClr val="000000"/>
              </a:solidFill>
              <a:ea typeface="MS PGothic" pitchFamily="34" charset="-128"/>
            </a:endParaRPr>
          </a:p>
          <a:p>
            <a:endParaRPr lang="en-US" altLang="ja-JP" sz="2800" dirty="0">
              <a:solidFill>
                <a:srgbClr val="000000"/>
              </a:solidFill>
              <a:ea typeface="MS PGothic" pitchFamily="34" charset="-128"/>
            </a:endParaRPr>
          </a:p>
          <a:p>
            <a:endParaRPr lang="en-US" dirty="0" smtClean="0">
              <a:solidFill>
                <a:srgbClr val="000000"/>
              </a:solidFill>
            </a:endParaRPr>
          </a:p>
        </p:txBody>
      </p:sp>
    </p:spTree>
    <p:extLst>
      <p:ext uri="{BB962C8B-B14F-4D97-AF65-F5344CB8AC3E}">
        <p14:creationId xmlns:p14="http://schemas.microsoft.com/office/powerpoint/2010/main" val="215567379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30718</TotalTime>
  <Words>457</Words>
  <Application>Microsoft Office PowerPoint</Application>
  <PresentationFormat>On-screen Show (4:3)</PresentationFormat>
  <Paragraphs>60</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MS PGothic</vt:lpstr>
      <vt:lpstr>MS PGothic</vt:lpstr>
      <vt:lpstr>Arial</vt:lpstr>
      <vt:lpstr>Rotis Sans Serif for Nokia</vt:lpstr>
      <vt:lpstr>Times</vt:lpstr>
      <vt:lpstr>Times New Roman</vt:lpstr>
      <vt:lpstr>blank presentation</vt:lpstr>
      <vt:lpstr>PowerPoint Presentation</vt:lpstr>
      <vt:lpstr>PowerPoint Presentation</vt:lpstr>
      <vt:lpstr>Meeting Details</vt:lpstr>
      <vt:lpstr>Progress during the Meeting</vt:lpstr>
      <vt:lpstr>Teleconference Schedule (Tentative)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Das, Subir</cp:lastModifiedBy>
  <cp:revision>1289</cp:revision>
  <dcterms:created xsi:type="dcterms:W3CDTF">1601-01-01T00:00:00Z</dcterms:created>
  <dcterms:modified xsi:type="dcterms:W3CDTF">2015-11-12T21:03:31Z</dcterms:modified>
</cp:coreProperties>
</file>