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67" r:id="rId3"/>
    <p:sldId id="432" r:id="rId4"/>
    <p:sldId id="400" r:id="rId5"/>
    <p:sldId id="401" r:id="rId6"/>
    <p:sldId id="402" r:id="rId7"/>
    <p:sldId id="403" r:id="rId8"/>
    <p:sldId id="404" r:id="rId9"/>
    <p:sldId id="405" r:id="rId10"/>
    <p:sldId id="406" r:id="rId11"/>
    <p:sldId id="408" r:id="rId12"/>
    <p:sldId id="409" r:id="rId13"/>
    <p:sldId id="410" r:id="rId14"/>
    <p:sldId id="411" r:id="rId15"/>
    <p:sldId id="461" r:id="rId16"/>
    <p:sldId id="469" r:id="rId17"/>
    <p:sldId id="468" r:id="rId18"/>
    <p:sldId id="460" r:id="rId19"/>
    <p:sldId id="463" r:id="rId20"/>
    <p:sldId id="464" r:id="rId21"/>
    <p:sldId id="46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92" d="100"/>
          <a:sy n="92" d="100"/>
        </p:scale>
        <p:origin x="1974" y="90"/>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1548"/>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432061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4086791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4797999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1254102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20655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222838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extLst>
      <p:ext uri="{BB962C8B-B14F-4D97-AF65-F5344CB8AC3E}">
        <p14:creationId xmlns:p14="http://schemas.microsoft.com/office/powerpoint/2010/main" val="799927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21-16-0003-00-Session#72-Opening_Plenary_Notes.ppt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952500"/>
            <a:ext cx="8153400" cy="4953000"/>
          </a:xfrm>
          <a:prstGeom prst="rect">
            <a:avLst/>
          </a:prstGeom>
        </p:spPr>
      </p:pic>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rgbClr val="FFC000"/>
                </a:solidFill>
                <a:latin typeface="Arial" charset="0"/>
              </a:rPr>
              <a:t>IEEE 802.21</a:t>
            </a:r>
            <a:br>
              <a:rPr lang="en-US" sz="5400" b="1" dirty="0" smtClean="0">
                <a:solidFill>
                  <a:srgbClr val="FFC000"/>
                </a:solidFill>
                <a:latin typeface="Arial" charset="0"/>
              </a:rPr>
            </a:br>
            <a:r>
              <a:rPr lang="en-US" b="1" dirty="0" smtClean="0">
                <a:solidFill>
                  <a:srgbClr val="FFC000"/>
                </a:solidFill>
                <a:latin typeface="Arial" charset="0"/>
              </a:rPr>
              <a:t>Session #</a:t>
            </a:r>
            <a:r>
              <a:rPr lang="en-US" b="1" dirty="0" smtClean="0">
                <a:solidFill>
                  <a:srgbClr val="FFC000"/>
                </a:solidFill>
                <a:latin typeface="Arial" charset="0"/>
              </a:rPr>
              <a:t>72, </a:t>
            </a:r>
            <a:r>
              <a:rPr lang="en-US" b="1" dirty="0" smtClean="0">
                <a:solidFill>
                  <a:srgbClr val="FFC000"/>
                </a:solidFill>
                <a:latin typeface="Arial" charset="0"/>
              </a:rPr>
              <a:t/>
            </a:r>
            <a:br>
              <a:rPr lang="en-US" b="1" dirty="0" smtClean="0">
                <a:solidFill>
                  <a:srgbClr val="FFC000"/>
                </a:solidFill>
                <a:latin typeface="Arial" charset="0"/>
              </a:rPr>
            </a:br>
            <a:r>
              <a:rPr lang="en-US" b="1" dirty="0" smtClean="0">
                <a:solidFill>
                  <a:srgbClr val="FFC000"/>
                </a:solidFill>
                <a:latin typeface="Arial" charset="0"/>
              </a:rPr>
              <a:t>Atlanta</a:t>
            </a:r>
            <a:r>
              <a:rPr lang="en-US" b="1" dirty="0" smtClean="0">
                <a:solidFill>
                  <a:srgbClr val="FFC000"/>
                </a:solidFill>
                <a:latin typeface="Arial" charset="0"/>
              </a:rPr>
              <a:t>, Georgia, </a:t>
            </a:r>
            <a:r>
              <a:rPr lang="en-US" b="1" dirty="0" smtClean="0">
                <a:solidFill>
                  <a:srgbClr val="FFC000"/>
                </a:solidFill>
                <a:latin typeface="Arial" charset="0"/>
              </a:rPr>
              <a:t>USA</a:t>
            </a:r>
            <a:br>
              <a:rPr lang="en-US" b="1" dirty="0" smtClean="0">
                <a:solidFill>
                  <a:srgbClr val="FFC000"/>
                </a:solidFill>
                <a:latin typeface="Arial" charset="0"/>
              </a:rPr>
            </a:br>
            <a:r>
              <a:rPr lang="en-US" b="1" dirty="0" smtClean="0">
                <a:solidFill>
                  <a:srgbClr val="FFC000"/>
                </a:solidFill>
                <a:latin typeface="Arial" charset="0"/>
              </a:rPr>
              <a:t>WG </a:t>
            </a:r>
            <a:r>
              <a:rPr lang="en-US" sz="3200" b="1" dirty="0" smtClean="0">
                <a:solidFill>
                  <a:srgbClr val="FFC000"/>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Subir Das, Chair 802.21 WG</a:t>
            </a:r>
            <a:endParaRPr kumimoji="0" lang="en-US" sz="1200" b="1" i="0" u="none" strike="noStrike" kern="1200" cap="none" spc="0" normalizeH="0" baseline="0" noProof="0" dirty="0" smtClean="0">
              <a:ln>
                <a:noFill/>
              </a:ln>
              <a:solidFill>
                <a:srgbClr val="FFC000"/>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42814" y="4648200"/>
            <a:ext cx="6858000" cy="1066800"/>
          </a:xfrm>
        </p:spPr>
        <p:txBody>
          <a:bodyPr/>
          <a:lstStyle/>
          <a:p>
            <a:pPr eaLnBrk="1" hangingPunct="1"/>
            <a:r>
              <a:rPr lang="en-US" sz="2800" b="1" dirty="0" smtClean="0">
                <a:solidFill>
                  <a:srgbClr val="FFC000"/>
                </a:solidFill>
                <a:latin typeface="Arial" charset="0"/>
              </a:rPr>
              <a:t>Subir Das</a:t>
            </a:r>
          </a:p>
          <a:p>
            <a:pPr eaLnBrk="1" hangingPunct="1"/>
            <a:r>
              <a:rPr lang="en-US" sz="2800" b="1" dirty="0" smtClean="0">
                <a:solidFill>
                  <a:srgbClr val="FFC000"/>
                </a:solidFill>
                <a:latin typeface="Arial" charset="0"/>
              </a:rPr>
              <a:t>sdas at appcomsci dot com</a:t>
            </a:r>
          </a:p>
        </p:txBody>
      </p:sp>
      <p:sp>
        <p:nvSpPr>
          <p:cNvPr id="7" name="Date Placeholder 3"/>
          <p:cNvSpPr txBox="1">
            <a:spLocks/>
          </p:cNvSpPr>
          <p:nvPr/>
        </p:nvSpPr>
        <p:spPr>
          <a:xfrm>
            <a:off x="685800" y="6475412"/>
            <a:ext cx="1295400" cy="214312"/>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solidFill>
                  <a:srgbClr val="FFC000"/>
                </a:solidFill>
              </a:rPr>
              <a:t>January</a:t>
            </a:r>
            <a:r>
              <a:rPr lang="en-US" b="1" dirty="0" smtClean="0">
                <a:solidFill>
                  <a:srgbClr val="FFC000"/>
                </a:solidFill>
              </a:rPr>
              <a:t>, </a:t>
            </a:r>
            <a:r>
              <a:rPr kumimoji="0" lang="en-US" sz="1200" b="1" i="0" u="none" strike="noStrike" kern="1200" cap="none" spc="0" normalizeH="0" baseline="0" noProof="0" dirty="0" smtClean="0">
                <a:ln>
                  <a:noFill/>
                </a:ln>
                <a:solidFill>
                  <a:srgbClr val="FFC000"/>
                </a:solidFill>
                <a:effectLst/>
                <a:uLnTx/>
                <a:uFillTx/>
              </a:rPr>
              <a:t>2016</a:t>
            </a:r>
            <a:endParaRPr kumimoji="0" lang="en-US" sz="1200" b="1" i="0" u="none" strike="noStrike" kern="1200" cap="none" spc="0" normalizeH="0" baseline="0" noProof="0" dirty="0">
              <a:ln>
                <a:noFill/>
              </a:ln>
              <a:solidFill>
                <a:srgbClr val="FFC000"/>
              </a:solidFill>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Status </a:t>
            </a:r>
          </a:p>
        </p:txBody>
      </p:sp>
      <p:sp>
        <p:nvSpPr>
          <p:cNvPr id="33797" name="Rectangle 3"/>
          <p:cNvSpPr>
            <a:spLocks noGrp="1" noChangeArrowheads="1"/>
          </p:cNvSpPr>
          <p:nvPr>
            <p:ph type="body" idx="1"/>
          </p:nvPr>
        </p:nvSpPr>
        <p:spPr>
          <a:xfrm>
            <a:off x="304800" y="1371600"/>
            <a:ext cx="8686800" cy="2971800"/>
          </a:xfrm>
        </p:spPr>
        <p:txBody>
          <a:bodyPr/>
          <a:lstStyle/>
          <a:p>
            <a:pPr>
              <a:lnSpc>
                <a:spcPct val="80000"/>
              </a:lnSpc>
              <a:buNone/>
            </a:pPr>
            <a:endParaRPr lang="en-US" dirty="0" smtClean="0">
              <a:latin typeface="Arial" charset="0"/>
            </a:endParaRPr>
          </a:p>
          <a:p>
            <a:pPr>
              <a:lnSpc>
                <a:spcPct val="80000"/>
              </a:lnSpc>
            </a:pPr>
            <a:r>
              <a:rPr lang="en-US" dirty="0" smtClean="0">
                <a:latin typeface="Arial" charset="0"/>
              </a:rPr>
              <a:t>Active Task Groups </a:t>
            </a:r>
          </a:p>
          <a:p>
            <a:pPr lvl="1">
              <a:lnSpc>
                <a:spcPct val="80000"/>
              </a:lnSpc>
            </a:pPr>
            <a:r>
              <a:rPr lang="en-US" dirty="0" smtClean="0">
                <a:latin typeface="Arial" charset="0"/>
              </a:rPr>
              <a:t>802.21m  - Revision Project </a:t>
            </a:r>
          </a:p>
          <a:p>
            <a:pPr lvl="1">
              <a:lnSpc>
                <a:spcPct val="80000"/>
              </a:lnSpc>
            </a:pPr>
            <a:r>
              <a:rPr lang="en-US" dirty="0" smtClean="0">
                <a:latin typeface="Arial" charset="0"/>
              </a:rPr>
              <a:t>802.21.1 - Use cases and Services</a:t>
            </a:r>
          </a:p>
          <a:p>
            <a:pPr>
              <a:lnSpc>
                <a:spcPct val="80000"/>
              </a:lnSpc>
            </a:pPr>
            <a:endParaRPr lang="en-US" dirty="0">
              <a:latin typeface="Arial" charset="0"/>
            </a:endParaRPr>
          </a:p>
          <a:p>
            <a:pPr marL="0" indent="0">
              <a:lnSpc>
                <a:spcPct val="80000"/>
              </a:lnSpc>
              <a:buNone/>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Tree>
    <p:extLst>
      <p:ext uri="{BB962C8B-B14F-4D97-AF65-F5344CB8AC3E}">
        <p14:creationId xmlns:p14="http://schemas.microsoft.com/office/powerpoint/2010/main" val="3836226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TG Progress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228600" y="1295400"/>
            <a:ext cx="8686800" cy="4519345"/>
          </a:xfrm>
        </p:spPr>
        <p:txBody>
          <a:bodyPr/>
          <a:lstStyle/>
          <a:p>
            <a:pPr>
              <a:lnSpc>
                <a:spcPct val="80000"/>
              </a:lnSpc>
            </a:pPr>
            <a:r>
              <a:rPr lang="en-US" sz="2800" dirty="0" smtClean="0">
                <a:latin typeface="Arial" charset="0"/>
              </a:rPr>
              <a:t>802.21m - </a:t>
            </a:r>
            <a:r>
              <a:rPr lang="en-US" sz="2800" dirty="0" smtClean="0">
                <a:latin typeface="Arial" charset="0"/>
              </a:rPr>
              <a:t>Revision Project </a:t>
            </a:r>
            <a:endParaRPr lang="en-US" sz="2800" dirty="0" smtClean="0">
              <a:latin typeface="Arial" charset="0"/>
            </a:endParaRPr>
          </a:p>
          <a:p>
            <a:pPr lvl="1">
              <a:lnSpc>
                <a:spcPct val="80000"/>
              </a:lnSpc>
            </a:pPr>
            <a:r>
              <a:rPr lang="en-US" sz="2400" dirty="0" smtClean="0">
                <a:latin typeface="Arial" charset="0"/>
              </a:rPr>
              <a:t>Started first WG Letter Ballot </a:t>
            </a:r>
          </a:p>
          <a:p>
            <a:pPr lvl="1">
              <a:lnSpc>
                <a:spcPct val="80000"/>
              </a:lnSpc>
            </a:pPr>
            <a:r>
              <a:rPr lang="en-US" sz="2400" dirty="0" smtClean="0">
                <a:latin typeface="Arial" charset="0"/>
              </a:rPr>
              <a:t>Opened: December 16, 2015</a:t>
            </a:r>
          </a:p>
          <a:p>
            <a:pPr lvl="1">
              <a:lnSpc>
                <a:spcPct val="80000"/>
              </a:lnSpc>
            </a:pPr>
            <a:r>
              <a:rPr lang="en-US" sz="2400" dirty="0" smtClean="0">
                <a:latin typeface="Arial" charset="0"/>
              </a:rPr>
              <a:t>Ended: January 17, 2016</a:t>
            </a:r>
          </a:p>
          <a:p>
            <a:pPr lvl="1">
              <a:lnSpc>
                <a:spcPct val="80000"/>
              </a:lnSpc>
            </a:pPr>
            <a:r>
              <a:rPr lang="en-US" sz="2400" dirty="0" smtClean="0">
                <a:latin typeface="Arial" charset="0"/>
              </a:rPr>
              <a:t>Result posted </a:t>
            </a:r>
            <a:r>
              <a:rPr lang="en-US" sz="2400" dirty="0" smtClean="0">
                <a:latin typeface="Arial" charset="0"/>
              </a:rPr>
              <a:t>on January 18, 2016</a:t>
            </a:r>
            <a:endParaRPr lang="en-US" sz="2400" dirty="0" smtClean="0">
              <a:latin typeface="Arial" charset="0"/>
            </a:endParaRPr>
          </a:p>
          <a:p>
            <a:pPr marL="457200" lvl="1" indent="0">
              <a:lnSpc>
                <a:spcPct val="80000"/>
              </a:lnSpc>
              <a:buNone/>
            </a:pPr>
            <a:endParaRPr lang="en-US" dirty="0" smtClean="0">
              <a:latin typeface="Arial" charset="0"/>
            </a:endParaRPr>
          </a:p>
          <a:p>
            <a:pPr>
              <a:lnSpc>
                <a:spcPct val="80000"/>
              </a:lnSpc>
            </a:pPr>
            <a:r>
              <a:rPr lang="en-US" sz="2800" dirty="0" smtClean="0">
                <a:latin typeface="Arial" charset="0"/>
              </a:rPr>
              <a:t>802.21.1 </a:t>
            </a:r>
            <a:r>
              <a:rPr lang="en-US" sz="2800" dirty="0" smtClean="0">
                <a:latin typeface="Arial" charset="0"/>
              </a:rPr>
              <a:t>- Use cases and </a:t>
            </a:r>
            <a:r>
              <a:rPr lang="en-US" sz="2800" dirty="0" smtClean="0">
                <a:latin typeface="Arial" charset="0"/>
              </a:rPr>
              <a:t>Services</a:t>
            </a:r>
          </a:p>
          <a:p>
            <a:pPr lvl="1">
              <a:lnSpc>
                <a:spcPct val="80000"/>
              </a:lnSpc>
            </a:pPr>
            <a:r>
              <a:rPr lang="en-US" sz="2400" dirty="0">
                <a:latin typeface="Arial" charset="0"/>
              </a:rPr>
              <a:t>Started first WG Letter Ballot </a:t>
            </a:r>
            <a:endParaRPr lang="en-US" sz="2400" dirty="0" smtClean="0">
              <a:latin typeface="Arial" charset="0"/>
            </a:endParaRPr>
          </a:p>
          <a:p>
            <a:pPr lvl="1">
              <a:lnSpc>
                <a:spcPct val="80000"/>
              </a:lnSpc>
            </a:pPr>
            <a:r>
              <a:rPr lang="en-US" sz="2400" dirty="0">
                <a:latin typeface="Arial" charset="0"/>
              </a:rPr>
              <a:t>Opened: December 16, 2015</a:t>
            </a:r>
          </a:p>
          <a:p>
            <a:pPr lvl="1">
              <a:lnSpc>
                <a:spcPct val="80000"/>
              </a:lnSpc>
            </a:pPr>
            <a:r>
              <a:rPr lang="en-US" sz="2400" dirty="0">
                <a:latin typeface="Arial" charset="0"/>
              </a:rPr>
              <a:t>Ended: January 17, </a:t>
            </a:r>
            <a:r>
              <a:rPr lang="en-US" sz="2400" dirty="0" smtClean="0">
                <a:latin typeface="Arial" charset="0"/>
              </a:rPr>
              <a:t>2016</a:t>
            </a:r>
          </a:p>
          <a:p>
            <a:pPr lvl="1">
              <a:lnSpc>
                <a:spcPct val="80000"/>
              </a:lnSpc>
            </a:pPr>
            <a:r>
              <a:rPr lang="en-US" sz="2400" dirty="0">
                <a:latin typeface="Arial" charset="0"/>
              </a:rPr>
              <a:t>Result posted on January 18, </a:t>
            </a:r>
            <a:r>
              <a:rPr lang="en-US" sz="2400" dirty="0" smtClean="0">
                <a:latin typeface="Arial" charset="0"/>
              </a:rPr>
              <a:t>2016</a:t>
            </a:r>
          </a:p>
          <a:p>
            <a:pPr marL="457200" lvl="1" indent="0">
              <a:lnSpc>
                <a:spcPct val="80000"/>
              </a:lnSpc>
              <a:buNone/>
            </a:pPr>
            <a:endParaRPr lang="en-US" dirty="0">
              <a:latin typeface="Arial" charset="0"/>
            </a:endParaRPr>
          </a:p>
          <a:p>
            <a:pPr lvl="1">
              <a:lnSpc>
                <a:spcPct val="80000"/>
              </a:lnSpc>
            </a:pPr>
            <a:endParaRPr lang="en-US" dirty="0">
              <a:latin typeface="Arial" charset="0"/>
            </a:endParaRPr>
          </a:p>
          <a:p>
            <a:pPr marL="0" indent="0">
              <a:lnSpc>
                <a:spcPct val="80000"/>
              </a:lnSpc>
              <a:buNone/>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extLst>
      <p:ext uri="{BB962C8B-B14F-4D97-AF65-F5344CB8AC3E}">
        <p14:creationId xmlns:p14="http://schemas.microsoft.com/office/powerpoint/2010/main" val="3953620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Letter Ballots </a:t>
            </a:r>
            <a:r>
              <a:rPr lang="en-US" sz="3200" dirty="0" smtClean="0">
                <a:solidFill>
                  <a:schemeClr val="accent2"/>
                </a:solidFill>
                <a:latin typeface="Arial" charset="0"/>
              </a:rPr>
              <a:t> Results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304800" y="1371600"/>
            <a:ext cx="8686800" cy="4876800"/>
          </a:xfrm>
        </p:spPr>
        <p:txBody>
          <a:bodyPr/>
          <a:lstStyle/>
          <a:p>
            <a:pPr>
              <a:lnSpc>
                <a:spcPct val="80000"/>
              </a:lnSpc>
            </a:pPr>
            <a:r>
              <a:rPr lang="en-US" sz="2800" dirty="0" smtClean="0">
                <a:latin typeface="Arial" charset="0"/>
              </a:rPr>
              <a:t>LB#8- 802.21m - </a:t>
            </a:r>
            <a:r>
              <a:rPr lang="en-US" sz="2800" dirty="0" smtClean="0">
                <a:latin typeface="Arial" charset="0"/>
              </a:rPr>
              <a:t>Revision Project </a:t>
            </a:r>
            <a:endParaRPr lang="en-US" sz="2800" dirty="0" smtClean="0">
              <a:latin typeface="Arial" charset="0"/>
            </a:endParaRPr>
          </a:p>
          <a:p>
            <a:pPr lvl="1">
              <a:lnSpc>
                <a:spcPct val="80000"/>
              </a:lnSpc>
            </a:pPr>
            <a:r>
              <a:rPr lang="en-US" sz="2400" dirty="0" smtClean="0">
                <a:latin typeface="Arial" charset="0"/>
              </a:rPr>
              <a:t>Approve- 11, </a:t>
            </a:r>
            <a:r>
              <a:rPr lang="en-US" sz="2400" dirty="0" smtClean="0">
                <a:latin typeface="Arial" charset="0"/>
              </a:rPr>
              <a:t>Disapprove -06,  Abstain -02  </a:t>
            </a:r>
          </a:p>
          <a:p>
            <a:pPr lvl="1">
              <a:lnSpc>
                <a:spcPct val="80000"/>
              </a:lnSpc>
            </a:pPr>
            <a:r>
              <a:rPr lang="en-US" sz="2400" dirty="0" smtClean="0">
                <a:latin typeface="Arial" charset="0"/>
              </a:rPr>
              <a:t>Return Ratio: 100%;  Approval ratio: 64.70%</a:t>
            </a:r>
          </a:p>
          <a:p>
            <a:pPr lvl="1">
              <a:lnSpc>
                <a:spcPct val="80000"/>
              </a:lnSpc>
            </a:pPr>
            <a:r>
              <a:rPr lang="en-US" sz="2400" dirty="0" smtClean="0">
                <a:latin typeface="Arial" charset="0"/>
              </a:rPr>
              <a:t>Ballot is valid but did not meet 75% threshold</a:t>
            </a:r>
          </a:p>
          <a:p>
            <a:pPr lvl="1">
              <a:lnSpc>
                <a:spcPct val="80000"/>
              </a:lnSpc>
            </a:pPr>
            <a:r>
              <a:rPr lang="en-US" sz="2400" dirty="0">
                <a:latin typeface="Arial" charset="0"/>
              </a:rPr>
              <a:t>Result </a:t>
            </a:r>
            <a:r>
              <a:rPr lang="en-US" sz="2400" dirty="0" smtClean="0">
                <a:latin typeface="Arial" charset="0"/>
              </a:rPr>
              <a:t>is available </a:t>
            </a:r>
            <a:r>
              <a:rPr lang="en-US" sz="2400" dirty="0">
                <a:latin typeface="Arial" charset="0"/>
              </a:rPr>
              <a:t>at: https://mentor.ieee.org/802.21/dcn/16/21-16-0004-00-0000-lb-8-results.xlsx </a:t>
            </a:r>
            <a:endParaRPr lang="en-US" sz="2400" dirty="0" smtClean="0">
              <a:latin typeface="Arial" charset="0"/>
            </a:endParaRPr>
          </a:p>
          <a:p>
            <a:pPr>
              <a:lnSpc>
                <a:spcPct val="80000"/>
              </a:lnSpc>
            </a:pPr>
            <a:r>
              <a:rPr lang="en-US" sz="2800" dirty="0" smtClean="0">
                <a:latin typeface="Arial" charset="0"/>
              </a:rPr>
              <a:t>LB#9 - 802.21.1 </a:t>
            </a:r>
            <a:r>
              <a:rPr lang="en-US" sz="2800" dirty="0" smtClean="0">
                <a:latin typeface="Arial" charset="0"/>
              </a:rPr>
              <a:t>- Use cases and </a:t>
            </a:r>
            <a:r>
              <a:rPr lang="en-US" sz="2800" dirty="0" smtClean="0">
                <a:latin typeface="Arial" charset="0"/>
              </a:rPr>
              <a:t>Services</a:t>
            </a:r>
          </a:p>
          <a:p>
            <a:pPr lvl="1">
              <a:lnSpc>
                <a:spcPct val="80000"/>
              </a:lnSpc>
            </a:pPr>
            <a:r>
              <a:rPr lang="en-US" sz="2400" dirty="0" smtClean="0">
                <a:latin typeface="Arial" charset="0"/>
              </a:rPr>
              <a:t>Approve- 13, </a:t>
            </a:r>
            <a:r>
              <a:rPr lang="en-US" sz="2400" dirty="0" smtClean="0">
                <a:latin typeface="Arial" charset="0"/>
              </a:rPr>
              <a:t>Disapprove</a:t>
            </a:r>
            <a:r>
              <a:rPr lang="en-US" sz="2400" dirty="0">
                <a:latin typeface="Arial" charset="0"/>
              </a:rPr>
              <a:t> </a:t>
            </a:r>
            <a:r>
              <a:rPr lang="en-US" sz="2400" dirty="0" smtClean="0">
                <a:latin typeface="Arial" charset="0"/>
              </a:rPr>
              <a:t>- 06, </a:t>
            </a:r>
            <a:r>
              <a:rPr lang="en-US" sz="2400" dirty="0" smtClean="0">
                <a:latin typeface="Arial" charset="0"/>
              </a:rPr>
              <a:t>Abstain- 0</a:t>
            </a:r>
          </a:p>
          <a:p>
            <a:pPr lvl="1">
              <a:lnSpc>
                <a:spcPct val="80000"/>
              </a:lnSpc>
            </a:pPr>
            <a:r>
              <a:rPr lang="en-US" sz="2400" dirty="0" smtClean="0">
                <a:latin typeface="Arial" charset="0"/>
              </a:rPr>
              <a:t>Return Ratio: 100%; Approval ratio: 68.42%</a:t>
            </a:r>
          </a:p>
          <a:p>
            <a:pPr lvl="1">
              <a:lnSpc>
                <a:spcPct val="80000"/>
              </a:lnSpc>
            </a:pPr>
            <a:r>
              <a:rPr lang="en-US" sz="2400" dirty="0" smtClean="0">
                <a:latin typeface="Arial" charset="0"/>
              </a:rPr>
              <a:t>Ballot is valid but did not meet 75 % threshold</a:t>
            </a:r>
          </a:p>
          <a:p>
            <a:pPr lvl="1">
              <a:lnSpc>
                <a:spcPct val="80000"/>
              </a:lnSpc>
            </a:pPr>
            <a:r>
              <a:rPr lang="en-US" sz="2400" dirty="0">
                <a:latin typeface="Arial" charset="0"/>
              </a:rPr>
              <a:t>Result </a:t>
            </a:r>
            <a:r>
              <a:rPr lang="en-US" sz="2400" dirty="0" smtClean="0">
                <a:latin typeface="Arial" charset="0"/>
              </a:rPr>
              <a:t>is available </a:t>
            </a:r>
            <a:r>
              <a:rPr lang="en-US" sz="2400" dirty="0">
                <a:latin typeface="Arial" charset="0"/>
              </a:rPr>
              <a:t>at: https://mentor.ieee.org/802.21/dcn/16/21-16-0005-00-0000-lb-9-results.xlsx</a:t>
            </a:r>
          </a:p>
          <a:p>
            <a:pPr lvl="1">
              <a:lnSpc>
                <a:spcPct val="80000"/>
              </a:lnSpc>
            </a:pPr>
            <a:endParaRPr lang="en-US" sz="2400" dirty="0" smtClean="0">
              <a:latin typeface="Arial" charset="0"/>
            </a:endParaRPr>
          </a:p>
          <a:p>
            <a:pPr>
              <a:lnSpc>
                <a:spcPct val="80000"/>
              </a:lnSpc>
            </a:pPr>
            <a:endParaRPr lang="en-US" dirty="0">
              <a:latin typeface="Arial" charset="0"/>
            </a:endParaRPr>
          </a:p>
          <a:p>
            <a:pPr marL="0" indent="0">
              <a:lnSpc>
                <a:spcPct val="80000"/>
              </a:lnSpc>
              <a:buNone/>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945867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January</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495300" y="14478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Start addressing the LB comments </a:t>
            </a:r>
            <a:r>
              <a:rPr lang="en-US" sz="1800" dirty="0" smtClean="0">
                <a:solidFill>
                  <a:srgbClr val="000000"/>
                </a:solidFill>
                <a:latin typeface="Arial" charset="0"/>
              </a:rPr>
              <a:t> </a:t>
            </a:r>
            <a:endParaRPr lang="en-US" sz="1800" dirty="0" smtClean="0">
              <a:solidFill>
                <a:srgbClr val="000000"/>
              </a:solidFill>
              <a:latin typeface="Arial" charset="0"/>
            </a:endParaRPr>
          </a:p>
          <a:p>
            <a:pPr marL="857250" lvl="2" indent="0">
              <a:lnSpc>
                <a:spcPct val="90000"/>
              </a:lnSpc>
              <a:buNone/>
            </a:pPr>
            <a:endParaRPr lang="en-US" sz="1800" dirty="0" smtClean="0">
              <a:solidFill>
                <a:srgbClr val="000000"/>
              </a:solidFill>
              <a:latin typeface="Arial" charset="0"/>
            </a:endParaRPr>
          </a:p>
          <a:p>
            <a:pPr lvl="1">
              <a:lnSpc>
                <a:spcPct val="90000"/>
              </a:lnSpc>
            </a:pPr>
            <a:r>
              <a:rPr lang="en-US" sz="2200" dirty="0" smtClean="0">
                <a:solidFill>
                  <a:srgbClr val="000000"/>
                </a:solidFill>
                <a:latin typeface="Arial" charset="0"/>
              </a:rPr>
              <a:t>802.21.1: Media Independent Services </a:t>
            </a:r>
          </a:p>
          <a:p>
            <a:pPr lvl="2">
              <a:lnSpc>
                <a:spcPct val="90000"/>
              </a:lnSpc>
            </a:pPr>
            <a:r>
              <a:rPr lang="en-US" sz="1800" dirty="0" smtClean="0">
                <a:solidFill>
                  <a:srgbClr val="000000"/>
                </a:solidFill>
                <a:latin typeface="Arial" charset="0"/>
              </a:rPr>
              <a:t>Start addressing the LB comments </a:t>
            </a:r>
            <a:endParaRPr lang="en-US" sz="1800" dirty="0" smtClean="0">
              <a:solidFill>
                <a:srgbClr val="000000"/>
              </a:solidFill>
              <a:latin typeface="Arial" charset="0"/>
            </a:endParaRPr>
          </a:p>
          <a:p>
            <a:pPr lvl="2">
              <a:lnSpc>
                <a:spcPct val="90000"/>
              </a:lnSpc>
            </a:pPr>
            <a:endParaRPr lang="en-US" sz="1800" dirty="0">
              <a:solidFill>
                <a:srgbClr val="000000"/>
              </a:solidFill>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4369874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13-18 March, 2016,  Sands Venetian Hotel, Macau, PRC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15-20, 2016, Hilton Waikoloa Village, HI, USA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2016 , Europe (Warsaw)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657247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292611" y="5528846"/>
            <a:ext cx="7013189" cy="338554"/>
          </a:xfrm>
          <a:prstGeom prst="rect">
            <a:avLst/>
          </a:prstGeom>
          <a:noFill/>
          <a:ln w="9525">
            <a:noFill/>
            <a:miter lim="800000"/>
            <a:headEnd/>
            <a:tailEnd/>
          </a:ln>
        </p:spPr>
        <p:txBody>
          <a:bodyPr wrap="square">
            <a:spAutoFit/>
          </a:bodyPr>
          <a:lstStyle/>
          <a:p>
            <a:pPr eaLnBrk="1" hangingPunct="1"/>
            <a:r>
              <a:rPr lang="en-US" sz="1600" b="1" dirty="0" smtClean="0"/>
              <a:t>Default </a:t>
            </a:r>
            <a:r>
              <a:rPr lang="en-US" sz="1600" b="1" dirty="0"/>
              <a:t>Location</a:t>
            </a:r>
            <a:r>
              <a:rPr lang="en-US" sz="1600" dirty="0" smtClean="0"/>
              <a:t>: </a:t>
            </a:r>
            <a:r>
              <a:rPr lang="en-US" sz="1600" dirty="0" smtClean="0"/>
              <a:t>Harris (ATL CC)</a:t>
            </a:r>
            <a:r>
              <a:rPr lang="en-US" sz="1600" dirty="0" smtClean="0"/>
              <a:t>;  802.16/802.24 Tutorial- Regency V </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09600" y="5943600"/>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22	voting </a:t>
            </a:r>
            <a:r>
              <a:rPr lang="en-US" sz="1600" dirty="0">
                <a:latin typeface="Arial" charset="0"/>
              </a:rPr>
              <a:t>members </a:t>
            </a:r>
            <a:r>
              <a:rPr lang="en-US" sz="1600" dirty="0" smtClean="0">
                <a:latin typeface="Arial" charset="0"/>
              </a:rPr>
              <a:t>  </a:t>
            </a:r>
            <a:r>
              <a:rPr lang="en-US" sz="1600" dirty="0" smtClean="0">
                <a:latin typeface="Arial" charset="0"/>
              </a:rPr>
              <a:t>as </a:t>
            </a:r>
            <a:r>
              <a:rPr lang="en-US" sz="1600" dirty="0">
                <a:latin typeface="Arial" charset="0"/>
              </a:rPr>
              <a:t>of this meeting</a:t>
            </a:r>
          </a:p>
        </p:txBody>
      </p:sp>
      <p:graphicFrame>
        <p:nvGraphicFramePr>
          <p:cNvPr id="7" name="Table 6"/>
          <p:cNvGraphicFramePr>
            <a:graphicFrameLocks noGrp="1"/>
          </p:cNvGraphicFramePr>
          <p:nvPr>
            <p:extLst/>
          </p:nvPr>
        </p:nvGraphicFramePr>
        <p:xfrm>
          <a:off x="743755" y="1177164"/>
          <a:ext cx="7467599" cy="4222259"/>
        </p:xfrm>
        <a:graphic>
          <a:graphicData uri="http://schemas.openxmlformats.org/drawingml/2006/table">
            <a:tbl>
              <a:tblPr firstRow="1" firstCol="1" bandRow="1">
                <a:tableStyleId>{5C22544A-7EE6-4342-B048-85BDC9FD1C3A}</a:tableStyleId>
              </a:tblPr>
              <a:tblGrid>
                <a:gridCol w="1222073"/>
                <a:gridCol w="1674216"/>
                <a:gridCol w="1375738"/>
                <a:gridCol w="1572846"/>
                <a:gridCol w="1622726"/>
              </a:tblGrid>
              <a:tr h="647330">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Monday</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(Jan 18, 2016)</a:t>
                      </a: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Tuesday</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(Jan 19, 2016)</a:t>
                      </a: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Wednesday</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(Jan 20, 2016)</a:t>
                      </a: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Thursday</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(Jan 21, 2016)</a:t>
                      </a:r>
                      <a:r>
                        <a:rPr lang="en-US" sz="1200" dirty="0">
                          <a:effectLst/>
                          <a:latin typeface="Times New Roman" panose="02020603050405020304" pitchFamily="18" charset="0"/>
                          <a:ea typeface="Times New Roman" panose="02020603050405020304" pitchFamily="18" charset="0"/>
                        </a:rPr>
                        <a:t> </a:t>
                      </a:r>
                    </a:p>
                  </a:txBody>
                  <a:tcPr marL="9525" marR="9525" marT="9525" marB="0"/>
                </a:tc>
              </a:tr>
              <a:tr h="647330">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AM-1</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8:00-10:00a</a:t>
                      </a: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IEEE 802  EC Joint Wireless Opening Plenary (8:00- 9:00am)</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802.21.1  TG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802.21m TG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802.21m  TG</a:t>
                      </a:r>
                    </a:p>
                  </a:txBody>
                  <a:tcPr marL="9525" marR="9525" marT="9525" marB="0"/>
                </a:tc>
              </a:tr>
              <a:tr h="595815">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AM-2</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10:30-12:30</a:t>
                      </a: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N?A</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802.21m  TG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802.21m TG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802.21.1 TG </a:t>
                      </a:r>
                    </a:p>
                  </a:txBody>
                  <a:tcPr marL="9525" marR="9525" marT="9525" marB="0"/>
                </a:tc>
              </a:tr>
              <a:tr h="421612">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PM-1</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1:30 – 3:30p</a:t>
                      </a: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WG Opening Plenary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802.21m TG</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802.21.1 TG</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802.21.1 TG</a:t>
                      </a:r>
                    </a:p>
                  </a:txBody>
                  <a:tcPr marL="9525" marR="9525" marT="9525" marB="0"/>
                </a:tc>
              </a:tr>
              <a:tr h="986247">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PM-2</a:t>
                      </a:r>
                      <a:r>
                        <a:rPr lang="en-US" sz="12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4:00 – 6:00p</a:t>
                      </a: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802.21.m TG</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802.21,1 TG</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802.21.1 TG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Closing Plenary</a:t>
                      </a:r>
                    </a:p>
                  </a:txBody>
                  <a:tcPr marL="9525" marR="9525" marT="9525" marB="0"/>
                </a:tc>
              </a:tr>
              <a:tr h="799263">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EVE</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6:00-10:30p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802.16/802.24 Tutorial: Proposed 802.16s Narrowband Project (</a:t>
                      </a:r>
                      <a:r>
                        <a:rPr lang="en-US" sz="1200" dirty="0" smtClean="0">
                          <a:effectLst/>
                          <a:latin typeface="Times New Roman" panose="02020603050405020304" pitchFamily="18" charset="0"/>
                          <a:ea typeface="Times New Roman" panose="02020603050405020304" pitchFamily="18" charset="0"/>
                        </a:rPr>
                        <a:t>19:30-21:00p</a:t>
                      </a:r>
                      <a:r>
                        <a:rPr lang="en-US" sz="1200" dirty="0">
                          <a:effectLst/>
                          <a:latin typeface="Times New Roman" panose="02020603050405020304" pitchFamily="18" charset="0"/>
                          <a:ea typeface="Times New Roman" panose="02020603050405020304" pitchFamily="18" charset="0"/>
                        </a:rPr>
                        <a:t>)</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Social (7:00-9:30p)</a:t>
                      </a:r>
                    </a:p>
                  </a:txBody>
                  <a:tcPr marL="9525" marR="9525" marT="9525" marB="0"/>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N/A</a:t>
                      </a:r>
                    </a:p>
                  </a:txBody>
                  <a:tcPr marL="9525" marR="9525" marT="9525" marB="0"/>
                </a:tc>
              </a:tr>
            </a:tbl>
          </a:graphicData>
        </a:graphic>
      </p:graphicFrame>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Jan</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2016</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9493164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900" y="609600"/>
            <a:ext cx="7772400" cy="533400"/>
          </a:xfrm>
        </p:spPr>
        <p:txBody>
          <a:bodyPr/>
          <a:lstStyle/>
          <a:p>
            <a:r>
              <a:rPr lang="en-US" sz="3200" dirty="0" smtClean="0">
                <a:solidFill>
                  <a:schemeClr val="accent2"/>
                </a:solidFill>
                <a:latin typeface="Arial" charset="0"/>
              </a:rPr>
              <a:t>March</a:t>
            </a:r>
            <a:r>
              <a:rPr lang="en-US" sz="3200" dirty="0" smtClean="0">
                <a:solidFill>
                  <a:schemeClr val="accent2"/>
                </a:solidFill>
                <a:latin typeface="Arial" charset="0"/>
              </a:rPr>
              <a:t> Plenary  </a:t>
            </a:r>
            <a:r>
              <a:rPr lang="en-US" sz="3200" dirty="0" smtClean="0">
                <a:solidFill>
                  <a:schemeClr val="accent2"/>
                </a:solidFill>
                <a:latin typeface="Arial" charset="0"/>
              </a:rPr>
              <a:t>Meeting Logistics </a:t>
            </a:r>
          </a:p>
        </p:txBody>
      </p:sp>
      <p:sp>
        <p:nvSpPr>
          <p:cNvPr id="34822" name="Rectangle 3"/>
          <p:cNvSpPr>
            <a:spLocks noGrp="1" noChangeArrowheads="1"/>
          </p:cNvSpPr>
          <p:nvPr>
            <p:ph type="body" idx="1"/>
          </p:nvPr>
        </p:nvSpPr>
        <p:spPr>
          <a:xfrm>
            <a:off x="266700" y="1120775"/>
            <a:ext cx="8686800" cy="5486400"/>
          </a:xfrm>
        </p:spPr>
        <p:txBody>
          <a:bodyPr/>
          <a:lstStyle/>
          <a:p>
            <a:pPr>
              <a:lnSpc>
                <a:spcPct val="90000"/>
              </a:lnSpc>
              <a:buFont typeface="Arial" panose="020B0604020202020204" pitchFamily="34" charset="0"/>
              <a:buChar char="•"/>
            </a:pPr>
            <a:r>
              <a:rPr lang="en-US" sz="2000" b="1" dirty="0" smtClean="0"/>
              <a:t>March</a:t>
            </a:r>
            <a:r>
              <a:rPr lang="en-US" sz="2000" b="1" dirty="0" smtClean="0"/>
              <a:t> 13-18, 2016</a:t>
            </a:r>
            <a:r>
              <a:rPr lang="en-US" sz="2000" b="1" dirty="0"/>
              <a:t>, Sands Venetian Hotel, Macau, PRC </a:t>
            </a:r>
            <a:endParaRPr lang="en-US" sz="2000" b="1" dirty="0" smtClean="0"/>
          </a:p>
          <a:p>
            <a:pPr>
              <a:lnSpc>
                <a:spcPct val="90000"/>
              </a:lnSpc>
            </a:pPr>
            <a:r>
              <a:rPr lang="en-US" sz="2000" b="1" dirty="0" smtClean="0"/>
              <a:t>Event </a:t>
            </a:r>
            <a:r>
              <a:rPr lang="en-US" sz="2000" b="1" dirty="0" smtClean="0"/>
              <a:t>and Registration information are </a:t>
            </a:r>
            <a:r>
              <a:rPr lang="en-US" sz="2000" b="1" dirty="0"/>
              <a:t>available now at: </a:t>
            </a:r>
            <a:endParaRPr lang="en-US" sz="2000" b="1" dirty="0" smtClean="0"/>
          </a:p>
          <a:p>
            <a:pPr lvl="1">
              <a:lnSpc>
                <a:spcPct val="90000"/>
              </a:lnSpc>
            </a:pPr>
            <a:r>
              <a:rPr lang="en-US" sz="1600" b="1" dirty="0"/>
              <a:t>Event Information : http://</a:t>
            </a:r>
            <a:r>
              <a:rPr lang="en-US" sz="1600" b="1" dirty="0" smtClean="0"/>
              <a:t>802world.org/plenary</a:t>
            </a:r>
            <a:endParaRPr lang="en-US" sz="1600" b="1" dirty="0"/>
          </a:p>
          <a:p>
            <a:pPr lvl="1">
              <a:lnSpc>
                <a:spcPct val="90000"/>
              </a:lnSpc>
            </a:pPr>
            <a:r>
              <a:rPr lang="en-US" sz="1600" b="1" dirty="0"/>
              <a:t>REGISTER: https://802world.org/apps/session/95/register </a:t>
            </a:r>
          </a:p>
          <a:p>
            <a:pPr lvl="1">
              <a:lnSpc>
                <a:spcPct val="90000"/>
              </a:lnSpc>
            </a:pPr>
            <a:r>
              <a:rPr lang="en-US" sz="1600" b="1" dirty="0"/>
              <a:t>CANCEL: https://802world.org/apps/session/95/register/cancel</a:t>
            </a:r>
          </a:p>
          <a:p>
            <a:pPr lvl="1">
              <a:lnSpc>
                <a:spcPct val="90000"/>
              </a:lnSpc>
            </a:pPr>
            <a:r>
              <a:rPr lang="en-US" sz="1600" b="1" dirty="0"/>
              <a:t>HOTEL RESERVATIONS: https://booking.venetianmacao.com/Booking/Search?Ch</a:t>
            </a:r>
            <a:br>
              <a:rPr lang="en-US" sz="1600" b="1" dirty="0"/>
            </a:br>
            <a:r>
              <a:rPr lang="en-US" sz="1600" b="1" dirty="0"/>
              <a:t>eckinDate=03/10/2016&amp;LOS=1&amp;Promocode=IEEE </a:t>
            </a:r>
            <a:endParaRPr lang="en-US" sz="1600" b="1" dirty="0" smtClean="0"/>
          </a:p>
          <a:p>
            <a:pPr>
              <a:lnSpc>
                <a:spcPct val="90000"/>
              </a:lnSpc>
            </a:pPr>
            <a:r>
              <a:rPr lang="en-US" sz="2000" b="1" dirty="0" smtClean="0"/>
              <a:t>Registration Fee and Deadlines</a:t>
            </a:r>
            <a:endParaRPr lang="en-US" sz="2000" b="1" dirty="0" smtClean="0"/>
          </a:p>
          <a:p>
            <a:pPr lvl="1">
              <a:lnSpc>
                <a:spcPct val="90000"/>
              </a:lnSpc>
            </a:pPr>
            <a:r>
              <a:rPr lang="en-US" sz="1600" b="1" dirty="0"/>
              <a:t>Early:  Before 6:00 PM Pacific Time, Friday, </a:t>
            </a:r>
            <a:r>
              <a:rPr lang="en-US" sz="1600" b="1" dirty="0" smtClean="0"/>
              <a:t>January 29</a:t>
            </a:r>
            <a:r>
              <a:rPr lang="en-US" sz="1600" b="1" dirty="0" smtClean="0"/>
              <a:t>, 2016 </a:t>
            </a:r>
            <a:endParaRPr lang="en-US" sz="1600" b="1" dirty="0" smtClean="0"/>
          </a:p>
          <a:p>
            <a:pPr lvl="1">
              <a:lnSpc>
                <a:spcPct val="90000"/>
              </a:lnSpc>
            </a:pPr>
            <a:r>
              <a:rPr lang="en-US" sz="1600" b="1" dirty="0" smtClean="0"/>
              <a:t>$</a:t>
            </a:r>
            <a:r>
              <a:rPr lang="en-US" sz="1600" b="1" dirty="0"/>
              <a:t>US </a:t>
            </a:r>
            <a:r>
              <a:rPr lang="en-US" sz="1600" b="1" dirty="0" smtClean="0"/>
              <a:t>600</a:t>
            </a:r>
            <a:r>
              <a:rPr lang="en-US" sz="1600" b="1" dirty="0" smtClean="0"/>
              <a:t> </a:t>
            </a:r>
            <a:r>
              <a:rPr lang="en-US" sz="1600" b="1" dirty="0"/>
              <a:t>for attendees staying at the </a:t>
            </a:r>
            <a:r>
              <a:rPr lang="en-US" sz="1600" b="1" dirty="0"/>
              <a:t>Sands Venetian Macao, </a:t>
            </a:r>
            <a:r>
              <a:rPr lang="en-US" sz="1600" b="1" dirty="0" smtClean="0"/>
              <a:t>$US </a:t>
            </a:r>
            <a:r>
              <a:rPr lang="en-US" sz="1600" b="1" dirty="0" smtClean="0"/>
              <a:t>1050</a:t>
            </a:r>
            <a:r>
              <a:rPr lang="en-US" sz="1600" b="1" dirty="0" smtClean="0"/>
              <a:t> </a:t>
            </a:r>
            <a:r>
              <a:rPr lang="en-US" sz="1600" b="1" dirty="0" smtClean="0"/>
              <a:t>otherwise</a:t>
            </a:r>
            <a:endParaRPr lang="en-US" sz="1600" b="1" dirty="0"/>
          </a:p>
          <a:p>
            <a:pPr lvl="1">
              <a:lnSpc>
                <a:spcPct val="90000"/>
              </a:lnSpc>
            </a:pPr>
            <a:r>
              <a:rPr lang="en-US" sz="1600" b="1" dirty="0" smtClean="0"/>
              <a:t>Late/On-site</a:t>
            </a:r>
            <a:r>
              <a:rPr lang="en-US" sz="1600" b="1" dirty="0"/>
              <a:t>:  After 6:00 PM Pacific Time Friday </a:t>
            </a:r>
            <a:r>
              <a:rPr lang="en-US" sz="1600" b="1" dirty="0" smtClean="0"/>
              <a:t>January </a:t>
            </a:r>
            <a:r>
              <a:rPr lang="en-US" sz="1600" b="1" dirty="0" smtClean="0"/>
              <a:t>29</a:t>
            </a:r>
            <a:r>
              <a:rPr lang="en-US" sz="1600" b="1" dirty="0" smtClean="0"/>
              <a:t>, </a:t>
            </a:r>
            <a:r>
              <a:rPr lang="en-US" sz="1600" b="1" dirty="0" smtClean="0"/>
              <a:t>2016</a:t>
            </a:r>
            <a:endParaRPr lang="en-US" sz="1600" b="1" dirty="0"/>
          </a:p>
          <a:p>
            <a:pPr lvl="1">
              <a:lnSpc>
                <a:spcPct val="90000"/>
              </a:lnSpc>
            </a:pPr>
            <a:r>
              <a:rPr lang="en-US" sz="1600" b="1" dirty="0" smtClean="0"/>
              <a:t>$</a:t>
            </a:r>
            <a:r>
              <a:rPr lang="en-US" sz="1600" b="1" dirty="0"/>
              <a:t>US </a:t>
            </a:r>
            <a:r>
              <a:rPr lang="en-US" sz="1600" b="1" dirty="0" smtClean="0"/>
              <a:t>800</a:t>
            </a:r>
            <a:r>
              <a:rPr lang="en-US" sz="1600" b="1" dirty="0" smtClean="0"/>
              <a:t> </a:t>
            </a:r>
            <a:r>
              <a:rPr lang="en-US" sz="1600" b="1" dirty="0"/>
              <a:t>for attendees staying at </a:t>
            </a:r>
            <a:r>
              <a:rPr lang="en-US" sz="1600" b="1" dirty="0" smtClean="0"/>
              <a:t>the Sands </a:t>
            </a:r>
            <a:r>
              <a:rPr lang="en-US" sz="1600" b="1" dirty="0"/>
              <a:t>Venetian Macao , </a:t>
            </a:r>
            <a:r>
              <a:rPr lang="en-US" sz="1600" b="1" dirty="0" smtClean="0"/>
              <a:t>otherwise </a:t>
            </a:r>
            <a:r>
              <a:rPr lang="en-US" sz="1600" b="1" dirty="0"/>
              <a:t>$US </a:t>
            </a:r>
            <a:r>
              <a:rPr lang="en-US" sz="1600" b="1" dirty="0" smtClean="0"/>
              <a:t>1250</a:t>
            </a:r>
            <a:endParaRPr lang="en-US" sz="2400" b="1" dirty="0" smtClean="0"/>
          </a:p>
          <a:p>
            <a:pPr lvl="1">
              <a:lnSpc>
                <a:spcPct val="90000"/>
              </a:lnSpc>
            </a:pPr>
            <a:r>
              <a:rPr lang="en-US" sz="1600" b="1" dirty="0" smtClean="0">
                <a:cs typeface="Arial" charset="0"/>
              </a:rPr>
              <a:t>Anyone </a:t>
            </a:r>
            <a:r>
              <a:rPr lang="en-US" sz="1600" b="1" dirty="0">
                <a:cs typeface="Arial" charset="0"/>
              </a:rPr>
              <a:t>who is not a registered guest at the Sands Venetian Macao Hotel for three (3) or more nights is not eligible for the registration discount. </a:t>
            </a:r>
            <a:endParaRPr lang="en-US" sz="1600" b="1" dirty="0" smtClean="0">
              <a:cs typeface="Arial" charset="0"/>
            </a:endParaRPr>
          </a:p>
          <a:p>
            <a:pPr>
              <a:lnSpc>
                <a:spcPct val="90000"/>
              </a:lnSpc>
            </a:pPr>
            <a:r>
              <a:rPr lang="en-US" sz="2000" b="1" dirty="0" smtClean="0">
                <a:latin typeface="Arial" charset="0"/>
                <a:cs typeface="Arial" charset="0"/>
              </a:rPr>
              <a:t>Cancellation Policy</a:t>
            </a:r>
          </a:p>
          <a:p>
            <a:pPr lvl="1">
              <a:lnSpc>
                <a:spcPct val="90000"/>
              </a:lnSpc>
            </a:pPr>
            <a:r>
              <a:rPr lang="en-US" sz="1600" b="1" dirty="0" smtClean="0">
                <a:latin typeface="+mj-lt"/>
                <a:cs typeface="Arial" charset="0"/>
              </a:rPr>
              <a:t>Submitting </a:t>
            </a:r>
            <a:r>
              <a:rPr lang="en-US" sz="1600" b="1" dirty="0">
                <a:latin typeface="+mj-lt"/>
                <a:cs typeface="Arial" charset="0"/>
              </a:rPr>
              <a:t>an online request at https://802world.org/apps/session/95/register/cancel or </a:t>
            </a:r>
            <a:r>
              <a:rPr lang="en-US" sz="1600" b="1" dirty="0" smtClean="0">
                <a:latin typeface="+mj-lt"/>
                <a:cs typeface="Arial" charset="0"/>
              </a:rPr>
              <a:t> submitting </a:t>
            </a:r>
            <a:r>
              <a:rPr lang="en-US" sz="1600" b="1" dirty="0">
                <a:latin typeface="+mj-lt"/>
                <a:cs typeface="Arial" charset="0"/>
              </a:rPr>
              <a:t>an email request to: 802info@facetoface-events.com </a:t>
            </a:r>
            <a:endParaRPr lang="en-US" sz="1600" b="1" dirty="0" smtClean="0">
              <a:latin typeface="+mj-lt"/>
              <a:cs typeface="Arial" charset="0"/>
            </a:endParaRPr>
          </a:p>
          <a:p>
            <a:pPr lvl="1">
              <a:lnSpc>
                <a:spcPct val="90000"/>
              </a:lnSpc>
            </a:pPr>
            <a:r>
              <a:rPr lang="en-US" sz="1600" b="1" dirty="0" smtClean="0">
                <a:latin typeface="+mj-lt"/>
                <a:cs typeface="Arial" charset="0"/>
              </a:rPr>
              <a:t>Full Refund: Before 6:00 pm PST, Friday, January 29, 2016 </a:t>
            </a:r>
          </a:p>
          <a:p>
            <a:pPr lvl="1">
              <a:lnSpc>
                <a:spcPct val="90000"/>
              </a:lnSpc>
            </a:pPr>
            <a:r>
              <a:rPr lang="en-US" sz="1600" b="1" dirty="0" smtClean="0">
                <a:latin typeface="+mj-lt"/>
                <a:cs typeface="Arial" charset="0"/>
              </a:rPr>
              <a:t>$US 100.00 fee applies between January 29 and February 12, 2016 (6 PM, PST)</a:t>
            </a:r>
          </a:p>
          <a:p>
            <a:pPr lvl="1">
              <a:lnSpc>
                <a:spcPct val="90000"/>
              </a:lnSpc>
            </a:pPr>
            <a:r>
              <a:rPr lang="en-US" sz="1600" b="1" dirty="0" smtClean="0">
                <a:latin typeface="+mj-lt"/>
                <a:cs typeface="Arial" charset="0"/>
              </a:rPr>
              <a:t>No refund after 6:00PM PST, February 12, 2016</a:t>
            </a:r>
            <a:endParaRPr lang="en-US" sz="1600" b="1" dirty="0" smtClean="0">
              <a:latin typeface="+mj-lt"/>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07853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86800" cy="54102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2017,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12-17, 2017, Hyatt Regency </a:t>
            </a:r>
            <a:r>
              <a:rPr lang="en-US" sz="2400" b="1" dirty="0" smtClean="0">
                <a:solidFill>
                  <a:srgbClr val="FF0000"/>
                </a:solidFill>
              </a:rPr>
              <a:t>Vancouver</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13-18, 2017, Daejeon Convention </a:t>
            </a:r>
            <a:r>
              <a:rPr lang="en-US" sz="2400" b="1" dirty="0" smtClean="0">
                <a:solidFill>
                  <a:srgbClr val="0000FF"/>
                </a:solidFill>
              </a:rPr>
              <a:t>Center, </a:t>
            </a:r>
            <a:r>
              <a:rPr lang="en-US" sz="2400" b="1" dirty="0">
                <a:solidFill>
                  <a:srgbClr val="0000FF"/>
                </a:solidFill>
              </a:rPr>
              <a:t>Daejeon, Korea (</a:t>
            </a:r>
            <a:r>
              <a:rPr lang="en-US" sz="2400" b="1" dirty="0" smtClean="0">
                <a:solidFill>
                  <a:srgbClr val="0000FF"/>
                </a:solidFill>
              </a:rPr>
              <a:t>TBC)</a:t>
            </a:r>
            <a:r>
              <a:rPr lang="en-US" sz="2400" b="1" dirty="0">
                <a:solidFill>
                  <a:srgbClr val="0000FF"/>
                </a:solidFill>
              </a:rPr>
              <a:t>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hlinkClick r:id="rId3"/>
              </a:rPr>
              <a:t>https://imat.ieee.org/attendance</a:t>
            </a:r>
            <a:endParaRPr lang="en-US" altLang="ja-JP" sz="1600" dirty="0" smtClean="0">
              <a:ea typeface="ＭＳ Ｐゴシック" charset="-128"/>
            </a:endParaRPr>
          </a:p>
          <a:p>
            <a:pPr lvl="2">
              <a:lnSpc>
                <a:spcPct val="80000"/>
              </a:lnSpc>
              <a:defRPr/>
            </a:pPr>
            <a:r>
              <a:rPr lang="en-US" altLang="ja-JP" sz="1600" dirty="0">
                <a:ea typeface="ＭＳ Ｐゴシック" charset="-128"/>
              </a:rPr>
              <a:t> </a:t>
            </a:r>
            <a:r>
              <a:rPr lang="en-US" altLang="ja-JP" sz="1600" dirty="0">
                <a:ea typeface="ＭＳ Ｐゴシック" charset="-128"/>
                <a:hlinkClick r:id="rId4"/>
              </a:rPr>
              <a:t>http://newton.meeting.verilan.com</a:t>
            </a:r>
            <a:r>
              <a:rPr lang="en-US" altLang="ja-JP" sz="1600" dirty="0" smtClean="0">
                <a:ea typeface="ＭＳ Ｐゴシック" charset="-128"/>
                <a:hlinkClick r:id="rId4"/>
              </a:rPr>
              <a:t>/</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15</a:t>
            </a:r>
            <a:endParaRPr lang="en-US" sz="2000" dirty="0" smtClean="0">
              <a:latin typeface="Arial" charset="0"/>
            </a:endParaRPr>
          </a:p>
          <a:p>
            <a:pPr>
              <a:lnSpc>
                <a:spcPct val="80000"/>
              </a:lnSpc>
              <a:defRPr/>
            </a:pPr>
            <a:r>
              <a:rPr lang="en-US" sz="2000" dirty="0" smtClean="0">
                <a:latin typeface="Arial" charset="0"/>
              </a:rPr>
              <a:t>12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WG Documents</a:t>
            </a:r>
            <a:r>
              <a:rPr lang="en-US" sz="2000" dirty="0">
                <a:latin typeface="Arial" charset="0"/>
              </a:rPr>
              <a:t>: http://newton.meeting.verilan.com/</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hlinkClick r:id="rId3"/>
              </a:rPr>
              <a:t>http://</a:t>
            </a:r>
            <a:r>
              <a:rPr lang="en-US" sz="2000" dirty="0" smtClean="0">
                <a:latin typeface="Arial" charset="0"/>
                <a:hlinkClick r:id="rId3"/>
              </a:rPr>
              <a:t>802world.org/attendee</a:t>
            </a:r>
            <a:endParaRPr lang="en-US" sz="2000" dirty="0" smtClean="0">
              <a:latin typeface="Arial" charset="0"/>
            </a:endParaRPr>
          </a:p>
          <a:p>
            <a:pPr>
              <a:lnSpc>
                <a:spcPct val="90000"/>
              </a:lnSpc>
            </a:pPr>
            <a:r>
              <a:rPr lang="en-US" sz="2000" dirty="0" smtClean="0">
                <a:latin typeface="Arial" charset="0"/>
              </a:rPr>
              <a:t>Twitter” @ieee802 </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Verilan-secure ;  Access code: ieeeieee</a:t>
            </a:r>
          </a:p>
          <a:p>
            <a:pPr>
              <a:lnSpc>
                <a:spcPct val="90000"/>
              </a:lnSpc>
            </a:pPr>
            <a:r>
              <a:rPr lang="en-US" sz="2000" dirty="0" smtClean="0">
                <a:latin typeface="Arial" pitchFamily="34" charset="0"/>
                <a:cs typeface="Arial" pitchFamily="34" charset="0"/>
              </a:rPr>
              <a:t>Network help desk: Located in Trinity B near the Landmark Ballroom </a:t>
            </a:r>
          </a:p>
          <a:p>
            <a:pPr>
              <a:lnSpc>
                <a:spcPct val="90000"/>
              </a:lnSpc>
            </a:pPr>
            <a:r>
              <a:rPr lang="en-US" sz="2000" dirty="0" smtClean="0">
                <a:latin typeface="Arial" charset="0"/>
              </a:rPr>
              <a:t>Food and Beverages Service: </a:t>
            </a:r>
            <a:r>
              <a:rPr lang="en-US" sz="2000" dirty="0" smtClean="0">
                <a:latin typeface="Arial" charset="0"/>
              </a:rPr>
              <a:t>Centennial Foyer</a:t>
            </a:r>
            <a:r>
              <a:rPr lang="en-US" sz="2000" dirty="0" smtClean="0">
                <a:latin typeface="Arial" charset="0"/>
              </a:rPr>
              <a:t> </a:t>
            </a:r>
            <a:endParaRPr lang="en-US" sz="2000" dirty="0" smtClean="0">
              <a:latin typeface="Arial" charset="0"/>
            </a:endParaRPr>
          </a:p>
          <a:p>
            <a:pPr lvl="1"/>
            <a:r>
              <a:rPr lang="en-US" sz="1800" dirty="0" smtClean="0">
                <a:latin typeface="Arial" charset="0"/>
              </a:rPr>
              <a:t>Breakfast: 7:30-9:00 AM </a:t>
            </a:r>
          </a:p>
          <a:p>
            <a:pPr lvl="1"/>
            <a:r>
              <a:rPr lang="en-US" sz="1800" dirty="0" smtClean="0">
                <a:latin typeface="Arial" charset="0"/>
              </a:rPr>
              <a:t>Morning Coffee/Tea : 10:00AM – 11:00 AM</a:t>
            </a:r>
          </a:p>
          <a:p>
            <a:pPr lvl="1"/>
            <a:r>
              <a:rPr lang="en-US" sz="1800" dirty="0" smtClean="0">
                <a:latin typeface="Arial" charset="0"/>
              </a:rPr>
              <a:t>Afternoon Coffee/Tea: 3:00- 4:00 PM  </a:t>
            </a:r>
          </a:p>
          <a:p>
            <a:pPr lvl="1"/>
            <a:r>
              <a:rPr lang="en-US" sz="2000" dirty="0" smtClean="0">
                <a:latin typeface="Arial" charset="0"/>
              </a:rPr>
              <a:t>802.21 WG would break as follows:</a:t>
            </a:r>
          </a:p>
          <a:p>
            <a:pPr lvl="2">
              <a:lnSpc>
                <a:spcPct val="90000"/>
              </a:lnSpc>
            </a:pPr>
            <a:r>
              <a:rPr lang="en-US" sz="1800" dirty="0" smtClean="0">
                <a:latin typeface="Arial" charset="0"/>
              </a:rPr>
              <a:t>AM Coffee break: 10:00-10:30 am; Lunch break: 12:30-1:30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Social Event: Wednesday, </a:t>
            </a:r>
            <a:r>
              <a:rPr lang="en-US" sz="2000" dirty="0" smtClean="0">
                <a:latin typeface="Arial" charset="0"/>
              </a:rPr>
              <a:t>Jan</a:t>
            </a:r>
            <a:r>
              <a:rPr lang="en-US" sz="2000" dirty="0">
                <a:latin typeface="Arial" charset="0"/>
              </a:rPr>
              <a:t> </a:t>
            </a:r>
            <a:r>
              <a:rPr lang="en-US" sz="2000" dirty="0" smtClean="0">
                <a:latin typeface="Arial" charset="0"/>
              </a:rPr>
              <a:t>20</a:t>
            </a:r>
            <a:r>
              <a:rPr lang="en-US" sz="2000" dirty="0" smtClean="0">
                <a:latin typeface="Arial" charset="0"/>
              </a:rPr>
              <a:t>, 2016 </a:t>
            </a:r>
            <a:endParaRPr lang="en-US" sz="2000" dirty="0" smtClean="0">
              <a:latin typeface="Arial" charset="0"/>
            </a:endParaRPr>
          </a:p>
          <a:p>
            <a:pPr lvl="1">
              <a:lnSpc>
                <a:spcPct val="90000"/>
              </a:lnSpc>
            </a:pPr>
            <a:r>
              <a:rPr lang="en-US" sz="1800" dirty="0" smtClean="0">
                <a:latin typeface="Arial" charset="0"/>
              </a:rPr>
              <a:t>Centennial Foyer</a:t>
            </a:r>
            <a:r>
              <a:rPr lang="en-US" sz="1800" dirty="0" smtClean="0">
                <a:latin typeface="Arial" charset="0"/>
              </a:rPr>
              <a:t>,  </a:t>
            </a:r>
            <a:r>
              <a:rPr lang="en-US" sz="1800" dirty="0" smtClean="0">
                <a:latin typeface="Arial" charset="0"/>
              </a:rPr>
              <a:t>6</a:t>
            </a:r>
            <a:r>
              <a:rPr lang="en-US" sz="1800" dirty="0" smtClean="0">
                <a:latin typeface="Arial" charset="0"/>
              </a:rPr>
              <a:t>:00-7:30 </a:t>
            </a:r>
            <a:r>
              <a:rPr lang="en-US" sz="1800" dirty="0" smtClean="0">
                <a:latin typeface="Arial" charset="0"/>
              </a:rPr>
              <a:t>PM </a:t>
            </a:r>
            <a:r>
              <a:rPr lang="en-US" sz="1800" dirty="0" smtClean="0">
                <a:latin typeface="Arial" charset="0"/>
              </a:rPr>
              <a:t>(Drink ticket attached to the registration</a:t>
            </a:r>
            <a:r>
              <a:rPr lang="en-US" sz="1800" dirty="0" smtClean="0">
                <a:latin typeface="Arial" charset="0"/>
              </a:rPr>
              <a:t>)</a:t>
            </a:r>
            <a:endParaRPr lang="en-US" sz="18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72580</TotalTime>
  <Words>1944</Words>
  <Application>Microsoft Office PowerPoint</Application>
  <PresentationFormat>On-screen Show (4:3)</PresentationFormat>
  <Paragraphs>379</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Arial</vt:lpstr>
      <vt:lpstr>Helvetica</vt:lpstr>
      <vt:lpstr>Times New Roman</vt:lpstr>
      <vt:lpstr>802.11PowerPointTemplate-Landscape</vt:lpstr>
      <vt:lpstr>IEEE 802.21 Session #72,  Atlanta, Georgia, USA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WG Status </vt:lpstr>
      <vt:lpstr>TG Progress  </vt:lpstr>
      <vt:lpstr>WG Letter Ballots  Results </vt:lpstr>
      <vt:lpstr>Objectives for the January Meeting</vt:lpstr>
      <vt:lpstr>Future Sessions – 2016 </vt:lpstr>
      <vt:lpstr>March Plenary  Meeting Logistics </vt:lpstr>
      <vt:lpstr>Future Sessions – 2017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766</cp:revision>
  <cp:lastPrinted>1998-02-10T13:28:06Z</cp:lastPrinted>
  <dcterms:created xsi:type="dcterms:W3CDTF">2002-07-08T22:03:28Z</dcterms:created>
  <dcterms:modified xsi:type="dcterms:W3CDTF">2016-01-18T17:14:22Z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