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 id="2147483674" r:id="rId3"/>
    <p:sldMasterId id="2147483687" r:id="rId4"/>
  </p:sldMasterIdLst>
  <p:notesMasterIdLst>
    <p:notesMasterId r:id="rId10"/>
  </p:notesMasterIdLst>
  <p:sldIdLst>
    <p:sldId id="331" r:id="rId5"/>
    <p:sldId id="332" r:id="rId6"/>
    <p:sldId id="430" r:id="rId7"/>
    <p:sldId id="432" r:id="rId8"/>
    <p:sldId id="431" r:id="rId9"/>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 id="332"/>
            <p14:sldId id="430"/>
            <p14:sldId id="432"/>
            <p14:sldId id="431"/>
          </p14:sldIdLst>
        </p14:section>
        <p14:section name="Untitled Section" id="{D0F4AEEF-8764-48D8-B53D-CD397DD006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7" autoAdjust="0"/>
    <p:restoredTop sz="86495" autoAdjust="0"/>
  </p:normalViewPr>
  <p:slideViewPr>
    <p:cSldViewPr>
      <p:cViewPr varScale="1">
        <p:scale>
          <a:sx n="80" d="100"/>
          <a:sy n="80" d="100"/>
        </p:scale>
        <p:origin x="1704" y="7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369801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extLst>
      <p:ext uri="{BB962C8B-B14F-4D97-AF65-F5344CB8AC3E}">
        <p14:creationId xmlns:p14="http://schemas.microsoft.com/office/powerpoint/2010/main" val="18964576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3</a:t>
            </a:fld>
            <a:endParaRPr lang="en-US" altLang="ja-JP">
              <a:solidFill>
                <a:srgbClr val="000000"/>
              </a:solidFill>
            </a:endParaRPr>
          </a:p>
        </p:txBody>
      </p:sp>
    </p:spTree>
    <p:extLst>
      <p:ext uri="{BB962C8B-B14F-4D97-AF65-F5344CB8AC3E}">
        <p14:creationId xmlns:p14="http://schemas.microsoft.com/office/powerpoint/2010/main" val="1093638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AA44526-4331-4342-9C8A-043502C07730}" type="slidenum">
              <a:rPr kumimoji="1" lang="ja-JP" altLang="en-US" smtClean="0"/>
              <a:t>4</a:t>
            </a:fld>
            <a:endParaRPr kumimoji="1" lang="ja-JP" altLang="en-US"/>
          </a:p>
        </p:txBody>
      </p:sp>
    </p:spTree>
    <p:extLst>
      <p:ext uri="{BB962C8B-B14F-4D97-AF65-F5344CB8AC3E}">
        <p14:creationId xmlns:p14="http://schemas.microsoft.com/office/powerpoint/2010/main" val="1942377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p:spPr>
        <p:txBody>
          <a:bodyPr/>
          <a:lstStyle/>
          <a:p>
            <a:endParaRPr lang="ja-JP" altLang="ja-JP" dirty="0" smtClean="0"/>
          </a:p>
        </p:txBody>
      </p:sp>
      <p:sp>
        <p:nvSpPr>
          <p:cNvPr id="13316" name="Slide Number Placeholder 3"/>
          <p:cNvSpPr>
            <a:spLocks noGrp="1"/>
          </p:cNvSpPr>
          <p:nvPr>
            <p:ph type="sldNum" sz="quarter" idx="5"/>
          </p:nvPr>
        </p:nvSpPr>
        <p:spPr>
          <a:noFill/>
        </p:spPr>
        <p:txBody>
          <a:bodyPr/>
          <a:lstStyle/>
          <a:p>
            <a:fld id="{22DC2F72-2D28-4C41-86EA-0F199221DF50}" type="slidenum">
              <a:rPr lang="ja-JP" altLang="en-US">
                <a:solidFill>
                  <a:srgbClr val="000000"/>
                </a:solidFill>
              </a:rPr>
              <a:pPr/>
              <a:t>5</a:t>
            </a:fld>
            <a:endParaRPr lang="en-US" altLang="ja-JP">
              <a:solidFill>
                <a:srgbClr val="000000"/>
              </a:solidFill>
            </a:endParaRPr>
          </a:p>
        </p:txBody>
      </p:sp>
    </p:spTree>
    <p:extLst>
      <p:ext uri="{BB962C8B-B14F-4D97-AF65-F5344CB8AC3E}">
        <p14:creationId xmlns:p14="http://schemas.microsoft.com/office/powerpoint/2010/main" val="1973021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21-14-0140-00-REVP Session#64 Opening Note</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21-14-0140-00-REVP Session#64 Opening Note</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21-14-0140-00-REVP Session#64 Opening Note</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97370134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3496224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0147569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8078861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7742390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5832868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8816569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00008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10714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6321176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809737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0416053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8455D4BC-467F-4953-8B4D-0EC74EF5633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0606598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a:xfrm>
            <a:off x="428625" y="6400800"/>
            <a:ext cx="2571750" cy="285750"/>
          </a:xfrm>
        </p:spPr>
        <p:txBody>
          <a:bodyPr/>
          <a:lstStyle>
            <a:lvl1pPr>
              <a:defRPr/>
            </a:lvl1pPr>
          </a:lstStyle>
          <a:p>
            <a:pPr>
              <a:defRPr/>
            </a:pPr>
            <a:r>
              <a:rPr lang="en-US">
                <a:solidFill>
                  <a:srgbClr val="000000"/>
                </a:solidFill>
              </a:rPr>
              <a:t>21-13-0090-00-MuGM</a:t>
            </a:r>
          </a:p>
        </p:txBody>
      </p:sp>
      <p:sp>
        <p:nvSpPr>
          <p:cNvPr id="5" name="Slide Number Placeholder 4"/>
          <p:cNvSpPr>
            <a:spLocks noGrp="1"/>
          </p:cNvSpPr>
          <p:nvPr>
            <p:ph type="sldNum" sz="quarter" idx="11"/>
          </p:nvPr>
        </p:nvSpPr>
        <p:spPr/>
        <p:txBody>
          <a:bodyPr/>
          <a:lstStyle>
            <a:lvl1pPr>
              <a:defRPr/>
            </a:lvl1pPr>
          </a:lstStyle>
          <a:p>
            <a:fld id="{31C50C8B-955C-4492-B51E-B775838F861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52763957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93D86C3-6E05-4C09-ABC9-992092544F3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1914205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0A2A9F41-7C47-4DE5-BE89-D9D31BE550C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3228175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8" name="Rectangle 5"/>
          <p:cNvSpPr>
            <a:spLocks noGrp="1" noChangeArrowheads="1"/>
          </p:cNvSpPr>
          <p:nvPr>
            <p:ph type="sldNum" sz="quarter" idx="11"/>
          </p:nvPr>
        </p:nvSpPr>
        <p:spPr>
          <a:ln/>
        </p:spPr>
        <p:txBody>
          <a:bodyPr/>
          <a:lstStyle>
            <a:lvl1pPr>
              <a:defRPr/>
            </a:lvl1pPr>
          </a:lstStyle>
          <a:p>
            <a:fld id="{EF7C9FE7-D30C-4263-9944-1EA544AC8F0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8750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E6CB4F26-4AD7-4559-8310-2CE34251CE2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66337885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3" name="Rectangle 5"/>
          <p:cNvSpPr>
            <a:spLocks noGrp="1" noChangeArrowheads="1"/>
          </p:cNvSpPr>
          <p:nvPr>
            <p:ph type="sldNum" sz="quarter" idx="11"/>
          </p:nvPr>
        </p:nvSpPr>
        <p:spPr>
          <a:ln/>
        </p:spPr>
        <p:txBody>
          <a:bodyPr/>
          <a:lstStyle>
            <a:lvl1pPr>
              <a:defRPr/>
            </a:lvl1pPr>
          </a:lstStyle>
          <a:p>
            <a:fld id="{CE56FF84-9F7D-49EB-B8B9-BE9F48A1C60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378885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692A9F8B-6637-4717-B8CA-57B8E64135D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51811711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6" name="Rectangle 5"/>
          <p:cNvSpPr>
            <a:spLocks noGrp="1" noChangeArrowheads="1"/>
          </p:cNvSpPr>
          <p:nvPr>
            <p:ph type="sldNum" sz="quarter" idx="11"/>
          </p:nvPr>
        </p:nvSpPr>
        <p:spPr>
          <a:ln/>
        </p:spPr>
        <p:txBody>
          <a:bodyPr/>
          <a:lstStyle>
            <a:lvl1pPr>
              <a:defRPr/>
            </a:lvl1pPr>
          </a:lstStyle>
          <a:p>
            <a:fld id="{B1B19F03-10DE-4D21-B4FD-82CD5DB427B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24126417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B414FEFE-EDE9-4658-8DE2-4FE27B1D68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1464994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5" name="Rectangle 5"/>
          <p:cNvSpPr>
            <a:spLocks noGrp="1" noChangeArrowheads="1"/>
          </p:cNvSpPr>
          <p:nvPr>
            <p:ph type="sldNum" sz="quarter" idx="11"/>
          </p:nvPr>
        </p:nvSpPr>
        <p:spPr>
          <a:ln/>
        </p:spPr>
        <p:txBody>
          <a:bodyPr/>
          <a:lstStyle>
            <a:lvl1pPr>
              <a:defRPr/>
            </a:lvl1pPr>
          </a:lstStyle>
          <a:p>
            <a:fld id="{EBD02564-781E-440D-BB49-EFEF102E43F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8874008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a:solidFill>
                  <a:srgbClr val="000000"/>
                </a:solidFill>
              </a:rPr>
              <a:t>21-13-0090-00-MuGM</a:t>
            </a:r>
          </a:p>
        </p:txBody>
      </p:sp>
      <p:sp>
        <p:nvSpPr>
          <p:cNvPr id="4" name="Rectangle 5"/>
          <p:cNvSpPr>
            <a:spLocks noGrp="1" noChangeArrowheads="1"/>
          </p:cNvSpPr>
          <p:nvPr>
            <p:ph type="sldNum" sz="quarter" idx="11"/>
          </p:nvPr>
        </p:nvSpPr>
        <p:spPr>
          <a:ln/>
        </p:spPr>
        <p:txBody>
          <a:bodyPr/>
          <a:lstStyle>
            <a:lvl1pPr>
              <a:defRPr/>
            </a:lvl1pPr>
          </a:lstStyle>
          <a:p>
            <a:fld id="{81B2CAAD-A3F9-4565-BF87-B007ADA8FF3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620717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2.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2.png"/><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21-14-0140-00-REVP Session#64 Opening Note</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21-14-0140-00-REVP Session#64 Opening Note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54374873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201613" y="1000125"/>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619375" cy="285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defRPr>
            </a:lvl1pPr>
          </a:lstStyle>
          <a:p>
            <a:pPr>
              <a:defRPr/>
            </a:pPr>
            <a:r>
              <a:rPr lang="en-US">
                <a:solidFill>
                  <a:srgbClr val="000000"/>
                </a:solidFill>
                <a:ea typeface="+mn-ea"/>
              </a:rPr>
              <a:t>21-13-0090-00-MuGM</a:t>
            </a: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ea typeface="MS PGothic" pitchFamily="34" charset="-128"/>
              </a:defRPr>
            </a:lvl1pPr>
          </a:lstStyle>
          <a:p>
            <a:fld id="{30460105-BC9B-458C-A0A7-B59E81B64C19}" type="slidenum">
              <a:rPr lang="en-US" altLang="ja-JP">
                <a:solidFill>
                  <a:srgbClr val="000000"/>
                </a:solidFill>
              </a:rPr>
              <a:pPr/>
              <a:t>‹#›</a:t>
            </a:fld>
            <a:endParaRPr lang="en-US" altLang="ja-JP">
              <a:solidFill>
                <a:srgbClr val="000000"/>
              </a:solidFill>
            </a:endParaRPr>
          </a:p>
        </p:txBody>
      </p:sp>
      <p:pic>
        <p:nvPicPr>
          <p:cNvPr id="1030" name="Picture 6" descr="smllieee"/>
          <p:cNvPicPr>
            <a:picLocks noChangeAspect="1" noChangeArrowheads="1"/>
          </p:cNvPicPr>
          <p:nvPr userDrawn="1"/>
        </p:nvPicPr>
        <p:blipFill>
          <a:blip r:embed="rId14"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5"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371176715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mj-ea"/>
          <a:cs typeface="+mj-cs"/>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mn-ea"/>
          <a:cs typeface="+mn-cs"/>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b="1" dirty="0" smtClean="0"/>
              <a:t>21-16-0006-00-REVP</a:t>
            </a:r>
            <a:endParaRPr lang="en-US" dirty="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a:t>
            </a:r>
            <a:r>
              <a:rPr lang="en-US" altLang="ja-JP" b="1" dirty="0" smtClean="0">
                <a:latin typeface="Times New Roman" pitchFamily="18" charset="0"/>
                <a:cs typeface="Times New Roman" pitchFamily="18" charset="0"/>
              </a:rPr>
              <a:t>72 </a:t>
            </a:r>
            <a:r>
              <a:rPr lang="en-US" altLang="ja-JP" b="1" dirty="0" smtClean="0">
                <a:latin typeface="Times New Roman" pitchFamily="18" charset="0"/>
                <a:cs typeface="Times New Roman" pitchFamily="18" charset="0"/>
              </a:rPr>
              <a:t>Opening Notes</a:t>
            </a: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a:latin typeface="Times New Roman" pitchFamily="18" charset="0"/>
                <a:cs typeface="Times New Roman" pitchFamily="18" charset="0"/>
              </a:rPr>
              <a:t> </a:t>
            </a:r>
            <a:r>
              <a:rPr lang="en-US" altLang="ja-JP" dirty="0" smtClean="0">
                <a:latin typeface="Times New Roman" pitchFamily="18" charset="0"/>
                <a:cs typeface="Times New Roman" pitchFamily="18" charset="0"/>
              </a:rPr>
              <a:t>January</a:t>
            </a:r>
            <a:r>
              <a:rPr lang="en-US" altLang="ja-JP" dirty="0" smtClean="0">
                <a:latin typeface="Times New Roman" pitchFamily="18" charset="0"/>
                <a:cs typeface="Times New Roman" pitchFamily="18" charset="0"/>
              </a:rPr>
              <a:t> 18, 2016</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a:latin typeface="Times New Roman" pitchFamily="18" charset="0"/>
                <a:cs typeface="Times New Roman" pitchFamily="18" charset="0"/>
              </a:rPr>
              <a:t>IEEE 802.21 session #</a:t>
            </a:r>
            <a:r>
              <a:rPr lang="en-US" altLang="ja-JP" dirty="0" smtClean="0">
                <a:latin typeface="Times New Roman" pitchFamily="18" charset="0"/>
                <a:cs typeface="Times New Roman" pitchFamily="18" charset="0"/>
              </a:rPr>
              <a:t>72 </a:t>
            </a:r>
            <a:r>
              <a:rPr lang="en-US" altLang="ja-JP" dirty="0">
                <a:latin typeface="Times New Roman" pitchFamily="18" charset="0"/>
                <a:cs typeface="Times New Roman" pitchFamily="18" charset="0"/>
              </a:rPr>
              <a:t>in </a:t>
            </a:r>
            <a:r>
              <a:rPr lang="en-US" altLang="ja-JP" dirty="0" smtClean="0">
                <a:latin typeface="Times New Roman" pitchFamily="18" charset="0"/>
                <a:cs typeface="Times New Roman" pitchFamily="18" charset="0"/>
              </a:rPr>
              <a:t>Atlanta</a:t>
            </a:r>
            <a:r>
              <a:rPr lang="en-US" altLang="ja-JP" dirty="0" smtClean="0">
                <a:latin typeface="Times New Roman" pitchFamily="18" charset="0"/>
                <a:cs typeface="Times New Roman" pitchFamily="18" charset="0"/>
              </a:rPr>
              <a:t>,  Georgia</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Presented at IEEE 802.21m TG, </a:t>
            </a:r>
            <a:r>
              <a:rPr lang="en-US" altLang="ja-JP" dirty="0" smtClean="0">
                <a:latin typeface="Times New Roman" pitchFamily="18" charset="0"/>
                <a:cs typeface="Times New Roman" pitchFamily="18" charset="0"/>
              </a:rPr>
              <a:t>January Interim meeting</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Authors or Source(s): Subir </a:t>
            </a:r>
            <a:r>
              <a:rPr lang="en-US" altLang="ja-JP" dirty="0" smtClean="0">
                <a:latin typeface="Times New Roman" pitchFamily="18" charset="0"/>
                <a:cs typeface="Times New Roman" pitchFamily="18" charset="0"/>
              </a:rPr>
              <a:t>Das (ACS)</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Abstract: 802.21m Opening report for Session #</a:t>
            </a:r>
            <a:r>
              <a:rPr lang="en-US" altLang="ja-JP" dirty="0" smtClean="0">
                <a:latin typeface="Times New Roman" pitchFamily="18" charset="0"/>
                <a:cs typeface="Times New Roman" pitchFamily="18" charset="0"/>
              </a:rPr>
              <a:t>72</a:t>
            </a:r>
            <a:endParaRPr lang="en-US" altLang="ja-JP" dirty="0" smtClean="0">
              <a:latin typeface="Times New Roman" pitchFamily="18" charset="0"/>
              <a:cs typeface="Times New Roman" pitchFamily="18" charset="0"/>
            </a:endParaRP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dirty="0">
                <a:cs typeface="Times New Roman" pitchFamily="18" charset="0"/>
              </a:rPr>
              <a:t>IEEE 802.21 presentation release statements</a:t>
            </a:r>
            <a:endParaRPr lang="en-US" altLang="ja-JP" dirty="0">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dirty="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dirty="0">
                <a:cs typeface="Times New Roman" pitchFamily="18" charset="0"/>
              </a:rPr>
              <a:t>The contributor is familiar with IEEE patent policy, as stated in </a:t>
            </a:r>
            <a:r>
              <a:rPr lang="en-US" altLang="ja-JP" sz="1600" dirty="0">
                <a:cs typeface="Times New Roman" pitchFamily="18" charset="0"/>
                <a:hlinkClick r:id="rId3"/>
              </a:rPr>
              <a:t>Section 6 of the IEEE-SA Standards Board bylaws</a:t>
            </a:r>
            <a:r>
              <a:rPr lang="en-US" altLang="ja-JP" sz="1600" dirty="0">
                <a:solidFill>
                  <a:srgbClr val="000099"/>
                </a:solidFill>
                <a:cs typeface="Times New Roman" pitchFamily="18" charset="0"/>
              </a:rPr>
              <a:t> </a:t>
            </a:r>
            <a:r>
              <a:rPr lang="en-US" altLang="ja-JP" sz="1600" dirty="0">
                <a:cs typeface="Times New Roman" pitchFamily="18" charset="0"/>
              </a:rPr>
              <a:t>&lt;</a:t>
            </a:r>
            <a:r>
              <a:rPr lang="en-US" altLang="ja-JP" sz="1600" dirty="0">
                <a:cs typeface="Times New Roman" pitchFamily="18" charset="0"/>
                <a:hlinkClick r:id="rId4"/>
              </a:rPr>
              <a:t>http://standards.ieee.org/guides/bylaws/sect6-7.html#6</a:t>
            </a:r>
            <a:r>
              <a:rPr lang="en-US" altLang="ja-JP" sz="1600" dirty="0">
                <a:cs typeface="Times New Roman" pitchFamily="18" charset="0"/>
              </a:rPr>
              <a:t>&gt; and in </a:t>
            </a:r>
            <a:r>
              <a:rPr lang="en-US" altLang="ja-JP" sz="1600" i="1" dirty="0">
                <a:cs typeface="Times New Roman" pitchFamily="18" charset="0"/>
              </a:rPr>
              <a:t>Understanding Patent Issues During IEEE Standards Development</a:t>
            </a:r>
            <a:r>
              <a:rPr lang="en-US" altLang="ja-JP" sz="1600" dirty="0">
                <a:cs typeface="Times New Roman" pitchFamily="18" charset="0"/>
              </a:rPr>
              <a:t> </a:t>
            </a:r>
            <a:r>
              <a:rPr lang="en-US" altLang="ja-JP" sz="1600" dirty="0">
                <a:cs typeface="Times New Roman" pitchFamily="18" charset="0"/>
                <a:hlinkClick r:id="rId5"/>
              </a:rPr>
              <a:t>http://standards.ieee.org/board/pat/faq.pdf</a:t>
            </a:r>
            <a:r>
              <a:rPr lang="en-US" altLang="ja-JP" sz="1600" dirty="0">
                <a:cs typeface="Times New Roman" pitchFamily="18" charset="0"/>
              </a:rPr>
              <a:t>&gt;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Meeting Time and Location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3</a:t>
            </a:fld>
            <a:endParaRPr lang="en-US" altLang="ja-JP" dirty="0">
              <a:solidFill>
                <a:srgbClr val="000000"/>
              </a:solidFill>
            </a:endParaRPr>
          </a:p>
        </p:txBody>
      </p:sp>
      <p:sp>
        <p:nvSpPr>
          <p:cNvPr id="5125" name="Content Placeholder 2"/>
          <p:cNvSpPr txBox="1">
            <a:spLocks/>
          </p:cNvSpPr>
          <p:nvPr/>
        </p:nvSpPr>
        <p:spPr bwMode="auto">
          <a:xfrm>
            <a:off x="287016" y="1124744"/>
            <a:ext cx="8856984" cy="5544616"/>
          </a:xfrm>
          <a:prstGeom prst="rect">
            <a:avLst/>
          </a:prstGeom>
          <a:noFill/>
          <a:ln w="12700">
            <a:noFill/>
            <a:miter lim="800000"/>
            <a:headEnd/>
            <a:tailEnd/>
          </a:ln>
        </p:spPr>
        <p:txBody>
          <a:bodyPr lIns="90488" tIns="44450" rIns="90488" bIns="44450"/>
          <a:lstStyle/>
          <a:p>
            <a:pPr>
              <a:buFont typeface="Arial" pitchFamily="34" charset="0"/>
              <a:buChar char="•"/>
            </a:pPr>
            <a:r>
              <a:rPr lang="en-US" altLang="ja-JP" dirty="0">
                <a:solidFill>
                  <a:srgbClr val="000000"/>
                </a:solidFill>
                <a:ea typeface="MS PGothic" pitchFamily="34" charset="-128"/>
              </a:rPr>
              <a:t>  </a:t>
            </a:r>
            <a:r>
              <a:rPr lang="en-US" altLang="ja-JP" sz="2800" dirty="0" smtClean="0">
                <a:solidFill>
                  <a:srgbClr val="000000"/>
                </a:solidFill>
                <a:ea typeface="MS PGothic" pitchFamily="34" charset="-128"/>
              </a:rPr>
              <a:t>TG 802.21m  is currently scheduled  for </a:t>
            </a:r>
            <a:r>
              <a:rPr lang="en-US" altLang="ja-JP" sz="2800" dirty="0" smtClean="0">
                <a:solidFill>
                  <a:srgbClr val="000000"/>
                </a:solidFill>
                <a:ea typeface="MS PGothic" pitchFamily="34" charset="-128"/>
              </a:rPr>
              <a:t>six sessions</a:t>
            </a:r>
            <a:r>
              <a:rPr lang="en-US" altLang="ja-JP" sz="2800" dirty="0" smtClean="0">
                <a:solidFill>
                  <a:srgbClr val="000000"/>
                </a:solidFill>
                <a:ea typeface="MS PGothic" pitchFamily="34" charset="-128"/>
              </a:rPr>
              <a:t>: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 Monday, </a:t>
            </a:r>
            <a:r>
              <a:rPr lang="en-US" altLang="ja-JP" dirty="0" smtClean="0">
                <a:solidFill>
                  <a:srgbClr val="000000"/>
                </a:solidFill>
                <a:ea typeface="MS PGothic" pitchFamily="34" charset="-128"/>
              </a:rPr>
              <a:t>Jan</a:t>
            </a:r>
            <a:r>
              <a:rPr lang="en-US" altLang="ja-JP" dirty="0" smtClean="0">
                <a:solidFill>
                  <a:srgbClr val="000000"/>
                </a:solidFill>
                <a:ea typeface="MS PGothic" pitchFamily="34" charset="-128"/>
              </a:rPr>
              <a:t> 18, 2016 </a:t>
            </a:r>
            <a:endParaRPr lang="en-US" altLang="ja-JP" sz="2800" dirty="0" smtClean="0">
              <a:solidFill>
                <a:srgbClr val="000000"/>
              </a:solidFill>
              <a:ea typeface="MS PGothic" pitchFamily="34" charset="-128"/>
            </a:endParaRPr>
          </a:p>
          <a:p>
            <a:pPr lvl="2">
              <a:buFont typeface="Arial" pitchFamily="34" charset="0"/>
              <a:buChar char="•"/>
            </a:pPr>
            <a:r>
              <a:rPr lang="en-US" altLang="ja-JP" dirty="0" smtClean="0">
                <a:solidFill>
                  <a:srgbClr val="000000"/>
                </a:solidFill>
                <a:ea typeface="MS PGothic" pitchFamily="34" charset="-128"/>
              </a:rPr>
              <a:t>PM2 : 4:00- 6:00 pm</a:t>
            </a:r>
          </a:p>
          <a:p>
            <a:pPr lvl="1">
              <a:buFont typeface="Arial" pitchFamily="34" charset="0"/>
              <a:buChar char="•"/>
            </a:pPr>
            <a:r>
              <a:rPr lang="en-US" altLang="ja-JP" dirty="0" smtClean="0">
                <a:solidFill>
                  <a:srgbClr val="000000"/>
                </a:solidFill>
                <a:ea typeface="MS PGothic" pitchFamily="34" charset="-128"/>
              </a:rPr>
              <a:t>Tuesday, </a:t>
            </a:r>
            <a:r>
              <a:rPr lang="en-US" altLang="ja-JP" dirty="0" smtClean="0">
                <a:solidFill>
                  <a:srgbClr val="000000"/>
                </a:solidFill>
                <a:ea typeface="MS PGothic" pitchFamily="34" charset="-128"/>
              </a:rPr>
              <a:t>Jan</a:t>
            </a:r>
            <a:r>
              <a:rPr lang="en-US" altLang="ja-JP" dirty="0" smtClean="0">
                <a:solidFill>
                  <a:srgbClr val="000000"/>
                </a:solidFill>
                <a:ea typeface="MS PGothic" pitchFamily="34" charset="-128"/>
              </a:rPr>
              <a:t> 19, 2016</a:t>
            </a:r>
            <a:endParaRPr lang="en-US" altLang="ja-JP" dirty="0" smtClean="0">
              <a:solidFill>
                <a:srgbClr val="000000"/>
              </a:solidFill>
              <a:ea typeface="MS PGothic" pitchFamily="34" charset="-128"/>
            </a:endParaRPr>
          </a:p>
          <a:p>
            <a:pPr lvl="2">
              <a:buFont typeface="Arial" pitchFamily="34" charset="0"/>
              <a:buChar char="•"/>
            </a:pPr>
            <a:r>
              <a:rPr lang="en-US" altLang="ja-JP" dirty="0" smtClean="0">
                <a:solidFill>
                  <a:srgbClr val="000000"/>
                </a:solidFill>
                <a:ea typeface="MS PGothic" pitchFamily="34" charset="-128"/>
              </a:rPr>
              <a:t>AM2 : 10:30– 12:30 </a:t>
            </a:r>
            <a:r>
              <a:rPr lang="en-US" altLang="ja-JP" dirty="0" smtClean="0">
                <a:solidFill>
                  <a:srgbClr val="000000"/>
                </a:solidFill>
                <a:ea typeface="MS PGothic" pitchFamily="34" charset="-128"/>
              </a:rPr>
              <a:t>pm</a:t>
            </a:r>
          </a:p>
          <a:p>
            <a:pPr lvl="2">
              <a:buFont typeface="Arial" pitchFamily="34" charset="0"/>
              <a:buChar char="•"/>
            </a:pPr>
            <a:r>
              <a:rPr lang="en-US" altLang="ja-JP" dirty="0" smtClean="0">
                <a:solidFill>
                  <a:srgbClr val="000000"/>
                </a:solidFill>
                <a:ea typeface="MS PGothic" pitchFamily="34" charset="-128"/>
              </a:rPr>
              <a:t>PM1 : 1:30-2:30pm</a:t>
            </a:r>
            <a:endParaRPr lang="en-US" altLang="ja-JP" dirty="0" smtClean="0">
              <a:solidFill>
                <a:srgbClr val="000000"/>
              </a:solidFill>
              <a:ea typeface="MS PGothic" pitchFamily="34" charset="-128"/>
            </a:endParaRPr>
          </a:p>
          <a:p>
            <a:pPr lvl="1">
              <a:buFont typeface="Arial" pitchFamily="34" charset="0"/>
              <a:buChar char="•"/>
            </a:pPr>
            <a:r>
              <a:rPr lang="en-US" altLang="ja-JP" dirty="0">
                <a:solidFill>
                  <a:srgbClr val="000000"/>
                </a:solidFill>
                <a:ea typeface="MS PGothic" pitchFamily="34" charset="-128"/>
              </a:rPr>
              <a:t> </a:t>
            </a:r>
            <a:r>
              <a:rPr lang="en-US" altLang="ja-JP" dirty="0" smtClean="0">
                <a:solidFill>
                  <a:srgbClr val="000000"/>
                </a:solidFill>
                <a:ea typeface="MS PGothic" pitchFamily="34" charset="-128"/>
              </a:rPr>
              <a:t>Wednesday, </a:t>
            </a:r>
            <a:r>
              <a:rPr lang="en-US" altLang="ja-JP" dirty="0" smtClean="0">
                <a:solidFill>
                  <a:srgbClr val="000000"/>
                </a:solidFill>
                <a:ea typeface="MS PGothic" pitchFamily="34" charset="-128"/>
              </a:rPr>
              <a:t>Jan</a:t>
            </a:r>
            <a:r>
              <a:rPr lang="en-US" altLang="ja-JP" dirty="0" smtClean="0">
                <a:solidFill>
                  <a:srgbClr val="000000"/>
                </a:solidFill>
                <a:ea typeface="MS PGothic" pitchFamily="34" charset="-128"/>
              </a:rPr>
              <a:t> 20, 2016</a:t>
            </a:r>
            <a:endParaRPr lang="en-US" altLang="ja-JP" dirty="0" smtClean="0">
              <a:solidFill>
                <a:srgbClr val="000000"/>
              </a:solidFill>
              <a:ea typeface="MS PGothic" pitchFamily="34" charset="-128"/>
            </a:endParaRPr>
          </a:p>
          <a:p>
            <a:pPr lvl="2">
              <a:buFont typeface="Arial" pitchFamily="34" charset="0"/>
              <a:buChar char="•"/>
            </a:pPr>
            <a:r>
              <a:rPr lang="en-US" altLang="ja-JP" dirty="0" smtClean="0">
                <a:solidFill>
                  <a:srgbClr val="000000"/>
                </a:solidFill>
                <a:ea typeface="MS PGothic" pitchFamily="34" charset="-128"/>
              </a:rPr>
              <a:t>AM1: 8:00- </a:t>
            </a:r>
            <a:r>
              <a:rPr lang="en-US" altLang="ja-JP" dirty="0" smtClean="0">
                <a:solidFill>
                  <a:srgbClr val="000000"/>
                </a:solidFill>
                <a:ea typeface="MS PGothic" pitchFamily="34" charset="-128"/>
              </a:rPr>
              <a:t>10:00 am</a:t>
            </a:r>
          </a:p>
          <a:p>
            <a:pPr lvl="2">
              <a:buFont typeface="Arial" pitchFamily="34" charset="0"/>
              <a:buChar char="•"/>
            </a:pPr>
            <a:r>
              <a:rPr lang="en-US" altLang="ja-JP" dirty="0">
                <a:solidFill>
                  <a:srgbClr val="000000"/>
                </a:solidFill>
                <a:ea typeface="MS PGothic" pitchFamily="34" charset="-128"/>
              </a:rPr>
              <a:t>AM2:10:30-12:30pm </a:t>
            </a:r>
            <a:endParaRPr lang="en-US" altLang="ja-JP" dirty="0" smtClean="0">
              <a:solidFill>
                <a:srgbClr val="000000"/>
              </a:solidFill>
              <a:ea typeface="MS PGothic" pitchFamily="34" charset="-128"/>
            </a:endParaRPr>
          </a:p>
          <a:p>
            <a:pPr lvl="1">
              <a:buFont typeface="Arial" pitchFamily="34" charset="0"/>
              <a:buChar char="•"/>
            </a:pPr>
            <a:r>
              <a:rPr lang="en-US" altLang="ja-JP" dirty="0" smtClean="0">
                <a:solidFill>
                  <a:srgbClr val="000000"/>
                </a:solidFill>
                <a:ea typeface="MS PGothic" pitchFamily="34" charset="-128"/>
              </a:rPr>
              <a:t>Thursday, </a:t>
            </a:r>
            <a:r>
              <a:rPr lang="en-US" altLang="ja-JP" dirty="0" smtClean="0">
                <a:solidFill>
                  <a:srgbClr val="000000"/>
                </a:solidFill>
                <a:ea typeface="MS PGothic" pitchFamily="34" charset="-128"/>
              </a:rPr>
              <a:t>Jan</a:t>
            </a:r>
            <a:r>
              <a:rPr lang="en-US" altLang="ja-JP" dirty="0" smtClean="0">
                <a:solidFill>
                  <a:srgbClr val="000000"/>
                </a:solidFill>
                <a:ea typeface="MS PGothic" pitchFamily="34" charset="-128"/>
              </a:rPr>
              <a:t> 21, 2016 </a:t>
            </a:r>
            <a:endParaRPr lang="en-US" altLang="ja-JP" dirty="0">
              <a:solidFill>
                <a:srgbClr val="000000"/>
              </a:solidFill>
              <a:ea typeface="MS PGothic" pitchFamily="34" charset="-128"/>
            </a:endParaRPr>
          </a:p>
          <a:p>
            <a:pPr lvl="2">
              <a:buFont typeface="Arial" pitchFamily="34" charset="0"/>
              <a:buChar char="•"/>
            </a:pPr>
            <a:r>
              <a:rPr lang="en-US" altLang="ja-JP" dirty="0" smtClean="0">
                <a:solidFill>
                  <a:srgbClr val="000000"/>
                </a:solidFill>
                <a:ea typeface="MS PGothic" pitchFamily="34" charset="-128"/>
              </a:rPr>
              <a:t>AM1</a:t>
            </a:r>
            <a:r>
              <a:rPr lang="en-US" altLang="ja-JP" dirty="0">
                <a:solidFill>
                  <a:srgbClr val="000000"/>
                </a:solidFill>
                <a:ea typeface="MS PGothic" pitchFamily="34" charset="-128"/>
              </a:rPr>
              <a:t>: 8:00- </a:t>
            </a:r>
            <a:r>
              <a:rPr lang="en-US" altLang="ja-JP" dirty="0" smtClean="0">
                <a:solidFill>
                  <a:srgbClr val="000000"/>
                </a:solidFill>
                <a:ea typeface="MS PGothic" pitchFamily="34" charset="-128"/>
              </a:rPr>
              <a:t>10:00 am</a:t>
            </a:r>
            <a:endParaRPr lang="en-US" altLang="ja-JP" dirty="0" smtClean="0">
              <a:solidFill>
                <a:srgbClr val="000000"/>
              </a:solidFill>
              <a:ea typeface="MS PGothic" pitchFamily="34" charset="-128"/>
            </a:endParaRPr>
          </a:p>
          <a:p>
            <a:pPr lvl="2">
              <a:buFont typeface="Arial" pitchFamily="34" charset="0"/>
              <a:buChar char="•"/>
            </a:pPr>
            <a:endParaRPr lang="en-US" altLang="ja-JP" dirty="0" smtClean="0">
              <a:solidFill>
                <a:srgbClr val="000000"/>
              </a:solidFill>
              <a:ea typeface="MS PGothic" pitchFamily="34" charset="-128"/>
            </a:endParaRPr>
          </a:p>
          <a:p>
            <a:pPr>
              <a:buFont typeface="Arial" pitchFamily="34" charset="0"/>
              <a:buChar char="•"/>
            </a:pPr>
            <a:r>
              <a:rPr lang="en-US" dirty="0" smtClean="0">
                <a:solidFill>
                  <a:srgbClr val="000000"/>
                </a:solidFill>
                <a:ea typeface="+mn-ea"/>
              </a:rPr>
              <a:t> Default Meeting location: </a:t>
            </a:r>
            <a:r>
              <a:rPr lang="en-US" dirty="0" smtClean="0">
                <a:solidFill>
                  <a:srgbClr val="000000"/>
                </a:solidFill>
                <a:ea typeface="+mn-ea"/>
              </a:rPr>
              <a:t>Harris (ATL CC)</a:t>
            </a:r>
            <a:endParaRPr lang="en-US" dirty="0" smtClean="0">
              <a:solidFill>
                <a:srgbClr val="000000"/>
              </a:solidFill>
              <a:ea typeface="+mn-ea"/>
            </a:endParaRPr>
          </a:p>
        </p:txBody>
      </p:sp>
    </p:spTree>
    <p:extLst>
      <p:ext uri="{BB962C8B-B14F-4D97-AF65-F5344CB8AC3E}">
        <p14:creationId xmlns:p14="http://schemas.microsoft.com/office/powerpoint/2010/main" val="27833498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Progress of TG</a:t>
            </a:r>
            <a:endParaRPr kumimoji="1" lang="ja-JP" altLang="en-US" dirty="0"/>
          </a:p>
        </p:txBody>
      </p:sp>
      <p:sp>
        <p:nvSpPr>
          <p:cNvPr id="3" name="コンテンツ プレースホルダー 2"/>
          <p:cNvSpPr>
            <a:spLocks noGrp="1"/>
          </p:cNvSpPr>
          <p:nvPr>
            <p:ph idx="1"/>
          </p:nvPr>
        </p:nvSpPr>
        <p:spPr>
          <a:xfrm>
            <a:off x="201612" y="1000124"/>
            <a:ext cx="8690867" cy="5669236"/>
          </a:xfrm>
        </p:spPr>
        <p:txBody>
          <a:bodyPr/>
          <a:lstStyle/>
          <a:p>
            <a:r>
              <a:rPr lang="en-US" altLang="ja-JP" dirty="0" smtClean="0"/>
              <a:t>TG did produce the first draft and went for WG Letter Ballot</a:t>
            </a:r>
          </a:p>
          <a:p>
            <a:pPr lvl="1"/>
            <a:r>
              <a:rPr lang="en-US" altLang="ja-JP" dirty="0" smtClean="0"/>
              <a:t>Thanks to the Editor and others who worked hard </a:t>
            </a:r>
          </a:p>
          <a:p>
            <a:pPr lvl="1"/>
            <a:endParaRPr lang="en-US" altLang="ja-JP" dirty="0"/>
          </a:p>
          <a:p>
            <a:r>
              <a:rPr lang="en-US" altLang="ja-JP" dirty="0" smtClean="0"/>
              <a:t>Ballot Details </a:t>
            </a:r>
          </a:p>
          <a:p>
            <a:pPr lvl="1"/>
            <a:r>
              <a:rPr lang="en-US" altLang="ja-JP" dirty="0" smtClean="0"/>
              <a:t>Opened on </a:t>
            </a:r>
            <a:r>
              <a:rPr lang="en-US" altLang="ja-JP" dirty="0" smtClean="0"/>
              <a:t>December 16, 2015 and </a:t>
            </a:r>
            <a:r>
              <a:rPr lang="en-US" altLang="ja-JP" dirty="0" smtClean="0"/>
              <a:t>ended on January 17, 2016</a:t>
            </a:r>
          </a:p>
          <a:p>
            <a:pPr lvl="1"/>
            <a:r>
              <a:rPr lang="en-US" altLang="ja-JP" dirty="0" smtClean="0"/>
              <a:t>Result :</a:t>
            </a:r>
          </a:p>
          <a:p>
            <a:pPr lvl="2"/>
            <a:r>
              <a:rPr lang="en-US" altLang="ja-JP" dirty="0" smtClean="0"/>
              <a:t>Total </a:t>
            </a:r>
            <a:r>
              <a:rPr lang="en-US" altLang="ja-JP" dirty="0" smtClean="0"/>
              <a:t>Vote:  Approve 11, Disapprove 06, Abstain 02</a:t>
            </a:r>
          </a:p>
          <a:p>
            <a:pPr lvl="2"/>
            <a:r>
              <a:rPr lang="en-US" altLang="ja-JP" dirty="0" smtClean="0"/>
              <a:t>Return </a:t>
            </a:r>
            <a:r>
              <a:rPr lang="en-US" altLang="ja-JP" dirty="0"/>
              <a:t>ratio =100</a:t>
            </a:r>
            <a:r>
              <a:rPr lang="en-US" altLang="ja-JP" dirty="0" smtClean="0"/>
              <a:t>%  </a:t>
            </a:r>
          </a:p>
          <a:p>
            <a:pPr lvl="2"/>
            <a:r>
              <a:rPr lang="en-US" altLang="ja-JP" dirty="0" smtClean="0"/>
              <a:t>Approval </a:t>
            </a:r>
            <a:r>
              <a:rPr lang="en-US" altLang="ja-JP" dirty="0"/>
              <a:t>ratio= 64.70</a:t>
            </a:r>
            <a:r>
              <a:rPr lang="en-US" altLang="ja-JP" dirty="0" smtClean="0"/>
              <a:t>%</a:t>
            </a:r>
          </a:p>
          <a:p>
            <a:pPr lvl="1"/>
            <a:endParaRPr kumimoji="1" lang="en-US" altLang="ja-JP" dirty="0" smtClean="0"/>
          </a:p>
          <a:p>
            <a:r>
              <a:rPr kumimoji="1" lang="en-US" altLang="ja-JP" dirty="0" smtClean="0"/>
              <a:t>Comments </a:t>
            </a:r>
            <a:r>
              <a:rPr kumimoji="1" lang="en-US" altLang="ja-JP" dirty="0" smtClean="0"/>
              <a:t>received: </a:t>
            </a:r>
            <a:r>
              <a:rPr kumimoji="1" lang="en-US" altLang="ja-JP" dirty="0" smtClean="0"/>
              <a:t>185</a:t>
            </a:r>
          </a:p>
          <a:p>
            <a:pPr lvl="1"/>
            <a:r>
              <a:rPr lang="en-US" altLang="ja-JP" dirty="0" smtClean="0"/>
              <a:t>Technical : 88</a:t>
            </a:r>
          </a:p>
          <a:p>
            <a:pPr lvl="1"/>
            <a:r>
              <a:rPr kumimoji="1" lang="en-US" altLang="ja-JP" dirty="0" smtClean="0"/>
              <a:t>Editorial : </a:t>
            </a:r>
            <a:r>
              <a:rPr kumimoji="1" lang="en-US" altLang="ja-JP" dirty="0" smtClean="0"/>
              <a:t>97</a:t>
            </a:r>
          </a:p>
          <a:p>
            <a:pPr lvl="1"/>
            <a:r>
              <a:rPr kumimoji="1" lang="en-US" altLang="ja-JP" dirty="0"/>
              <a:t> Comments are available at </a:t>
            </a:r>
            <a:r>
              <a:rPr kumimoji="1" lang="en-US" altLang="ja-JP"/>
              <a:t>: </a:t>
            </a:r>
            <a:r>
              <a:rPr kumimoji="1" lang="en-US" altLang="ja-JP"/>
              <a:t>https://mentor.ieee.org/802.21/dcn/16/21-16-0009-00-REVP-lb8-comments-and-resolution.xlsx</a:t>
            </a:r>
            <a:endParaRPr kumimoji="1" lang="ja-JP" altLang="en-US" dirty="0"/>
          </a:p>
        </p:txBody>
      </p:sp>
    </p:spTree>
    <p:extLst>
      <p:ext uri="{BB962C8B-B14F-4D97-AF65-F5344CB8AC3E}">
        <p14:creationId xmlns:p14="http://schemas.microsoft.com/office/powerpoint/2010/main" val="724949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ja-JP" dirty="0" smtClean="0">
                <a:ea typeface="MS PGothic" pitchFamily="34" charset="-128"/>
              </a:rPr>
              <a:t>Objective of the Meeting </a:t>
            </a:r>
          </a:p>
        </p:txBody>
      </p:sp>
      <p:sp>
        <p:nvSpPr>
          <p:cNvPr id="5124" name="Slide Number Placeholder 4"/>
          <p:cNvSpPr>
            <a:spLocks noGrp="1"/>
          </p:cNvSpPr>
          <p:nvPr>
            <p:ph type="sldNum" sz="quarter" idx="11"/>
          </p:nvPr>
        </p:nvSpPr>
        <p:spPr>
          <a:noFill/>
        </p:spPr>
        <p:txBody>
          <a:bodyPr/>
          <a:lstStyle/>
          <a:p>
            <a:fld id="{D3018DCB-6270-4AB1-9792-5DD447150E0C}" type="slidenum">
              <a:rPr lang="en-US" altLang="ja-JP">
                <a:solidFill>
                  <a:srgbClr val="000000"/>
                </a:solidFill>
              </a:rPr>
              <a:pPr/>
              <a:t>5</a:t>
            </a:fld>
            <a:endParaRPr lang="en-US" altLang="ja-JP" dirty="0">
              <a:solidFill>
                <a:srgbClr val="000000"/>
              </a:solidFill>
            </a:endParaRPr>
          </a:p>
        </p:txBody>
      </p:sp>
      <p:sp>
        <p:nvSpPr>
          <p:cNvPr id="5125" name="Content Placeholder 2"/>
          <p:cNvSpPr txBox="1">
            <a:spLocks/>
          </p:cNvSpPr>
          <p:nvPr/>
        </p:nvSpPr>
        <p:spPr bwMode="auto">
          <a:xfrm>
            <a:off x="251215" y="914400"/>
            <a:ext cx="8856984" cy="5867400"/>
          </a:xfrm>
          <a:prstGeom prst="rect">
            <a:avLst/>
          </a:prstGeom>
          <a:noFill/>
          <a:ln w="12700">
            <a:noFill/>
            <a:miter lim="800000"/>
            <a:headEnd/>
            <a:tailEnd/>
          </a:ln>
        </p:spPr>
        <p:txBody>
          <a:bodyPr lIns="90488" tIns="44450" rIns="90488" bIns="44450"/>
          <a:lstStyle/>
          <a:p>
            <a:endParaRPr lang="en-US" sz="2000" dirty="0" smtClean="0">
              <a:solidFill>
                <a:srgbClr val="000000"/>
              </a:solidFill>
              <a:ea typeface="+mn-ea"/>
            </a:endParaRPr>
          </a:p>
          <a:p>
            <a:pPr>
              <a:buFont typeface="Arial" pitchFamily="34" charset="0"/>
              <a:buChar char="•"/>
            </a:pPr>
            <a:r>
              <a:rPr lang="en-US" sz="2800" dirty="0">
                <a:solidFill>
                  <a:srgbClr val="000000"/>
                </a:solidFill>
                <a:ea typeface="MS PGothic" pitchFamily="34" charset="-128"/>
              </a:rPr>
              <a:t>C</a:t>
            </a:r>
            <a:r>
              <a:rPr lang="en-US" sz="2800" dirty="0" smtClean="0">
                <a:solidFill>
                  <a:srgbClr val="000000"/>
                </a:solidFill>
                <a:ea typeface="MS PGothic" pitchFamily="34" charset="-128"/>
              </a:rPr>
              <a:t>omments resolution </a:t>
            </a:r>
          </a:p>
          <a:p>
            <a:pPr lvl="1">
              <a:buFont typeface="Arial" pitchFamily="34" charset="0"/>
              <a:buChar char="•"/>
            </a:pPr>
            <a:r>
              <a:rPr lang="en-US" sz="2800" dirty="0" smtClean="0">
                <a:solidFill>
                  <a:srgbClr val="000000"/>
                </a:solidFill>
                <a:ea typeface="MS PGothic" pitchFamily="34" charset="-128"/>
              </a:rPr>
              <a:t>Assign the editor to address the editorial comments</a:t>
            </a:r>
          </a:p>
          <a:p>
            <a:pPr lvl="1">
              <a:buFont typeface="Arial" pitchFamily="34" charset="0"/>
              <a:buChar char="•"/>
            </a:pPr>
            <a:r>
              <a:rPr lang="en-US" sz="2800" dirty="0" smtClean="0">
                <a:solidFill>
                  <a:srgbClr val="000000"/>
                </a:solidFill>
                <a:ea typeface="MS PGothic" pitchFamily="34" charset="-128"/>
              </a:rPr>
              <a:t>Identify the critical technical comments that require additional contributions and discussions</a:t>
            </a:r>
          </a:p>
          <a:p>
            <a:pPr lvl="1">
              <a:buFont typeface="Arial" pitchFamily="34" charset="0"/>
              <a:buChar char="•"/>
            </a:pPr>
            <a:r>
              <a:rPr lang="en-US" sz="2800" dirty="0" smtClean="0">
                <a:solidFill>
                  <a:srgbClr val="000000"/>
                </a:solidFill>
                <a:ea typeface="MS PGothic" pitchFamily="34" charset="-128"/>
              </a:rPr>
              <a:t>Assign the comments to members/active contributors</a:t>
            </a:r>
          </a:p>
          <a:p>
            <a:pPr lvl="1">
              <a:buFont typeface="Arial" pitchFamily="34" charset="0"/>
              <a:buChar char="•"/>
            </a:pPr>
            <a:r>
              <a:rPr lang="en-US" sz="2800" dirty="0" smtClean="0">
                <a:solidFill>
                  <a:srgbClr val="000000"/>
                </a:solidFill>
                <a:ea typeface="MS PGothic" pitchFamily="34" charset="-128"/>
              </a:rPr>
              <a:t>Review comment status and schedule teleconferences</a:t>
            </a:r>
            <a:endParaRPr lang="en-US" sz="2800" dirty="0" smtClean="0">
              <a:solidFill>
                <a:srgbClr val="000000"/>
              </a:solidFill>
              <a:ea typeface="MS PGothic" pitchFamily="34" charset="-128"/>
            </a:endParaRPr>
          </a:p>
          <a:p>
            <a:pPr lvl="1"/>
            <a:endParaRPr lang="en-US" sz="2800" dirty="0" smtClean="0">
              <a:solidFill>
                <a:srgbClr val="000000"/>
              </a:solidFill>
              <a:ea typeface="MS PGothic" pitchFamily="34" charset="-128"/>
            </a:endParaRPr>
          </a:p>
          <a:p>
            <a:pPr>
              <a:buFont typeface="Arial" pitchFamily="34" charset="0"/>
              <a:buChar char="•"/>
            </a:pPr>
            <a:r>
              <a:rPr lang="en-US" sz="2800" dirty="0" smtClean="0">
                <a:solidFill>
                  <a:srgbClr val="000000"/>
                </a:solidFill>
                <a:ea typeface="MS PGothic" pitchFamily="34" charset="-128"/>
              </a:rPr>
              <a:t> Schedule a joint session with IEEE 802.21.1 </a:t>
            </a:r>
          </a:p>
          <a:p>
            <a:pPr lvl="1">
              <a:buFont typeface="Arial" pitchFamily="34" charset="0"/>
              <a:buChar char="•"/>
            </a:pPr>
            <a:r>
              <a:rPr lang="en-US" sz="2800" dirty="0" smtClean="0">
                <a:solidFill>
                  <a:srgbClr val="000000"/>
                </a:solidFill>
                <a:ea typeface="MS PGothic" pitchFamily="34" charset="-128"/>
              </a:rPr>
              <a:t>Thurs</a:t>
            </a:r>
            <a:r>
              <a:rPr lang="en-US" altLang="ja-JP" sz="2800" dirty="0" smtClean="0">
                <a:solidFill>
                  <a:srgbClr val="000000"/>
                </a:solidFill>
                <a:ea typeface="MS PGothic" pitchFamily="34" charset="-128"/>
              </a:rPr>
              <a:t>day</a:t>
            </a:r>
            <a:r>
              <a:rPr lang="en-US" altLang="ja-JP" sz="2800" dirty="0" smtClean="0">
                <a:solidFill>
                  <a:srgbClr val="000000"/>
                </a:solidFill>
                <a:ea typeface="MS PGothic" pitchFamily="34" charset="-128"/>
              </a:rPr>
              <a:t>, </a:t>
            </a:r>
            <a:r>
              <a:rPr lang="en-US" altLang="ja-JP" sz="2800" dirty="0" smtClean="0">
                <a:solidFill>
                  <a:srgbClr val="000000"/>
                </a:solidFill>
                <a:ea typeface="MS PGothic" pitchFamily="34" charset="-128"/>
              </a:rPr>
              <a:t>Jan 21</a:t>
            </a:r>
            <a:r>
              <a:rPr lang="en-US" altLang="ja-JP" sz="2800" dirty="0" smtClean="0">
                <a:solidFill>
                  <a:srgbClr val="000000"/>
                </a:solidFill>
                <a:ea typeface="MS PGothic" pitchFamily="34" charset="-128"/>
              </a:rPr>
              <a:t>, 2016: PM1 1:30-3:30pm </a:t>
            </a:r>
            <a:endParaRPr lang="en-US" altLang="ja-JP" dirty="0" smtClean="0">
              <a:solidFill>
                <a:srgbClr val="000000"/>
              </a:solidFill>
              <a:ea typeface="MS PGothic" pitchFamily="34" charset="-128"/>
            </a:endParaRPr>
          </a:p>
          <a:p>
            <a:pPr lvl="1">
              <a:buFont typeface="Arial" pitchFamily="34" charset="0"/>
              <a:buChar char="•"/>
            </a:pPr>
            <a:r>
              <a:rPr lang="en-US" dirty="0" smtClean="0">
                <a:solidFill>
                  <a:srgbClr val="000000"/>
                </a:solidFill>
                <a:ea typeface="+mn-ea"/>
              </a:rPr>
              <a:t> Review comments that may have dependencies </a:t>
            </a:r>
            <a:r>
              <a:rPr lang="en-US" dirty="0" smtClean="0">
                <a:solidFill>
                  <a:srgbClr val="000000"/>
                </a:solidFill>
                <a:ea typeface="+mn-ea"/>
              </a:rPr>
              <a:t>and Next steps  </a:t>
            </a:r>
            <a:endParaRPr lang="en-US" dirty="0">
              <a:solidFill>
                <a:srgbClr val="000000"/>
              </a:solidFill>
              <a:ea typeface="+mn-ea"/>
            </a:endParaRPr>
          </a:p>
          <a:p>
            <a:pPr lvl="1">
              <a:buFont typeface="Arial" pitchFamily="34" charset="0"/>
              <a:buChar char="•"/>
            </a:pPr>
            <a:endParaRPr lang="en-US" dirty="0" smtClean="0">
              <a:solidFill>
                <a:srgbClr val="000000"/>
              </a:solidFill>
              <a:ea typeface="+mn-ea"/>
            </a:endParaRPr>
          </a:p>
          <a:p>
            <a:pPr lvl="2"/>
            <a:endParaRPr lang="en-US" dirty="0" smtClean="0">
              <a:solidFill>
                <a:srgbClr val="000000"/>
              </a:solidFill>
              <a:ea typeface="+mn-ea"/>
            </a:endParaRPr>
          </a:p>
        </p:txBody>
      </p:sp>
    </p:spTree>
    <p:extLst>
      <p:ext uri="{BB962C8B-B14F-4D97-AF65-F5344CB8AC3E}">
        <p14:creationId xmlns:p14="http://schemas.microsoft.com/office/powerpoint/2010/main" val="5494459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36378</TotalTime>
  <Words>490</Words>
  <Application>Microsoft Office PowerPoint</Application>
  <PresentationFormat>On-screen Show (4:3)</PresentationFormat>
  <Paragraphs>61</Paragraphs>
  <Slides>5</Slides>
  <Notes>5</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5</vt:i4>
      </vt:variant>
    </vt:vector>
  </HeadingPairs>
  <TitlesOfParts>
    <vt:vector size="17" baseType="lpstr">
      <vt:lpstr>ＭＳ Ｐゴシック</vt:lpstr>
      <vt:lpstr>ＭＳ Ｐゴシック</vt:lpstr>
      <vt:lpstr>Arial</vt:lpstr>
      <vt:lpstr>Calibri</vt:lpstr>
      <vt:lpstr>Rotis Sans Serif for Nokia</vt:lpstr>
      <vt:lpstr>Times</vt:lpstr>
      <vt:lpstr>Times New Roman</vt:lpstr>
      <vt:lpstr>Wingdings</vt:lpstr>
      <vt:lpstr>blank presentation</vt:lpstr>
      <vt:lpstr>Custom Design</vt:lpstr>
      <vt:lpstr>1_blank presentation</vt:lpstr>
      <vt:lpstr>2_blank presentation</vt:lpstr>
      <vt:lpstr>PowerPoint Presentation</vt:lpstr>
      <vt:lpstr>PowerPoint Presentation</vt:lpstr>
      <vt:lpstr>Meeting Time and Location </vt:lpstr>
      <vt:lpstr>Progress of TG</vt:lpstr>
      <vt:lpstr>Objective of the Meeting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Das, Subir</cp:lastModifiedBy>
  <cp:revision>1681</cp:revision>
  <cp:lastPrinted>2012-06-25T07:51:33Z</cp:lastPrinted>
  <dcterms:created xsi:type="dcterms:W3CDTF">1601-01-01T00:00:00Z</dcterms:created>
  <dcterms:modified xsi:type="dcterms:W3CDTF">2016-01-18T18:16:23Z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lykeCncgMUlRi/Qpbnz+dxccZuG/L9rKGhjLeVngcyoXYzP56FzNUX_x000d_ wIA8n0IvYN3cARn8GlrrP/qSLEZeGpOVTjcoI4ONk2oIP43cS+A+11ntwTEuDX8V5eaFRAX4_x000d_ IzP3qCPIE4ObooBtSMwqg+pBXWIHeqA3JlNhIQqLj3356SKdeI7CoKk/OZH7zY1E8by8Znfi_x000d_ TjoUGzBARB6Qh3ye</vt:lpwstr>
  </property>
  <property fmtid="{D5CDD505-2E9C-101B-9397-08002B2CF9AE}" pid="4" name="_new_ms_pID_72543">
    <vt:lpwstr>(3)XE5nj1HfLKaVtyoneMQrBbz37keWay/L+BA1CKtZcQ98GW0Y8ckIzteZp6/SZNBJsBLduiHm_x000d_
osk+Ojrhe6PA+9JGue8Y09C6nMaK8HvCD4QGIQnDrBhKu96lavIYA3buseFybi5A19KNnYEa_x000d_
XF6ZZHVP7D4WF38RafcDa+hx5kiN66hl0SjgH1InKwZTH0g1cX589h9ghgiKh6IUC93hpSMz_x000d_
c8iYt7tqe3sBRSuCPW</vt:lpwstr>
  </property>
  <property fmtid="{D5CDD505-2E9C-101B-9397-08002B2CF9AE}" pid="5" name="_new_ms_pID_725431">
    <vt:lpwstr>NIMzZW7VfGkIVNzfNZV9LdYFBhcRfC6MEm2t4P7p/ZVKdSVujmVypK_x000d_
jIyYhxzeOWVpv+NxtQrq1MpWNBWjrfD/WJvxg8VylFhfo7b195swl1tEOdctJKiUiDEpwFMA_x000d_
Urg3JQ5QQnl4ct453i2lm35dqx7ATnMecR6oNubtxKe9Ef77tyV01fsYFw/bWPRNkiQQtEJS_x000d_
zE30Js3laKCh2A4EMuWhytsbUQnLeCjjDsNb</vt:lpwstr>
  </property>
  <property fmtid="{D5CDD505-2E9C-101B-9397-08002B2CF9AE}" pid="6" name="_new_ms_pID_725432">
    <vt:lpwstr>r/tO5YNrhDWqH6u2g/rRv/zeVP8sZI5GSJuS_x000d_
cnV4C5+sW3PjCSYehgF9z09k3UANfA==</vt:lpwstr>
  </property>
  <property fmtid="{D5CDD505-2E9C-101B-9397-08002B2CF9AE}" pid="7" name="sflag">
    <vt:lpwstr>1395033980</vt:lpwstr>
  </property>
</Properties>
</file>