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6" r:id="rId4"/>
    <p:sldId id="347" r:id="rId5"/>
    <p:sldId id="348"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65" d="100"/>
          <a:sy n="65" d="100"/>
        </p:scale>
        <p:origin x="84" y="6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dirty="0"/>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dirty="0"/>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dirty="0"/>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dirty="0"/>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dirty="0"/>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dirty="0"/>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dirty="0"/>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dirty="0"/>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dirty="0"/>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dirty="0">
              <a:solidFill>
                <a:srgbClr val="000000"/>
              </a:solidFill>
            </a:endParaRPr>
          </a:p>
        </p:txBody>
      </p:sp>
    </p:spTree>
    <p:extLst>
      <p:ext uri="{BB962C8B-B14F-4D97-AF65-F5344CB8AC3E}">
        <p14:creationId xmlns:p14="http://schemas.microsoft.com/office/powerpoint/2010/main" val="4289919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AA44526-4331-4342-9C8A-043502C07730}" type="slidenum">
              <a:rPr kumimoji="1" lang="ja-JP" altLang="en-US" smtClean="0"/>
              <a:t>4</a:t>
            </a:fld>
            <a:endParaRPr kumimoji="1" lang="ja-JP" altLang="en-US"/>
          </a:p>
        </p:txBody>
      </p:sp>
    </p:spTree>
    <p:extLst>
      <p:ext uri="{BB962C8B-B14F-4D97-AF65-F5344CB8AC3E}">
        <p14:creationId xmlns:p14="http://schemas.microsoft.com/office/powerpoint/2010/main" val="1940351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3077703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dirty="0"/>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21-16-0007-00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January</a:t>
            </a:r>
            <a:r>
              <a:rPr lang="en-US" altLang="ja-JP" dirty="0" smtClean="0">
                <a:latin typeface="Times" charset="0"/>
                <a:ea typeface="MS PGothic" pitchFamily="34" charset="-128"/>
                <a:cs typeface="Times New Roman" pitchFamily="18" charset="0"/>
              </a:rPr>
              <a:t> 18, 2016</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72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Atlanta</a:t>
            </a:r>
            <a:r>
              <a:rPr lang="en-US" altLang="ja-JP" dirty="0" smtClean="0">
                <a:latin typeface="Times" charset="0"/>
                <a:ea typeface="MS PGothic" pitchFamily="34" charset="-128"/>
                <a:cs typeface="Times New Roman" pitchFamily="18" charset="0"/>
              </a:rPr>
              <a:t>, Georgia</a:t>
            </a:r>
            <a:endParaRPr lang="en-US" altLang="ja-JP" dirty="0" smtClean="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TG, </a:t>
            </a:r>
            <a:r>
              <a:rPr lang="en-US" altLang="ja-JP" kern="0" dirty="0" smtClean="0">
                <a:solidFill>
                  <a:srgbClr val="000000"/>
                </a:solidFill>
                <a:ea typeface="ＭＳ Ｐゴシック" pitchFamily="34" charset="-128"/>
                <a:cs typeface="Times New Roman" pitchFamily="18" charset="0"/>
              </a:rPr>
              <a:t>January Interim</a:t>
            </a:r>
            <a:r>
              <a:rPr lang="en-US" altLang="ja-JP" kern="0" dirty="0" smtClean="0">
                <a:solidFill>
                  <a:srgbClr val="000000"/>
                </a:solidFill>
                <a:ea typeface="ＭＳ Ｐゴシック" pitchFamily="34" charset="-128"/>
                <a:cs typeface="Times New Roman" pitchFamily="18" charset="0"/>
              </a:rPr>
              <a:t> </a:t>
            </a:r>
            <a:r>
              <a:rPr lang="en-US" altLang="ja-JP" kern="0" dirty="0" smtClean="0">
                <a:solidFill>
                  <a:srgbClr val="000000"/>
                </a:solidFill>
                <a:ea typeface="ＭＳ Ｐゴシック" pitchFamily="34" charset="-128"/>
                <a:cs typeface="Times New Roman" pitchFamily="18" charset="0"/>
              </a:rPr>
              <a:t>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72</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dirty="0"/>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a:t>
            </a:r>
            <a:r>
              <a:rPr lang="en-US" altLang="ja-JP" sz="2800" dirty="0" smtClean="0">
                <a:solidFill>
                  <a:srgbClr val="000000"/>
                </a:solidFill>
                <a:ea typeface="MS PGothic" pitchFamily="34" charset="-128"/>
              </a:rPr>
              <a:t>802.21.1  </a:t>
            </a:r>
            <a:r>
              <a:rPr lang="en-US" altLang="ja-JP" sz="2800" dirty="0" smtClean="0">
                <a:solidFill>
                  <a:srgbClr val="000000"/>
                </a:solidFill>
                <a:ea typeface="MS PGothic" pitchFamily="34" charset="-128"/>
              </a:rPr>
              <a:t>is currently scheduled  for </a:t>
            </a:r>
            <a:r>
              <a:rPr lang="en-US" altLang="ja-JP" sz="2800" dirty="0" smtClean="0">
                <a:solidFill>
                  <a:srgbClr val="000000"/>
                </a:solidFill>
                <a:ea typeface="MS PGothic" pitchFamily="34" charset="-128"/>
              </a:rPr>
              <a:t>six sessions</a:t>
            </a:r>
            <a:r>
              <a:rPr lang="en-US" altLang="ja-JP" sz="2800" dirty="0" smtClean="0">
                <a:solidFill>
                  <a:srgbClr val="000000"/>
                </a:solidFill>
                <a:ea typeface="MS PGothic" pitchFamily="34" charset="-128"/>
              </a:rPr>
              <a:t>: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Tues</a:t>
            </a:r>
            <a:r>
              <a:rPr lang="en-US" altLang="ja-JP" dirty="0" smtClean="0">
                <a:solidFill>
                  <a:srgbClr val="000000"/>
                </a:solidFill>
                <a:ea typeface="MS PGothic" pitchFamily="34" charset="-128"/>
              </a:rPr>
              <a:t>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19, 2016 </a:t>
            </a:r>
            <a:endParaRPr lang="en-US" altLang="ja-JP" sz="2800"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a:t>
            </a:r>
            <a:r>
              <a:rPr lang="en-US" altLang="ja-JP" dirty="0" smtClean="0">
                <a:solidFill>
                  <a:srgbClr val="000000"/>
                </a:solidFill>
                <a:ea typeface="MS PGothic" pitchFamily="34" charset="-128"/>
              </a:rPr>
              <a:t>M1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8:00- </a:t>
            </a:r>
            <a:r>
              <a:rPr lang="en-US" altLang="ja-JP" dirty="0" smtClean="0">
                <a:solidFill>
                  <a:srgbClr val="000000"/>
                </a:solidFill>
                <a:ea typeface="MS PGothic" pitchFamily="34" charset="-128"/>
              </a:rPr>
              <a:t>10</a:t>
            </a:r>
            <a:r>
              <a:rPr lang="en-US" altLang="ja-JP" dirty="0" smtClean="0">
                <a:solidFill>
                  <a:srgbClr val="000000"/>
                </a:solidFill>
                <a:ea typeface="MS PGothic" pitchFamily="34" charset="-128"/>
              </a:rPr>
              <a:t>:00 </a:t>
            </a:r>
            <a:r>
              <a:rPr lang="en-US" altLang="ja-JP" dirty="0" smtClean="0">
                <a:solidFill>
                  <a:srgbClr val="000000"/>
                </a:solidFill>
                <a:ea typeface="MS PGothic" pitchFamily="34" charset="-128"/>
              </a:rPr>
              <a:t>a</a:t>
            </a:r>
            <a:r>
              <a:rPr lang="en-US" altLang="ja-JP" dirty="0" smtClean="0">
                <a:solidFill>
                  <a:srgbClr val="000000"/>
                </a:solidFill>
                <a:ea typeface="MS PGothic" pitchFamily="34" charset="-128"/>
              </a:rPr>
              <a:t>m</a:t>
            </a:r>
          </a:p>
          <a:p>
            <a:pPr lvl="2">
              <a:buFont typeface="Arial" pitchFamily="34" charset="0"/>
              <a:buChar char="•"/>
            </a:pPr>
            <a:r>
              <a:rPr lang="en-US" altLang="ja-JP" dirty="0" smtClean="0">
                <a:solidFill>
                  <a:srgbClr val="000000"/>
                </a:solidFill>
                <a:ea typeface="MS PGothic" pitchFamily="34" charset="-128"/>
              </a:rPr>
              <a:t>PM2 : 4:00- 6:00 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Wednesday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20, 2016</a:t>
            </a:r>
            <a:endParaRPr lang="en-US" altLang="ja-JP" dirty="0" smtClean="0">
              <a:solidFill>
                <a:srgbClr val="000000"/>
              </a:solidFill>
              <a:ea typeface="MS PGothic" pitchFamily="34" charset="-128"/>
            </a:endParaRP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M1</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1:30- 3:30 </a:t>
            </a: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a:t>
            </a:r>
          </a:p>
          <a:p>
            <a:pPr lvl="2">
              <a:buFont typeface="Arial" pitchFamily="34" charset="0"/>
              <a:buChar char="•"/>
            </a:pPr>
            <a:r>
              <a:rPr lang="en-US" altLang="ja-JP" dirty="0" smtClean="0">
                <a:solidFill>
                  <a:srgbClr val="000000"/>
                </a:solidFill>
                <a:ea typeface="MS PGothic" pitchFamily="34" charset="-128"/>
              </a:rPr>
              <a:t>PM2: 4:00- 6:00pm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Thursday,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21, 2016 </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AM2:10:30- 12:30 pm</a:t>
            </a:r>
          </a:p>
          <a:p>
            <a:pPr lvl="2">
              <a:buFont typeface="Arial" pitchFamily="34" charset="0"/>
              <a:buChar char="•"/>
            </a:pPr>
            <a:r>
              <a:rPr lang="en-US" altLang="ja-JP" dirty="0" smtClean="0">
                <a:solidFill>
                  <a:srgbClr val="000000"/>
                </a:solidFill>
                <a:ea typeface="MS PGothic" pitchFamily="34" charset="-128"/>
              </a:rPr>
              <a:t>PM1:  1:30- 3:30 pm</a:t>
            </a:r>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smtClean="0">
                <a:solidFill>
                  <a:srgbClr val="000000"/>
                </a:solidFill>
                <a:ea typeface="+mn-ea"/>
              </a:rPr>
              <a:t>Harris (ATL CC)</a:t>
            </a:r>
            <a:endParaRPr lang="en-US" dirty="0" smtClean="0">
              <a:solidFill>
                <a:srgbClr val="000000"/>
              </a:solidFill>
              <a:ea typeface="+mn-ea"/>
            </a:endParaRPr>
          </a:p>
        </p:txBody>
      </p:sp>
    </p:spTree>
    <p:extLst>
      <p:ext uri="{BB962C8B-B14F-4D97-AF65-F5344CB8AC3E}">
        <p14:creationId xmlns:p14="http://schemas.microsoft.com/office/powerpoint/2010/main" val="145265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Progress of TG</a:t>
            </a:r>
            <a:endParaRPr kumimoji="1" lang="ja-JP" altLang="en-US" dirty="0"/>
          </a:p>
        </p:txBody>
      </p:sp>
      <p:sp>
        <p:nvSpPr>
          <p:cNvPr id="3" name="コンテンツ プレースホルダー 2"/>
          <p:cNvSpPr>
            <a:spLocks noGrp="1"/>
          </p:cNvSpPr>
          <p:nvPr>
            <p:ph idx="1"/>
          </p:nvPr>
        </p:nvSpPr>
        <p:spPr>
          <a:xfrm>
            <a:off x="201612" y="1000124"/>
            <a:ext cx="8762875" cy="5669236"/>
          </a:xfrm>
        </p:spPr>
        <p:txBody>
          <a:bodyPr/>
          <a:lstStyle/>
          <a:p>
            <a:r>
              <a:rPr lang="en-US" altLang="ja-JP" dirty="0" smtClean="0"/>
              <a:t>TG did produce the first draft and went for WG Letter Ballot</a:t>
            </a:r>
          </a:p>
          <a:p>
            <a:pPr lvl="1"/>
            <a:r>
              <a:rPr lang="en-US" altLang="ja-JP" dirty="0" smtClean="0"/>
              <a:t>Thanks to the Editor and others who worked hard </a:t>
            </a:r>
          </a:p>
          <a:p>
            <a:pPr lvl="1"/>
            <a:endParaRPr lang="en-US" altLang="ja-JP" dirty="0"/>
          </a:p>
          <a:p>
            <a:r>
              <a:rPr lang="en-US" altLang="ja-JP" dirty="0" smtClean="0"/>
              <a:t>Ballot Details </a:t>
            </a:r>
          </a:p>
          <a:p>
            <a:pPr lvl="1"/>
            <a:r>
              <a:rPr lang="en-US" altLang="ja-JP" dirty="0" smtClean="0"/>
              <a:t>Opened on </a:t>
            </a:r>
            <a:r>
              <a:rPr lang="en-US" altLang="ja-JP" dirty="0" smtClean="0"/>
              <a:t>December 16, 2015 and </a:t>
            </a:r>
            <a:r>
              <a:rPr lang="en-US" altLang="ja-JP" dirty="0" smtClean="0"/>
              <a:t>ended on January 17, 2016</a:t>
            </a:r>
          </a:p>
          <a:p>
            <a:pPr lvl="1"/>
            <a:r>
              <a:rPr lang="en-US" altLang="ja-JP" dirty="0" smtClean="0"/>
              <a:t>Result :</a:t>
            </a:r>
          </a:p>
          <a:p>
            <a:pPr lvl="2"/>
            <a:r>
              <a:rPr lang="en-US" altLang="ja-JP" dirty="0" smtClean="0"/>
              <a:t>Total </a:t>
            </a:r>
            <a:r>
              <a:rPr lang="en-US" altLang="ja-JP" dirty="0" smtClean="0"/>
              <a:t>Vote:  Approve </a:t>
            </a:r>
            <a:r>
              <a:rPr lang="en-US" altLang="ja-JP" dirty="0" smtClean="0"/>
              <a:t>13, </a:t>
            </a:r>
            <a:r>
              <a:rPr lang="en-US" altLang="ja-JP" dirty="0" smtClean="0"/>
              <a:t>Disapprove 06, Abstain </a:t>
            </a:r>
            <a:r>
              <a:rPr lang="en-US" altLang="ja-JP" dirty="0" smtClean="0"/>
              <a:t>00</a:t>
            </a:r>
            <a:endParaRPr lang="en-US" altLang="ja-JP" dirty="0" smtClean="0"/>
          </a:p>
          <a:p>
            <a:pPr lvl="2"/>
            <a:r>
              <a:rPr lang="en-US" altLang="ja-JP" dirty="0" smtClean="0"/>
              <a:t>Return </a:t>
            </a:r>
            <a:r>
              <a:rPr lang="en-US" altLang="ja-JP" dirty="0"/>
              <a:t>ratio =100</a:t>
            </a:r>
            <a:r>
              <a:rPr lang="en-US" altLang="ja-JP" dirty="0" smtClean="0"/>
              <a:t>%  </a:t>
            </a:r>
          </a:p>
          <a:p>
            <a:pPr lvl="2"/>
            <a:r>
              <a:rPr lang="en-US" altLang="ja-JP" dirty="0" smtClean="0"/>
              <a:t>Approval </a:t>
            </a:r>
            <a:r>
              <a:rPr lang="en-US" altLang="ja-JP" dirty="0"/>
              <a:t>ratio= </a:t>
            </a:r>
            <a:r>
              <a:rPr lang="en-US" altLang="ja-JP" dirty="0" smtClean="0"/>
              <a:t>68.42%</a:t>
            </a:r>
            <a:endParaRPr lang="en-US" altLang="ja-JP" dirty="0" smtClean="0"/>
          </a:p>
          <a:p>
            <a:pPr lvl="1"/>
            <a:endParaRPr kumimoji="1" lang="en-US" altLang="ja-JP" dirty="0" smtClean="0"/>
          </a:p>
          <a:p>
            <a:r>
              <a:rPr kumimoji="1" lang="en-US" altLang="ja-JP" dirty="0" smtClean="0"/>
              <a:t>Comments </a:t>
            </a:r>
            <a:r>
              <a:rPr kumimoji="1" lang="en-US" altLang="ja-JP" dirty="0" smtClean="0"/>
              <a:t>received</a:t>
            </a:r>
            <a:r>
              <a:rPr kumimoji="1" lang="en-US" altLang="ja-JP" smtClean="0"/>
              <a:t>: 164</a:t>
            </a:r>
            <a:endParaRPr kumimoji="1" lang="en-US" altLang="ja-JP" dirty="0" smtClean="0"/>
          </a:p>
          <a:p>
            <a:pPr lvl="1"/>
            <a:r>
              <a:rPr lang="en-US" altLang="ja-JP" dirty="0" smtClean="0"/>
              <a:t>Technical </a:t>
            </a:r>
            <a:r>
              <a:rPr lang="en-US" altLang="ja-JP" dirty="0" smtClean="0"/>
              <a:t>: </a:t>
            </a:r>
            <a:r>
              <a:rPr lang="en-US" altLang="ja-JP" dirty="0" smtClean="0"/>
              <a:t>81</a:t>
            </a:r>
            <a:endParaRPr lang="en-US" altLang="ja-JP" dirty="0" smtClean="0"/>
          </a:p>
          <a:p>
            <a:pPr lvl="1"/>
            <a:r>
              <a:rPr kumimoji="1" lang="en-US" altLang="ja-JP" dirty="0" smtClean="0"/>
              <a:t>Editorial : </a:t>
            </a:r>
            <a:r>
              <a:rPr kumimoji="1" lang="en-US" altLang="ja-JP" dirty="0" smtClean="0"/>
              <a:t>83</a:t>
            </a:r>
          </a:p>
          <a:p>
            <a:pPr lvl="1"/>
            <a:r>
              <a:rPr kumimoji="1" lang="en-US" altLang="ja-JP" dirty="0" smtClean="0"/>
              <a:t>Comments </a:t>
            </a:r>
            <a:r>
              <a:rPr kumimoji="1" lang="en-US" altLang="ja-JP" dirty="0"/>
              <a:t>are </a:t>
            </a:r>
            <a:r>
              <a:rPr kumimoji="1" lang="en-US" altLang="ja-JP" dirty="0" smtClean="0"/>
              <a:t>available at </a:t>
            </a:r>
            <a:r>
              <a:rPr kumimoji="1" lang="en-US" altLang="ja-JP" dirty="0"/>
              <a:t>: https://mentor.ieee.org/802.21/dcn/16/21-16-0008-00-SAUC-lb9-comments-and-resolution.xls</a:t>
            </a:r>
            <a:endParaRPr kumimoji="1" lang="en-US" altLang="ja-JP" dirty="0" smtClean="0"/>
          </a:p>
          <a:p>
            <a:pPr lvl="1"/>
            <a:endParaRPr kumimoji="1" lang="ja-JP" altLang="en-US" dirty="0"/>
          </a:p>
        </p:txBody>
      </p:sp>
    </p:spTree>
    <p:extLst>
      <p:ext uri="{BB962C8B-B14F-4D97-AF65-F5344CB8AC3E}">
        <p14:creationId xmlns:p14="http://schemas.microsoft.com/office/powerpoint/2010/main" val="746717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51215" y="914400"/>
            <a:ext cx="8856984" cy="5867400"/>
          </a:xfrm>
          <a:prstGeom prst="rect">
            <a:avLst/>
          </a:prstGeom>
          <a:noFill/>
          <a:ln w="12700">
            <a:noFill/>
            <a:miter lim="800000"/>
            <a:headEnd/>
            <a:tailEnd/>
          </a:ln>
        </p:spPr>
        <p:txBody>
          <a:bodyPr lIns="90488" tIns="44450" rIns="90488" bIns="44450"/>
          <a:lstStyle/>
          <a:p>
            <a:endParaRPr lang="en-US" sz="2000" dirty="0" smtClean="0">
              <a:solidFill>
                <a:srgbClr val="000000"/>
              </a:solidFill>
              <a:ea typeface="+mn-ea"/>
            </a:endParaRPr>
          </a:p>
          <a:p>
            <a:pPr>
              <a:buFont typeface="Arial" pitchFamily="34" charset="0"/>
              <a:buChar char="•"/>
            </a:pPr>
            <a:r>
              <a:rPr lang="en-US" sz="2800" dirty="0" smtClean="0">
                <a:solidFill>
                  <a:srgbClr val="000000"/>
                </a:solidFill>
                <a:ea typeface="MS PGothic" pitchFamily="34" charset="-128"/>
              </a:rPr>
              <a:t>C</a:t>
            </a:r>
            <a:r>
              <a:rPr lang="en-US" sz="2800" dirty="0" smtClean="0">
                <a:solidFill>
                  <a:srgbClr val="000000"/>
                </a:solidFill>
                <a:ea typeface="MS PGothic" pitchFamily="34" charset="-128"/>
              </a:rPr>
              <a:t>omments resolution </a:t>
            </a:r>
          </a:p>
          <a:p>
            <a:pPr lvl="1">
              <a:buFont typeface="Arial" pitchFamily="34" charset="0"/>
              <a:buChar char="•"/>
            </a:pPr>
            <a:r>
              <a:rPr lang="en-US" sz="2800" dirty="0" smtClean="0">
                <a:solidFill>
                  <a:srgbClr val="000000"/>
                </a:solidFill>
                <a:ea typeface="MS PGothic" pitchFamily="34" charset="-128"/>
              </a:rPr>
              <a:t>Assign the editor to address the editorial comments</a:t>
            </a:r>
          </a:p>
          <a:p>
            <a:pPr lvl="1">
              <a:buFont typeface="Arial" pitchFamily="34" charset="0"/>
              <a:buChar char="•"/>
            </a:pPr>
            <a:r>
              <a:rPr lang="en-US" sz="2800" dirty="0" smtClean="0">
                <a:solidFill>
                  <a:srgbClr val="000000"/>
                </a:solidFill>
                <a:ea typeface="MS PGothic" pitchFamily="34" charset="-128"/>
              </a:rPr>
              <a:t>Identify the critical technical comments that require additional contributions and discussions</a:t>
            </a:r>
          </a:p>
          <a:p>
            <a:pPr lvl="1">
              <a:buFont typeface="Arial" pitchFamily="34" charset="0"/>
              <a:buChar char="•"/>
            </a:pPr>
            <a:r>
              <a:rPr lang="en-US" sz="2800" dirty="0" smtClean="0">
                <a:solidFill>
                  <a:srgbClr val="000000"/>
                </a:solidFill>
                <a:ea typeface="MS PGothic" pitchFamily="34" charset="-128"/>
              </a:rPr>
              <a:t>Assign the comments to members/active contributors</a:t>
            </a:r>
          </a:p>
          <a:p>
            <a:pPr lvl="1">
              <a:buFont typeface="Arial" pitchFamily="34" charset="0"/>
              <a:buChar char="•"/>
            </a:pPr>
            <a:r>
              <a:rPr lang="en-US" sz="2800" dirty="0" smtClean="0">
                <a:solidFill>
                  <a:srgbClr val="000000"/>
                </a:solidFill>
                <a:ea typeface="MS PGothic" pitchFamily="34" charset="-128"/>
              </a:rPr>
              <a:t>Review comment status and schedule teleconferences</a:t>
            </a:r>
            <a:endParaRPr lang="en-US" sz="2800" dirty="0" smtClean="0">
              <a:solidFill>
                <a:srgbClr val="000000"/>
              </a:solidFill>
              <a:ea typeface="MS PGothic" pitchFamily="34" charset="-128"/>
            </a:endParaRPr>
          </a:p>
          <a:p>
            <a:pPr lvl="1"/>
            <a:endParaRPr lang="en-US" sz="2800" dirty="0" smtClean="0">
              <a:solidFill>
                <a:srgbClr val="000000"/>
              </a:solidFill>
              <a:ea typeface="MS PGothic" pitchFamily="34" charset="-128"/>
            </a:endParaRPr>
          </a:p>
          <a:p>
            <a:pPr>
              <a:buFont typeface="Arial" pitchFamily="34" charset="0"/>
              <a:buChar char="•"/>
            </a:pPr>
            <a:r>
              <a:rPr lang="en-US" sz="2800" dirty="0" smtClean="0">
                <a:solidFill>
                  <a:srgbClr val="000000"/>
                </a:solidFill>
                <a:ea typeface="MS PGothic" pitchFamily="34" charset="-128"/>
              </a:rPr>
              <a:t> Schedule a joint session with IEEE 802.21m </a:t>
            </a:r>
          </a:p>
          <a:p>
            <a:pPr lvl="1">
              <a:buFont typeface="Arial" pitchFamily="34" charset="0"/>
              <a:buChar char="•"/>
            </a:pP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Jan 21</a:t>
            </a:r>
            <a:r>
              <a:rPr lang="en-US" altLang="ja-JP" sz="2800" dirty="0" smtClean="0">
                <a:solidFill>
                  <a:srgbClr val="000000"/>
                </a:solidFill>
                <a:ea typeface="MS PGothic" pitchFamily="34" charset="-128"/>
              </a:rPr>
              <a:t>, 2016: PM1 1:30-3:30pm </a:t>
            </a:r>
            <a:endParaRPr lang="en-US" altLang="ja-JP" dirty="0" smtClean="0">
              <a:solidFill>
                <a:srgbClr val="000000"/>
              </a:solidFill>
              <a:ea typeface="MS PGothic" pitchFamily="34" charset="-128"/>
            </a:endParaRPr>
          </a:p>
          <a:p>
            <a:pPr lvl="1">
              <a:buFont typeface="Arial" pitchFamily="34" charset="0"/>
              <a:buChar char="•"/>
            </a:pPr>
            <a:r>
              <a:rPr lang="en-US" dirty="0" smtClean="0">
                <a:solidFill>
                  <a:srgbClr val="000000"/>
                </a:solidFill>
                <a:ea typeface="+mn-ea"/>
              </a:rPr>
              <a:t> Review comments that may have dependencies </a:t>
            </a:r>
            <a:r>
              <a:rPr lang="en-US" dirty="0" smtClean="0">
                <a:solidFill>
                  <a:srgbClr val="000000"/>
                </a:solidFill>
                <a:ea typeface="+mn-ea"/>
              </a:rPr>
              <a:t>and Next steps  </a:t>
            </a:r>
            <a:endParaRPr lang="en-US" dirty="0">
              <a:solidFill>
                <a:srgbClr val="000000"/>
              </a:solidFill>
              <a:ea typeface="+mn-ea"/>
            </a:endParaRPr>
          </a:p>
          <a:p>
            <a:pPr lvl="1">
              <a:buFont typeface="Arial" pitchFamily="34" charset="0"/>
              <a:buChar char="•"/>
            </a:pP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327020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32546</TotalTime>
  <Words>465</Words>
  <Application>Microsoft Office PowerPoint</Application>
  <PresentationFormat>On-screen Show (4:3)</PresentationFormat>
  <Paragraphs>61</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Meeting Time and Location </vt:lpstr>
      <vt:lpstr>Progress of TG</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1294</cp:revision>
  <dcterms:created xsi:type="dcterms:W3CDTF">1601-01-01T00:00:00Z</dcterms:created>
  <dcterms:modified xsi:type="dcterms:W3CDTF">2016-01-21T20:58:46Z</dcterms:modified>
</cp:coreProperties>
</file>