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38" r:id="rId2"/>
    <p:sldId id="412" r:id="rId3"/>
    <p:sldId id="402" r:id="rId4"/>
    <p:sldId id="420" r:id="rId5"/>
    <p:sldId id="434" r:id="rId6"/>
    <p:sldId id="435" r:id="rId7"/>
    <p:sldId id="436" r:id="rId8"/>
    <p:sldId id="437" r:id="rId9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4">
          <p15:clr>
            <a:srgbClr val="A4A3A4"/>
          </p15:clr>
        </p15:guide>
        <p15:guide id="2" orient="horz" pos="275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01"/>
    <a:srgbClr val="FFFFCC"/>
    <a:srgbClr val="99FFCC"/>
    <a:srgbClr val="00FFFF"/>
    <a:srgbClr val="FF99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6878" autoAdjust="0"/>
  </p:normalViewPr>
  <p:slideViewPr>
    <p:cSldViewPr snapToObjects="1">
      <p:cViewPr>
        <p:scale>
          <a:sx n="78" d="100"/>
          <a:sy n="78" d="100"/>
        </p:scale>
        <p:origin x="1074" y="102"/>
      </p:cViewPr>
      <p:guideLst>
        <p:guide orient="horz" pos="2614"/>
        <p:guide orient="horz" pos="275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7A0F-702B-490E-B9C9-62C5F11111AE}" type="datetimeFigureOut">
              <a:rPr lang="ko-KR" altLang="en-US" smtClean="0"/>
              <a:pPr/>
              <a:t>2016-01-21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41447-859A-43C2-B183-F6107187C3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359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603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5596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21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45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400800"/>
            <a:ext cx="1981200" cy="2862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21-13-0160-00-SAUC</a:t>
            </a:r>
            <a:endParaRPr lang="en-US" altLang="ko-KR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0C4BF-FC3E-40D1-91D4-0ECC3DF801C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946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484F-7108-4A72-A2BF-3966083B361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576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E07CC-D015-473C-A8DD-E67B39DF31E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641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400800"/>
            <a:ext cx="1981200" cy="2862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21-13-0160-00-SAUC</a:t>
            </a:r>
            <a:endParaRPr lang="en-US" altLang="ko-KR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C0F80-CD8F-472D-AFB6-6F74E86F726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59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37F31-09F0-43BE-8802-5AF5B4DDEBA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711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94BD-3176-4AE5-A63E-0CB3557495A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25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8C5B-48DC-47A0-8F9F-C90C03B50E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220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204C4-CC5D-4CE6-AB69-C30A8BFFB1B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360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7F377-C339-45A2-907E-7727F1FF55A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82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E96C-6FA6-47AF-BC02-BB535EC0301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668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21-13-0160-00-SAUC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52603-5B5F-4E5B-A090-B7D871DCCC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761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+mn-ea"/>
                <a:cs typeface="+mn-cs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mtClean="0"/>
              <a:t>21-13-0160-00-SAUC</a:t>
            </a:r>
            <a:endParaRPr lang="en-US" altLang="ko-KR" dirty="0" smtClean="0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E86D6567-1EED-4E69-8D93-DC2CF7D992C4}" type="slidenum">
              <a:rPr lang="en-US" altLang="ja-JP">
                <a:solidFill>
                  <a:srgbClr val="000000"/>
                </a:solidFill>
                <a:ea typeface="ＭＳ Ｐゴシック" pitchFamily="50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075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Figure 9—MIS </a:t>
            </a:r>
            <a:r>
              <a:rPr lang="en-US" altLang="ko-KR" dirty="0"/>
              <a:t>framework </a:t>
            </a:r>
            <a:r>
              <a:rPr lang="en-US" altLang="ko-KR" dirty="0" smtClean="0"/>
              <a:t>architecture </a:t>
            </a:r>
            <a:r>
              <a:rPr lang="en-US" altLang="ko-KR" dirty="0"/>
              <a:t>for </a:t>
            </a:r>
            <a:r>
              <a:rPr lang="en-US" altLang="ko-KR" dirty="0" smtClean="0"/>
              <a:t>SDRANs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1"/>
          </p:nvPr>
        </p:nvSpPr>
        <p:spPr>
          <a:xfrm>
            <a:off x="7668344" y="6381328"/>
            <a:ext cx="685800" cy="381000"/>
          </a:xfrm>
        </p:spPr>
        <p:txBody>
          <a:bodyPr/>
          <a:lstStyle/>
          <a:p>
            <a:fld id="{6C37F377-C339-45A2-907E-7727F1FF55A0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3172845" y="2412953"/>
            <a:ext cx="3864145" cy="1626501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3172845" y="4039454"/>
            <a:ext cx="3872108" cy="96823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913512" y="4536989"/>
            <a:ext cx="1237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MIS control path</a:t>
            </a:r>
          </a:p>
        </p:txBody>
      </p:sp>
      <p:sp>
        <p:nvSpPr>
          <p:cNvPr id="29" name="자유형 28"/>
          <p:cNvSpPr/>
          <p:nvPr/>
        </p:nvSpPr>
        <p:spPr>
          <a:xfrm>
            <a:off x="2267563" y="2126684"/>
            <a:ext cx="2527105" cy="3420094"/>
          </a:xfrm>
          <a:custGeom>
            <a:avLst/>
            <a:gdLst>
              <a:gd name="connsiteX0" fmla="*/ 558141 w 1923803"/>
              <a:gd name="connsiteY0" fmla="*/ 0 h 3420094"/>
              <a:gd name="connsiteX1" fmla="*/ 0 w 1923803"/>
              <a:gd name="connsiteY1" fmla="*/ 11875 h 3420094"/>
              <a:gd name="connsiteX2" fmla="*/ 0 w 1923803"/>
              <a:gd name="connsiteY2" fmla="*/ 3420094 h 3420094"/>
              <a:gd name="connsiteX3" fmla="*/ 1923803 w 1923803"/>
              <a:gd name="connsiteY3" fmla="*/ 3420094 h 3420094"/>
              <a:gd name="connsiteX0" fmla="*/ 892632 w 1923803"/>
              <a:gd name="connsiteY0" fmla="*/ 0 h 3420094"/>
              <a:gd name="connsiteX1" fmla="*/ 0 w 1923803"/>
              <a:gd name="connsiteY1" fmla="*/ 11875 h 3420094"/>
              <a:gd name="connsiteX2" fmla="*/ 0 w 1923803"/>
              <a:gd name="connsiteY2" fmla="*/ 3420094 h 3420094"/>
              <a:gd name="connsiteX3" fmla="*/ 1923803 w 1923803"/>
              <a:gd name="connsiteY3" fmla="*/ 3420094 h 3420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3803" h="3420094">
                <a:moveTo>
                  <a:pt x="892632" y="0"/>
                </a:moveTo>
                <a:lnTo>
                  <a:pt x="0" y="11875"/>
                </a:lnTo>
                <a:lnTo>
                  <a:pt x="0" y="3420094"/>
                </a:lnTo>
                <a:lnTo>
                  <a:pt x="1923803" y="3420094"/>
                </a:lnTo>
              </a:path>
            </a:pathLst>
          </a:custGeom>
          <a:noFill/>
          <a:ln w="9525">
            <a:solidFill>
              <a:schemeClr val="tx1"/>
            </a:solidFill>
            <a:prstDash val="dashDot"/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87542" y="1583829"/>
            <a:ext cx="1144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Information Server</a:t>
            </a:r>
            <a:endParaRPr lang="en-US" altLang="ko-KR" sz="1200" dirty="0"/>
          </a:p>
        </p:txBody>
      </p:sp>
      <p:cxnSp>
        <p:nvCxnSpPr>
          <p:cNvPr id="4" name="꺾인 연결선 3"/>
          <p:cNvCxnSpPr>
            <a:stCxn id="5" idx="0"/>
            <a:endCxn id="44" idx="0"/>
          </p:cNvCxnSpPr>
          <p:nvPr/>
        </p:nvCxnSpPr>
        <p:spPr>
          <a:xfrm rot="5400000" flipH="1" flipV="1">
            <a:off x="2783872" y="596239"/>
            <a:ext cx="22626" cy="1931761"/>
          </a:xfrm>
          <a:prstGeom prst="bentConnector3">
            <a:avLst>
              <a:gd name="adj1" fmla="val 1110342"/>
            </a:avLst>
          </a:prstGeom>
          <a:ln>
            <a:solidFill>
              <a:schemeClr val="tx1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59738" y="1573432"/>
            <a:ext cx="539134" cy="7285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987304" y="1550806"/>
            <a:ext cx="931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SDN</a:t>
            </a:r>
          </a:p>
          <a:p>
            <a:pPr algn="ctr"/>
            <a:r>
              <a:rPr lang="en-US" altLang="ko-KR" sz="1200" dirty="0" smtClean="0"/>
              <a:t>Controller</a:t>
            </a:r>
          </a:p>
        </p:txBody>
      </p:sp>
      <p:cxnSp>
        <p:nvCxnSpPr>
          <p:cNvPr id="19" name="직선 연결선 18"/>
          <p:cNvCxnSpPr>
            <a:stCxn id="41" idx="2"/>
            <a:endCxn id="37" idx="0"/>
          </p:cNvCxnSpPr>
          <p:nvPr/>
        </p:nvCxnSpPr>
        <p:spPr>
          <a:xfrm flipH="1">
            <a:off x="3669402" y="2801285"/>
            <a:ext cx="1254485" cy="1110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stCxn id="41" idx="2"/>
            <a:endCxn id="42" idx="0"/>
          </p:cNvCxnSpPr>
          <p:nvPr/>
        </p:nvCxnSpPr>
        <p:spPr>
          <a:xfrm>
            <a:off x="4923887" y="2801285"/>
            <a:ext cx="33725" cy="1135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 descr="C:\Users\user\AppData\Local\Microsoft\Windows\Temporary Internet Files\Content.IE5\EVQU9V7S\MC900433826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928" y="5351952"/>
            <a:ext cx="658458" cy="65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519362" y="5180505"/>
            <a:ext cx="586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MN</a:t>
            </a:r>
            <a:endParaRPr lang="ko-KR" altLang="en-US" sz="1200" dirty="0"/>
          </a:p>
        </p:txBody>
      </p:sp>
      <p:cxnSp>
        <p:nvCxnSpPr>
          <p:cNvPr id="32" name="직선 화살표 연결선 31"/>
          <p:cNvCxnSpPr>
            <a:stCxn id="27" idx="0"/>
          </p:cNvCxnSpPr>
          <p:nvPr/>
        </p:nvCxnSpPr>
        <p:spPr>
          <a:xfrm flipH="1" flipV="1">
            <a:off x="5075417" y="4878975"/>
            <a:ext cx="330740" cy="472977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48346" y="1529983"/>
            <a:ext cx="109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PoA</a:t>
            </a:r>
            <a:r>
              <a:rPr lang="en-US" altLang="ko-KR" sz="1200" dirty="0"/>
              <a:t> controller</a:t>
            </a:r>
          </a:p>
          <a:p>
            <a:pPr algn="ctr"/>
            <a:r>
              <a:rPr lang="en-US" altLang="ko-KR" sz="1200" dirty="0" smtClean="0"/>
              <a:t>(MIS </a:t>
            </a:r>
            <a:r>
              <a:rPr lang="en-US" altLang="ko-KR" sz="1200" dirty="0" err="1" smtClean="0"/>
              <a:t>PoS</a:t>
            </a:r>
            <a:r>
              <a:rPr lang="en-US" altLang="ko-KR" sz="1200" dirty="0" smtClean="0"/>
              <a:t>)</a:t>
            </a: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92950" y="1605278"/>
            <a:ext cx="544907" cy="622042"/>
          </a:xfrm>
          <a:prstGeom prst="rect">
            <a:avLst/>
          </a:prstGeom>
        </p:spPr>
      </p:pic>
      <p:cxnSp>
        <p:nvCxnSpPr>
          <p:cNvPr id="35" name="직선 화살표 연결선 34"/>
          <p:cNvCxnSpPr>
            <a:stCxn id="27" idx="0"/>
          </p:cNvCxnSpPr>
          <p:nvPr/>
        </p:nvCxnSpPr>
        <p:spPr>
          <a:xfrm flipV="1">
            <a:off x="5406157" y="4878974"/>
            <a:ext cx="349698" cy="472978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모서리가 둥근 직사각형 35"/>
          <p:cNvSpPr/>
          <p:nvPr/>
        </p:nvSpPr>
        <p:spPr>
          <a:xfrm>
            <a:off x="5411240" y="1971363"/>
            <a:ext cx="633501" cy="222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err="1" smtClean="0">
                <a:solidFill>
                  <a:schemeClr val="tx1"/>
                </a:solidFill>
              </a:rPr>
              <a:t>OpenFlow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5225797" y="5564238"/>
            <a:ext cx="355044" cy="233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pic>
        <p:nvPicPr>
          <p:cNvPr id="44" name="그림 4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77590" y="1550806"/>
            <a:ext cx="566952" cy="730987"/>
          </a:xfrm>
          <a:prstGeom prst="rect">
            <a:avLst/>
          </a:prstGeom>
        </p:spPr>
      </p:pic>
      <p:sp>
        <p:nvSpPr>
          <p:cNvPr id="45" name="모서리가 둥근 직사각형 44"/>
          <p:cNvSpPr/>
          <p:nvPr/>
        </p:nvSpPr>
        <p:spPr>
          <a:xfrm>
            <a:off x="3539032" y="1848763"/>
            <a:ext cx="395426" cy="18519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50" dirty="0" smtClean="0">
                <a:solidFill>
                  <a:schemeClr val="tx1"/>
                </a:solidFill>
              </a:rPr>
              <a:t>MISF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pic>
        <p:nvPicPr>
          <p:cNvPr id="46" name="Picture 1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254" y="4268126"/>
            <a:ext cx="180480" cy="35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12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89"/>
          <a:stretch/>
        </p:blipFill>
        <p:spPr bwMode="auto">
          <a:xfrm>
            <a:off x="5574324" y="4283285"/>
            <a:ext cx="401664" cy="20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9" name="직선 연결선 48"/>
          <p:cNvCxnSpPr>
            <a:stCxn id="75" idx="2"/>
            <a:endCxn id="52" idx="0"/>
          </p:cNvCxnSpPr>
          <p:nvPr/>
        </p:nvCxnSpPr>
        <p:spPr>
          <a:xfrm>
            <a:off x="5798942" y="3161575"/>
            <a:ext cx="368114" cy="7609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>
            <a:endCxn id="75" idx="2"/>
          </p:cNvCxnSpPr>
          <p:nvPr/>
        </p:nvCxnSpPr>
        <p:spPr>
          <a:xfrm>
            <a:off x="5108899" y="2801284"/>
            <a:ext cx="690043" cy="360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flipV="1">
            <a:off x="6055581" y="2840747"/>
            <a:ext cx="578176" cy="1539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836168" y="4096860"/>
            <a:ext cx="1278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Radio </a:t>
            </a:r>
            <a:endParaRPr lang="en-US" altLang="ko-KR" sz="1200" dirty="0"/>
          </a:p>
          <a:p>
            <a:pPr algn="ctr"/>
            <a:r>
              <a:rPr lang="en-US" altLang="ko-KR" sz="1200" dirty="0" smtClean="0"/>
              <a:t>access</a:t>
            </a:r>
            <a:endParaRPr lang="en-US" altLang="ko-KR" sz="1200" dirty="0"/>
          </a:p>
          <a:p>
            <a:pPr algn="ctr"/>
            <a:r>
              <a:rPr lang="en-US" altLang="ko-KR" sz="1200" dirty="0" smtClean="0"/>
              <a:t>network</a:t>
            </a:r>
          </a:p>
          <a:p>
            <a:pPr algn="ctr"/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Fronthaul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78" name="직선 연결선 77"/>
          <p:cNvCxnSpPr>
            <a:endCxn id="80" idx="1"/>
          </p:cNvCxnSpPr>
          <p:nvPr/>
        </p:nvCxnSpPr>
        <p:spPr>
          <a:xfrm flipV="1">
            <a:off x="6968950" y="2698883"/>
            <a:ext cx="1092112" cy="12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2" descr="http://t3.gstatic.com/images?q=tbn:ANd9GcRpzVtDesx3pLT2ZVMJNBGJWJutPAkcgXgX6DpHCnNuAanWi0xp&amp;t=1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062" y="2515781"/>
            <a:ext cx="332308" cy="36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7775658" y="2049970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Correspondent</a:t>
            </a:r>
          </a:p>
          <a:p>
            <a:pPr algn="ctr"/>
            <a:r>
              <a:rPr lang="en-US" altLang="ko-KR" sz="1200" dirty="0" smtClean="0"/>
              <a:t>node</a:t>
            </a:r>
          </a:p>
        </p:txBody>
      </p:sp>
      <p:cxnSp>
        <p:nvCxnSpPr>
          <p:cNvPr id="82" name="직선 연결선 81"/>
          <p:cNvCxnSpPr>
            <a:stCxn id="74" idx="1"/>
          </p:cNvCxnSpPr>
          <p:nvPr/>
        </p:nvCxnSpPr>
        <p:spPr>
          <a:xfrm flipV="1">
            <a:off x="4707716" y="2801285"/>
            <a:ext cx="2126873" cy="32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구름 99"/>
          <p:cNvSpPr/>
          <p:nvPr/>
        </p:nvSpPr>
        <p:spPr>
          <a:xfrm>
            <a:off x="7211440" y="2507108"/>
            <a:ext cx="750566" cy="551266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Core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92570" y="1977962"/>
            <a:ext cx="590878" cy="397979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rtlCol="0">
            <a:noAutofit/>
          </a:bodyPr>
          <a:lstStyle/>
          <a:p>
            <a:pPr algn="ctr"/>
            <a:r>
              <a:rPr lang="en-US" altLang="ko-KR" sz="1200" dirty="0" smtClean="0"/>
              <a:t>SDN</a:t>
            </a:r>
          </a:p>
          <a:p>
            <a:pPr algn="ctr"/>
            <a:r>
              <a:rPr lang="en-US" altLang="ko-KR" sz="1200" dirty="0" smtClean="0"/>
              <a:t>switch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036990" y="3161575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/>
              <a:t>Radio </a:t>
            </a:r>
          </a:p>
          <a:p>
            <a:pPr algn="ctr"/>
            <a:r>
              <a:rPr lang="en-US" altLang="ko-KR" sz="1200" dirty="0"/>
              <a:t>access</a:t>
            </a:r>
          </a:p>
          <a:p>
            <a:pPr algn="ctr"/>
            <a:r>
              <a:rPr lang="en-US" altLang="ko-KR" sz="1200" dirty="0"/>
              <a:t>network</a:t>
            </a:r>
          </a:p>
          <a:p>
            <a:pPr algn="ctr"/>
            <a:r>
              <a:rPr lang="en-US" altLang="ko-KR" sz="1200" dirty="0" smtClean="0"/>
              <a:t>(Backhaul)</a:t>
            </a:r>
            <a:endParaRPr lang="ko-KR" altLang="en-US" sz="1200" dirty="0"/>
          </a:p>
        </p:txBody>
      </p:sp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7716" y="2743864"/>
            <a:ext cx="559508" cy="17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9188" y="2982386"/>
            <a:ext cx="559508" cy="17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482" y="2711690"/>
            <a:ext cx="559508" cy="17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모서리가 둥근 직사각형 38"/>
          <p:cNvSpPr/>
          <p:nvPr/>
        </p:nvSpPr>
        <p:spPr>
          <a:xfrm>
            <a:off x="6548920" y="2452506"/>
            <a:ext cx="416632" cy="2706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5597490" y="2715432"/>
            <a:ext cx="416632" cy="2706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4715571" y="2530643"/>
            <a:ext cx="416632" cy="2706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76" name="직선 연결선 75"/>
          <p:cNvCxnSpPr>
            <a:stCxn id="74" idx="1"/>
            <a:endCxn id="44" idx="2"/>
          </p:cNvCxnSpPr>
          <p:nvPr/>
        </p:nvCxnSpPr>
        <p:spPr>
          <a:xfrm rot="10800000">
            <a:off x="3761066" y="2281793"/>
            <a:ext cx="946650" cy="55166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/>
          <p:cNvCxnSpPr/>
          <p:nvPr/>
        </p:nvCxnSpPr>
        <p:spPr>
          <a:xfrm flipH="1" flipV="1">
            <a:off x="508728" y="4156362"/>
            <a:ext cx="485570" cy="1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77862" y="3925528"/>
            <a:ext cx="109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Physical path</a:t>
            </a:r>
          </a:p>
          <a:p>
            <a:pPr algn="ctr"/>
            <a:r>
              <a:rPr lang="en-US" altLang="ko-KR" sz="1200" dirty="0" smtClean="0"/>
              <a:t>(Data/Control)</a:t>
            </a:r>
          </a:p>
        </p:txBody>
      </p:sp>
      <p:cxnSp>
        <p:nvCxnSpPr>
          <p:cNvPr id="94" name="직선 연결선 93"/>
          <p:cNvCxnSpPr/>
          <p:nvPr/>
        </p:nvCxnSpPr>
        <p:spPr>
          <a:xfrm flipH="1" flipV="1">
            <a:off x="508728" y="3774089"/>
            <a:ext cx="411410" cy="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994298" y="3550953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SDN control</a:t>
            </a:r>
          </a:p>
          <a:p>
            <a:pPr algn="ctr"/>
            <a:r>
              <a:rPr lang="en-US" altLang="ko-KR" sz="1200" dirty="0" smtClean="0"/>
              <a:t>interface</a:t>
            </a:r>
          </a:p>
        </p:txBody>
      </p:sp>
      <p:cxnSp>
        <p:nvCxnSpPr>
          <p:cNvPr id="83" name="직선 연결선 82"/>
          <p:cNvCxnSpPr/>
          <p:nvPr/>
        </p:nvCxnSpPr>
        <p:spPr>
          <a:xfrm flipH="1" flipV="1">
            <a:off x="483775" y="4666020"/>
            <a:ext cx="485570" cy="1"/>
          </a:xfrm>
          <a:prstGeom prst="line">
            <a:avLst/>
          </a:prstGeom>
          <a:ln cmpd="dbl">
            <a:solidFill>
              <a:schemeClr val="tx1"/>
            </a:solidFill>
            <a:prstDash val="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941493" y="2221775"/>
            <a:ext cx="607427" cy="498158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5159676" y="2190266"/>
            <a:ext cx="386637" cy="57570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5798942" y="2198326"/>
            <a:ext cx="6864" cy="80543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/>
          <p:cNvCxnSpPr/>
          <p:nvPr/>
        </p:nvCxnSpPr>
        <p:spPr>
          <a:xfrm flipH="1">
            <a:off x="2265985" y="4367102"/>
            <a:ext cx="727704" cy="0"/>
          </a:xfrm>
          <a:prstGeom prst="line">
            <a:avLst/>
          </a:prstGeom>
          <a:ln cmpd="dbl">
            <a:solidFill>
              <a:schemeClr val="tx1"/>
            </a:solidFill>
            <a:prstDash val="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" name="Picture 12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89"/>
          <a:stretch/>
        </p:blipFill>
        <p:spPr bwMode="auto">
          <a:xfrm>
            <a:off x="5939714" y="4420000"/>
            <a:ext cx="401664" cy="20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" name="Picture 12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89"/>
          <a:stretch/>
        </p:blipFill>
        <p:spPr bwMode="auto">
          <a:xfrm>
            <a:off x="6298569" y="4660623"/>
            <a:ext cx="401664" cy="20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" name="Picture 12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89"/>
          <a:stretch/>
        </p:blipFill>
        <p:spPr bwMode="auto">
          <a:xfrm>
            <a:off x="6275493" y="4306455"/>
            <a:ext cx="401664" cy="20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" name="Picture 12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89"/>
          <a:stretch/>
        </p:blipFill>
        <p:spPr bwMode="auto">
          <a:xfrm>
            <a:off x="5662559" y="4638561"/>
            <a:ext cx="401664" cy="20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8" name="TextBox 207"/>
          <p:cNvSpPr txBox="1"/>
          <p:nvPr/>
        </p:nvSpPr>
        <p:spPr>
          <a:xfrm>
            <a:off x="2467560" y="5162201"/>
            <a:ext cx="1411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BBU Baseband unit</a:t>
            </a:r>
            <a:endParaRPr lang="ko-KR" altLang="en-US" sz="1200" dirty="0"/>
          </a:p>
        </p:txBody>
      </p:sp>
      <p:sp>
        <p:nvSpPr>
          <p:cNvPr id="209" name="TextBox 208"/>
          <p:cNvSpPr txBox="1"/>
          <p:nvPr/>
        </p:nvSpPr>
        <p:spPr>
          <a:xfrm>
            <a:off x="3298904" y="3610128"/>
            <a:ext cx="55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BBU</a:t>
            </a:r>
            <a:endParaRPr lang="ko-KR" altLang="en-US" sz="1200" dirty="0"/>
          </a:p>
        </p:txBody>
      </p:sp>
      <p:cxnSp>
        <p:nvCxnSpPr>
          <p:cNvPr id="212" name="직선 연결선 211"/>
          <p:cNvCxnSpPr>
            <a:stCxn id="258" idx="2"/>
            <a:endCxn id="204" idx="0"/>
          </p:cNvCxnSpPr>
          <p:nvPr/>
        </p:nvCxnSpPr>
        <p:spPr>
          <a:xfrm>
            <a:off x="5976849" y="4133521"/>
            <a:ext cx="163697" cy="286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연결선 212"/>
          <p:cNvCxnSpPr>
            <a:stCxn id="258" idx="2"/>
            <a:endCxn id="206" idx="0"/>
          </p:cNvCxnSpPr>
          <p:nvPr/>
        </p:nvCxnSpPr>
        <p:spPr>
          <a:xfrm>
            <a:off x="5976849" y="4133521"/>
            <a:ext cx="499476" cy="17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연결선 214"/>
          <p:cNvCxnSpPr>
            <a:stCxn id="258" idx="2"/>
            <a:endCxn id="207" idx="0"/>
          </p:cNvCxnSpPr>
          <p:nvPr/>
        </p:nvCxnSpPr>
        <p:spPr>
          <a:xfrm flipH="1">
            <a:off x="5863391" y="4133521"/>
            <a:ext cx="113458" cy="505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연결선 217"/>
          <p:cNvCxnSpPr>
            <a:stCxn id="258" idx="2"/>
            <a:endCxn id="205" idx="0"/>
          </p:cNvCxnSpPr>
          <p:nvPr/>
        </p:nvCxnSpPr>
        <p:spPr>
          <a:xfrm>
            <a:off x="5976849" y="4133521"/>
            <a:ext cx="522552" cy="527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115"/>
          <p:cNvGrpSpPr/>
          <p:nvPr/>
        </p:nvGrpSpPr>
        <p:grpSpPr>
          <a:xfrm>
            <a:off x="3627097" y="4252144"/>
            <a:ext cx="546890" cy="428073"/>
            <a:chOff x="1431859" y="1275249"/>
            <a:chExt cx="787490" cy="715676"/>
          </a:xfrm>
        </p:grpSpPr>
        <p:sp>
          <p:nvSpPr>
            <p:cNvPr id="90" name="Hexagon 116"/>
            <p:cNvSpPr/>
            <p:nvPr/>
          </p:nvSpPr>
          <p:spPr bwMode="auto">
            <a:xfrm>
              <a:off x="1431859" y="1275249"/>
              <a:ext cx="424797" cy="353551"/>
            </a:xfrm>
            <a:prstGeom prst="hexagon">
              <a:avLst/>
            </a:prstGeom>
            <a:noFill/>
            <a:ln>
              <a:solidFill>
                <a:srgbClr val="7F7F7F"/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2" name="Hexagon 117"/>
            <p:cNvSpPr/>
            <p:nvPr/>
          </p:nvSpPr>
          <p:spPr bwMode="auto">
            <a:xfrm>
              <a:off x="1794552" y="1454168"/>
              <a:ext cx="424797" cy="347210"/>
            </a:xfrm>
            <a:prstGeom prst="hexagon">
              <a:avLst/>
            </a:prstGeom>
            <a:noFill/>
            <a:ln>
              <a:solidFill>
                <a:srgbClr val="7F7F7F"/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3" name="Hexagon 118"/>
            <p:cNvSpPr/>
            <p:nvPr/>
          </p:nvSpPr>
          <p:spPr bwMode="auto">
            <a:xfrm>
              <a:off x="1441335" y="1623132"/>
              <a:ext cx="424797" cy="367793"/>
            </a:xfrm>
            <a:prstGeom prst="hexagon">
              <a:avLst/>
            </a:prstGeom>
            <a:noFill/>
            <a:ln>
              <a:solidFill>
                <a:srgbClr val="7F7F7F"/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96" name="Group 119"/>
          <p:cNvGrpSpPr/>
          <p:nvPr/>
        </p:nvGrpSpPr>
        <p:grpSpPr>
          <a:xfrm>
            <a:off x="3137365" y="4258816"/>
            <a:ext cx="546890" cy="428073"/>
            <a:chOff x="1431859" y="1275249"/>
            <a:chExt cx="787490" cy="715676"/>
          </a:xfrm>
        </p:grpSpPr>
        <p:sp>
          <p:nvSpPr>
            <p:cNvPr id="97" name="Hexagon 120"/>
            <p:cNvSpPr/>
            <p:nvPr/>
          </p:nvSpPr>
          <p:spPr bwMode="auto">
            <a:xfrm>
              <a:off x="1431859" y="1275249"/>
              <a:ext cx="424797" cy="353551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8" name="Hexagon 121"/>
            <p:cNvSpPr/>
            <p:nvPr/>
          </p:nvSpPr>
          <p:spPr bwMode="auto">
            <a:xfrm>
              <a:off x="1794552" y="1454168"/>
              <a:ext cx="424797" cy="347210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9" name="Hexagon 122"/>
            <p:cNvSpPr/>
            <p:nvPr/>
          </p:nvSpPr>
          <p:spPr bwMode="auto">
            <a:xfrm>
              <a:off x="1441335" y="1623132"/>
              <a:ext cx="424797" cy="367793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02" name="Group 123"/>
          <p:cNvGrpSpPr/>
          <p:nvPr/>
        </p:nvGrpSpPr>
        <p:grpSpPr>
          <a:xfrm>
            <a:off x="3392295" y="4572348"/>
            <a:ext cx="546890" cy="428073"/>
            <a:chOff x="1431859" y="1275249"/>
            <a:chExt cx="787490" cy="715676"/>
          </a:xfrm>
        </p:grpSpPr>
        <p:sp>
          <p:nvSpPr>
            <p:cNvPr id="104" name="Hexagon 124"/>
            <p:cNvSpPr/>
            <p:nvPr/>
          </p:nvSpPr>
          <p:spPr bwMode="auto">
            <a:xfrm>
              <a:off x="1431859" y="1275249"/>
              <a:ext cx="424797" cy="353551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5" name="Hexagon 125"/>
            <p:cNvSpPr/>
            <p:nvPr/>
          </p:nvSpPr>
          <p:spPr bwMode="auto">
            <a:xfrm>
              <a:off x="1794552" y="1454168"/>
              <a:ext cx="424797" cy="347210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6" name="Hexagon 126"/>
            <p:cNvSpPr/>
            <p:nvPr/>
          </p:nvSpPr>
          <p:spPr bwMode="auto">
            <a:xfrm>
              <a:off x="1441335" y="1623132"/>
              <a:ext cx="424797" cy="367793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07" name="Group 127"/>
          <p:cNvGrpSpPr/>
          <p:nvPr/>
        </p:nvGrpSpPr>
        <p:grpSpPr>
          <a:xfrm>
            <a:off x="3888733" y="4565676"/>
            <a:ext cx="546890" cy="428073"/>
            <a:chOff x="1431859" y="1275249"/>
            <a:chExt cx="787490" cy="715676"/>
          </a:xfrm>
        </p:grpSpPr>
        <p:sp>
          <p:nvSpPr>
            <p:cNvPr id="108" name="Hexagon 128"/>
            <p:cNvSpPr/>
            <p:nvPr/>
          </p:nvSpPr>
          <p:spPr bwMode="auto">
            <a:xfrm>
              <a:off x="1431859" y="1275249"/>
              <a:ext cx="424797" cy="353551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1" name="Hexagon 129"/>
            <p:cNvSpPr/>
            <p:nvPr/>
          </p:nvSpPr>
          <p:spPr bwMode="auto">
            <a:xfrm>
              <a:off x="1794552" y="1454168"/>
              <a:ext cx="424797" cy="347210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2" name="Hexagon 130"/>
            <p:cNvSpPr/>
            <p:nvPr/>
          </p:nvSpPr>
          <p:spPr bwMode="auto">
            <a:xfrm>
              <a:off x="1441335" y="1623132"/>
              <a:ext cx="424797" cy="367793"/>
            </a:xfrm>
            <a:prstGeom prst="hex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342000" tIns="190800"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113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819" y="4309377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706" y="4114958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159" y="4202112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57" y="4094846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81" y="4198760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354" y="4309377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56" y="4433403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272" y="4624469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354" y="4527260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920" y="4631173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631" y="4523908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473" descr="bts-l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178" y="4416642"/>
            <a:ext cx="103359" cy="29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" name="Oval 161"/>
          <p:cNvSpPr>
            <a:spLocks noChangeArrowheads="1"/>
          </p:cNvSpPr>
          <p:nvPr/>
        </p:nvSpPr>
        <p:spPr bwMode="auto">
          <a:xfrm>
            <a:off x="4569972" y="4365104"/>
            <a:ext cx="866124" cy="315529"/>
          </a:xfrm>
          <a:prstGeom prst="ellipse">
            <a:avLst/>
          </a:prstGeom>
          <a:noFill/>
          <a:ln w="12700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>
            <a:outerShdw dist="52363" dir="4557825" algn="ctr" rotWithShape="0">
              <a:schemeClr val="bg2"/>
            </a:outerShdw>
          </a:effectLst>
        </p:spPr>
        <p:txBody>
          <a:bodyPr wrap="none" lIns="90000" rIns="90000" anchor="ctr"/>
          <a:lstStyle>
            <a:lvl1pPr algn="l"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1pPr>
            <a:lvl2pPr marL="742950" indent="-285750" algn="l"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2pPr>
            <a:lvl3pPr marL="1143000" indent="-228600" algn="l"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3pPr>
            <a:lvl4pPr marL="1600200" indent="-228600" algn="l"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4pPr>
            <a:lvl5pPr marL="2057400" indent="-228600" algn="l"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5pPr>
            <a:lvl6pPr marL="2514600" indent="-228600" eaLnBrk="0" fontAlgn="b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6pPr>
            <a:lvl7pPr marL="2971800" indent="-228600" eaLnBrk="0" fontAlgn="b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7pPr>
            <a:lvl8pPr marL="3429000" indent="-228600" eaLnBrk="0" fontAlgn="b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8pPr>
            <a:lvl9pPr marL="3886200" indent="-228600" eaLnBrk="0" fontAlgn="b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  <a:ea typeface="맑은 고딕" pitchFamily="50" charset="-127"/>
              </a:defRPr>
            </a:lvl9pPr>
          </a:lstStyle>
          <a:p>
            <a:endParaRPr lang="ko-KR" altLang="en-US">
              <a:ea typeface="+mn-ea"/>
            </a:endParaRPr>
          </a:p>
        </p:txBody>
      </p:sp>
      <p:grpSp>
        <p:nvGrpSpPr>
          <p:cNvPr id="221" name="그룹 165"/>
          <p:cNvGrpSpPr>
            <a:grpSpLocks/>
          </p:cNvGrpSpPr>
          <p:nvPr/>
        </p:nvGrpSpPr>
        <p:grpSpPr bwMode="auto">
          <a:xfrm>
            <a:off x="3313873" y="3790504"/>
            <a:ext cx="401637" cy="468312"/>
            <a:chOff x="4900044" y="2744924"/>
            <a:chExt cx="519552" cy="531669"/>
          </a:xfrm>
        </p:grpSpPr>
        <p:pic>
          <p:nvPicPr>
            <p:cNvPr id="222" name="Picture 3"/>
            <p:cNvPicPr>
              <a:picLocks noChangeAspect="1" noChangeArrowheads="1"/>
            </p:cNvPicPr>
            <p:nvPr/>
          </p:nvPicPr>
          <p:blipFill>
            <a:blip r:embed="rId9" cstate="print">
              <a:grayscl/>
            </a:blip>
            <a:srcRect/>
            <a:stretch>
              <a:fillRect/>
            </a:stretch>
          </p:blipFill>
          <p:spPr bwMode="auto">
            <a:xfrm>
              <a:off x="4900044" y="2744924"/>
              <a:ext cx="519552" cy="5316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cxnSp>
          <p:nvCxnSpPr>
            <p:cNvPr id="223" name="직선 연결선 222"/>
            <p:cNvCxnSpPr/>
            <p:nvPr/>
          </p:nvCxnSpPr>
          <p:spPr bwMode="auto">
            <a:xfrm>
              <a:off x="5033525" y="2962998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직선 연결선 223"/>
            <p:cNvCxnSpPr/>
            <p:nvPr/>
          </p:nvCxnSpPr>
          <p:spPr bwMode="auto">
            <a:xfrm>
              <a:off x="5033525" y="3062123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직사각형 224"/>
            <p:cNvSpPr/>
            <p:nvPr/>
          </p:nvSpPr>
          <p:spPr bwMode="auto">
            <a:xfrm>
              <a:off x="5045847" y="2901721"/>
              <a:ext cx="36964" cy="378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26" name="직사각형 225"/>
            <p:cNvSpPr/>
            <p:nvPr/>
          </p:nvSpPr>
          <p:spPr bwMode="auto">
            <a:xfrm>
              <a:off x="5138258" y="2901721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27" name="직사각형 226"/>
            <p:cNvSpPr/>
            <p:nvPr/>
          </p:nvSpPr>
          <p:spPr bwMode="auto">
            <a:xfrm>
              <a:off x="5228615" y="2901721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 bwMode="auto">
            <a:xfrm>
              <a:off x="5045847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29" name="직사각형 228"/>
            <p:cNvSpPr/>
            <p:nvPr/>
          </p:nvSpPr>
          <p:spPr bwMode="auto">
            <a:xfrm>
              <a:off x="5138258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0" name="직사각형 229"/>
            <p:cNvSpPr/>
            <p:nvPr/>
          </p:nvSpPr>
          <p:spPr bwMode="auto">
            <a:xfrm>
              <a:off x="5228615" y="2995439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1" name="직사각형 230"/>
            <p:cNvSpPr/>
            <p:nvPr/>
          </p:nvSpPr>
          <p:spPr bwMode="auto">
            <a:xfrm>
              <a:off x="5228615" y="3089157"/>
              <a:ext cx="39017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2" name="직사각형 231"/>
            <p:cNvSpPr/>
            <p:nvPr/>
          </p:nvSpPr>
          <p:spPr bwMode="auto">
            <a:xfrm>
              <a:off x="5138258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3" name="직사각형 232"/>
            <p:cNvSpPr/>
            <p:nvPr/>
          </p:nvSpPr>
          <p:spPr bwMode="auto">
            <a:xfrm>
              <a:off x="5045847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grpSp>
        <p:nvGrpSpPr>
          <p:cNvPr id="234" name="그룹 165"/>
          <p:cNvGrpSpPr>
            <a:grpSpLocks/>
          </p:cNvGrpSpPr>
          <p:nvPr/>
        </p:nvGrpSpPr>
        <p:grpSpPr bwMode="auto">
          <a:xfrm>
            <a:off x="4572000" y="3807823"/>
            <a:ext cx="401637" cy="468312"/>
            <a:chOff x="4900044" y="2744924"/>
            <a:chExt cx="519552" cy="531669"/>
          </a:xfrm>
        </p:grpSpPr>
        <p:pic>
          <p:nvPicPr>
            <p:cNvPr id="235" name="Picture 3"/>
            <p:cNvPicPr>
              <a:picLocks noChangeAspect="1" noChangeArrowheads="1"/>
            </p:cNvPicPr>
            <p:nvPr/>
          </p:nvPicPr>
          <p:blipFill>
            <a:blip r:embed="rId9" cstate="print">
              <a:grayscl/>
            </a:blip>
            <a:srcRect/>
            <a:stretch>
              <a:fillRect/>
            </a:stretch>
          </p:blipFill>
          <p:spPr bwMode="auto">
            <a:xfrm>
              <a:off x="4900044" y="2744924"/>
              <a:ext cx="519552" cy="5316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cxnSp>
          <p:nvCxnSpPr>
            <p:cNvPr id="236" name="직선 연결선 235"/>
            <p:cNvCxnSpPr/>
            <p:nvPr/>
          </p:nvCxnSpPr>
          <p:spPr bwMode="auto">
            <a:xfrm>
              <a:off x="5033525" y="2962998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직선 연결선 236"/>
            <p:cNvCxnSpPr/>
            <p:nvPr/>
          </p:nvCxnSpPr>
          <p:spPr bwMode="auto">
            <a:xfrm>
              <a:off x="5033525" y="3062123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직사각형 237"/>
            <p:cNvSpPr/>
            <p:nvPr/>
          </p:nvSpPr>
          <p:spPr bwMode="auto">
            <a:xfrm>
              <a:off x="5045847" y="2901721"/>
              <a:ext cx="36964" cy="378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9" name="직사각형 238"/>
            <p:cNvSpPr/>
            <p:nvPr/>
          </p:nvSpPr>
          <p:spPr bwMode="auto">
            <a:xfrm>
              <a:off x="5138258" y="2901721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 bwMode="auto">
            <a:xfrm>
              <a:off x="5228615" y="2901721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1" name="직사각형 240"/>
            <p:cNvSpPr/>
            <p:nvPr/>
          </p:nvSpPr>
          <p:spPr bwMode="auto">
            <a:xfrm>
              <a:off x="5045847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2" name="직사각형 241"/>
            <p:cNvSpPr/>
            <p:nvPr/>
          </p:nvSpPr>
          <p:spPr bwMode="auto">
            <a:xfrm>
              <a:off x="5138258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3" name="직사각형 242"/>
            <p:cNvSpPr/>
            <p:nvPr/>
          </p:nvSpPr>
          <p:spPr bwMode="auto">
            <a:xfrm>
              <a:off x="5228615" y="2995439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4" name="직사각형 243"/>
            <p:cNvSpPr/>
            <p:nvPr/>
          </p:nvSpPr>
          <p:spPr bwMode="auto">
            <a:xfrm>
              <a:off x="5228615" y="3089157"/>
              <a:ext cx="39017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5" name="직사각형 244"/>
            <p:cNvSpPr/>
            <p:nvPr/>
          </p:nvSpPr>
          <p:spPr bwMode="auto">
            <a:xfrm>
              <a:off x="5138258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46" name="직사각형 245"/>
            <p:cNvSpPr/>
            <p:nvPr/>
          </p:nvSpPr>
          <p:spPr bwMode="auto">
            <a:xfrm>
              <a:off x="5045847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grpSp>
        <p:nvGrpSpPr>
          <p:cNvPr id="247" name="그룹 165"/>
          <p:cNvGrpSpPr>
            <a:grpSpLocks/>
          </p:cNvGrpSpPr>
          <p:nvPr/>
        </p:nvGrpSpPr>
        <p:grpSpPr bwMode="auto">
          <a:xfrm>
            <a:off x="5778411" y="3795384"/>
            <a:ext cx="401637" cy="468312"/>
            <a:chOff x="4900044" y="2744924"/>
            <a:chExt cx="519552" cy="531669"/>
          </a:xfrm>
        </p:grpSpPr>
        <p:pic>
          <p:nvPicPr>
            <p:cNvPr id="248" name="Picture 3"/>
            <p:cNvPicPr>
              <a:picLocks noChangeAspect="1" noChangeArrowheads="1"/>
            </p:cNvPicPr>
            <p:nvPr/>
          </p:nvPicPr>
          <p:blipFill>
            <a:blip r:embed="rId9" cstate="print">
              <a:grayscl/>
            </a:blip>
            <a:srcRect/>
            <a:stretch>
              <a:fillRect/>
            </a:stretch>
          </p:blipFill>
          <p:spPr bwMode="auto">
            <a:xfrm>
              <a:off x="4900044" y="2744924"/>
              <a:ext cx="519552" cy="5316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cxnSp>
          <p:nvCxnSpPr>
            <p:cNvPr id="249" name="직선 연결선 248"/>
            <p:cNvCxnSpPr/>
            <p:nvPr/>
          </p:nvCxnSpPr>
          <p:spPr bwMode="auto">
            <a:xfrm>
              <a:off x="5033525" y="2962998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직선 연결선 249"/>
            <p:cNvCxnSpPr/>
            <p:nvPr/>
          </p:nvCxnSpPr>
          <p:spPr bwMode="auto">
            <a:xfrm>
              <a:off x="5033525" y="3062123"/>
              <a:ext cx="24437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직사각형 250"/>
            <p:cNvSpPr/>
            <p:nvPr/>
          </p:nvSpPr>
          <p:spPr bwMode="auto">
            <a:xfrm>
              <a:off x="5045847" y="2901721"/>
              <a:ext cx="36964" cy="378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2" name="직사각형 251"/>
            <p:cNvSpPr/>
            <p:nvPr/>
          </p:nvSpPr>
          <p:spPr bwMode="auto">
            <a:xfrm>
              <a:off x="5138258" y="2901721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3" name="직사각형 252"/>
            <p:cNvSpPr/>
            <p:nvPr/>
          </p:nvSpPr>
          <p:spPr bwMode="auto">
            <a:xfrm>
              <a:off x="5228615" y="2901721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4" name="직사각형 253"/>
            <p:cNvSpPr/>
            <p:nvPr/>
          </p:nvSpPr>
          <p:spPr bwMode="auto">
            <a:xfrm>
              <a:off x="5045847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5" name="직사각형 254"/>
            <p:cNvSpPr/>
            <p:nvPr/>
          </p:nvSpPr>
          <p:spPr bwMode="auto">
            <a:xfrm>
              <a:off x="5138258" y="2995439"/>
              <a:ext cx="36964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6" name="직사각형 255"/>
            <p:cNvSpPr/>
            <p:nvPr/>
          </p:nvSpPr>
          <p:spPr bwMode="auto">
            <a:xfrm>
              <a:off x="5228615" y="2995439"/>
              <a:ext cx="39017" cy="37848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7" name="직사각형 256"/>
            <p:cNvSpPr/>
            <p:nvPr/>
          </p:nvSpPr>
          <p:spPr bwMode="auto">
            <a:xfrm>
              <a:off x="5228615" y="3089157"/>
              <a:ext cx="39017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8" name="직사각형 257"/>
            <p:cNvSpPr/>
            <p:nvPr/>
          </p:nvSpPr>
          <p:spPr bwMode="auto">
            <a:xfrm>
              <a:off x="5138258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59" name="직사각형 258"/>
            <p:cNvSpPr/>
            <p:nvPr/>
          </p:nvSpPr>
          <p:spPr bwMode="auto">
            <a:xfrm>
              <a:off x="5045847" y="3089157"/>
              <a:ext cx="36964" cy="39650"/>
            </a:xfrm>
            <a:prstGeom prst="rect">
              <a:avLst/>
            </a:pr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782810" y="3813768"/>
            <a:ext cx="812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/>
              <a:t>PoS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1</a:t>
            </a:r>
            <a:br>
              <a:rPr lang="en-US" altLang="ko-KR" sz="1200" dirty="0" smtClean="0"/>
            </a:b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PoA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5079042" y="3804454"/>
            <a:ext cx="6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PoS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2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(</a:t>
            </a:r>
            <a:r>
              <a:rPr lang="en-US" altLang="ko-KR" sz="1200" dirty="0" err="1"/>
              <a:t>PoA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6355968" y="3821513"/>
            <a:ext cx="6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PoS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3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(</a:t>
            </a:r>
            <a:r>
              <a:rPr lang="en-US" altLang="ko-KR" sz="1200" dirty="0" err="1"/>
              <a:t>PoA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3491880" y="3912269"/>
            <a:ext cx="355044" cy="233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4780090" y="3936369"/>
            <a:ext cx="355044" cy="233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5989534" y="3922476"/>
            <a:ext cx="355044" cy="233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MISF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10" name="직선 연결선 209"/>
          <p:cNvCxnSpPr>
            <a:stCxn id="258" idx="2"/>
            <a:endCxn id="47" idx="0"/>
          </p:cNvCxnSpPr>
          <p:nvPr/>
        </p:nvCxnSpPr>
        <p:spPr>
          <a:xfrm flipH="1">
            <a:off x="5775156" y="4133521"/>
            <a:ext cx="201693" cy="149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연결선 272"/>
          <p:cNvCxnSpPr>
            <a:stCxn id="245" idx="2"/>
            <a:endCxn id="46" idx="1"/>
          </p:cNvCxnSpPr>
          <p:nvPr/>
        </p:nvCxnSpPr>
        <p:spPr>
          <a:xfrm>
            <a:off x="4770438" y="4145960"/>
            <a:ext cx="167816" cy="299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18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 Figure 10</a:t>
            </a:r>
            <a:r>
              <a:rPr lang="en-US" altLang="ko-KR" dirty="0"/>
              <a:t>— MIS reference model for </a:t>
            </a:r>
            <a:r>
              <a:rPr lang="en-US" altLang="ko-KR" dirty="0" smtClean="0"/>
              <a:t>SDRAN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37F377-C339-45A2-907E-7727F1FF55A0}" type="slidenum">
              <a:rPr lang="en-US" altLang="ja-JP" smtClean="0">
                <a:solidFill>
                  <a:srgbClr val="000000"/>
                </a:solidFill>
              </a:rPr>
              <a:pPr/>
              <a:t>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002934" y="1839872"/>
            <a:ext cx="1512168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SDN control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Entity 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54490" y="1839872"/>
            <a:ext cx="1368486" cy="576064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 </a:t>
            </a:r>
            <a:r>
              <a:rPr lang="en-US" altLang="ko-K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</a:t>
            </a:r>
            <a:endParaRPr lang="en-US" altLang="ko-K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PoA</a:t>
            </a:r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Controller)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446516" y="3048579"/>
            <a:ext cx="1015945" cy="3341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ko-K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PoA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313925" y="3632634"/>
            <a:ext cx="727913" cy="353101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MISF(MN)</a:t>
            </a:r>
            <a:endParaRPr lang="en-US" altLang="ko-K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71600" y="1839872"/>
            <a:ext cx="1043387" cy="576064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</a:t>
            </a:r>
          </a:p>
        </p:txBody>
      </p:sp>
      <p:cxnSp>
        <p:nvCxnSpPr>
          <p:cNvPr id="8" name="직선 연결선 7"/>
          <p:cNvCxnSpPr>
            <a:stCxn id="7" idx="3"/>
            <a:endCxn id="4" idx="1"/>
          </p:cNvCxnSpPr>
          <p:nvPr/>
        </p:nvCxnSpPr>
        <p:spPr>
          <a:xfrm>
            <a:off x="2014987" y="2127904"/>
            <a:ext cx="939503" cy="0"/>
          </a:xfrm>
          <a:prstGeom prst="line">
            <a:avLst/>
          </a:prstGeom>
          <a:ln>
            <a:solidFill>
              <a:schemeClr val="tx1"/>
            </a:solidFill>
            <a:prstDash val="lgDashDot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992257" y="3027478"/>
            <a:ext cx="1015945" cy="3341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ko-K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PoA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직선 연결선 87"/>
          <p:cNvCxnSpPr>
            <a:stCxn id="5" idx="0"/>
            <a:endCxn id="4" idx="2"/>
          </p:cNvCxnSpPr>
          <p:nvPr/>
        </p:nvCxnSpPr>
        <p:spPr>
          <a:xfrm flipV="1">
            <a:off x="2954489" y="2415936"/>
            <a:ext cx="684244" cy="632643"/>
          </a:xfrm>
          <a:prstGeom prst="straightConnector1">
            <a:avLst/>
          </a:pr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88"/>
          <p:cNvCxnSpPr>
            <a:stCxn id="10" idx="0"/>
            <a:endCxn id="4" idx="2"/>
          </p:cNvCxnSpPr>
          <p:nvPr/>
        </p:nvCxnSpPr>
        <p:spPr>
          <a:xfrm flipH="1" flipV="1">
            <a:off x="3638733" y="2415936"/>
            <a:ext cx="861497" cy="611542"/>
          </a:xfrm>
          <a:prstGeom prst="straightConnector1">
            <a:avLst/>
          </a:pr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>
            <a:stCxn id="6" idx="1"/>
            <a:endCxn id="5" idx="2"/>
          </p:cNvCxnSpPr>
          <p:nvPr/>
        </p:nvCxnSpPr>
        <p:spPr>
          <a:xfrm flipH="1" flipV="1">
            <a:off x="2954489" y="3382707"/>
            <a:ext cx="359436" cy="426478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6" idx="3"/>
            <a:endCxn id="10" idx="2"/>
          </p:cNvCxnSpPr>
          <p:nvPr/>
        </p:nvCxnSpPr>
        <p:spPr>
          <a:xfrm flipV="1">
            <a:off x="4041838" y="3361606"/>
            <a:ext cx="458392" cy="44757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V="1">
            <a:off x="3350053" y="2597641"/>
            <a:ext cx="233742" cy="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3444619" y="2537892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RP4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642699" y="3452478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RP1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049424" y="3579436"/>
            <a:ext cx="18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4419627" y="3452478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RP2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>
          <a:xfrm>
            <a:off x="4191415" y="3576798"/>
            <a:ext cx="161990" cy="5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자유형 22"/>
          <p:cNvSpPr/>
          <p:nvPr/>
        </p:nvSpPr>
        <p:spPr>
          <a:xfrm>
            <a:off x="2062545" y="2432791"/>
            <a:ext cx="1682373" cy="1376418"/>
          </a:xfrm>
          <a:custGeom>
            <a:avLst/>
            <a:gdLst>
              <a:gd name="connsiteX0" fmla="*/ 0 w 1667021"/>
              <a:gd name="connsiteY0" fmla="*/ 0 h 2250830"/>
              <a:gd name="connsiteX1" fmla="*/ 661181 w 1667021"/>
              <a:gd name="connsiteY1" fmla="*/ 1737360 h 2250830"/>
              <a:gd name="connsiteX2" fmla="*/ 1667021 w 1667021"/>
              <a:gd name="connsiteY2" fmla="*/ 2250830 h 2250830"/>
              <a:gd name="connsiteX0" fmla="*/ 739382 w 2406403"/>
              <a:gd name="connsiteY0" fmla="*/ 0 h 2250830"/>
              <a:gd name="connsiteX1" fmla="*/ 43031 w 2406403"/>
              <a:gd name="connsiteY1" fmla="*/ 1533378 h 2250830"/>
              <a:gd name="connsiteX2" fmla="*/ 2406403 w 2406403"/>
              <a:gd name="connsiteY2" fmla="*/ 2250830 h 2250830"/>
              <a:gd name="connsiteX0" fmla="*/ 706245 w 1423697"/>
              <a:gd name="connsiteY0" fmla="*/ 0 h 1702190"/>
              <a:gd name="connsiteX1" fmla="*/ 9894 w 1423697"/>
              <a:gd name="connsiteY1" fmla="*/ 1533378 h 1702190"/>
              <a:gd name="connsiteX2" fmla="*/ 1423697 w 1423697"/>
              <a:gd name="connsiteY2" fmla="*/ 1702190 h 1702190"/>
              <a:gd name="connsiteX0" fmla="*/ 762024 w 1479476"/>
              <a:gd name="connsiteY0" fmla="*/ 0 h 1702190"/>
              <a:gd name="connsiteX1" fmla="*/ 9403 w 1479476"/>
              <a:gd name="connsiteY1" fmla="*/ 956603 h 1702190"/>
              <a:gd name="connsiteX2" fmla="*/ 1479476 w 1479476"/>
              <a:gd name="connsiteY2" fmla="*/ 1702190 h 1702190"/>
              <a:gd name="connsiteX0" fmla="*/ 799107 w 1516559"/>
              <a:gd name="connsiteY0" fmla="*/ 0 h 1702190"/>
              <a:gd name="connsiteX1" fmla="*/ 46486 w 1516559"/>
              <a:gd name="connsiteY1" fmla="*/ 956603 h 1702190"/>
              <a:gd name="connsiteX2" fmla="*/ 1516559 w 1516559"/>
              <a:gd name="connsiteY2" fmla="*/ 1702190 h 1702190"/>
              <a:gd name="connsiteX0" fmla="*/ 787117 w 1504569"/>
              <a:gd name="connsiteY0" fmla="*/ 0 h 1702190"/>
              <a:gd name="connsiteX1" fmla="*/ 48563 w 1504569"/>
              <a:gd name="connsiteY1" fmla="*/ 1230923 h 1702190"/>
              <a:gd name="connsiteX2" fmla="*/ 1504569 w 1504569"/>
              <a:gd name="connsiteY2" fmla="*/ 1702190 h 1702190"/>
              <a:gd name="connsiteX0" fmla="*/ 799107 w 1516559"/>
              <a:gd name="connsiteY0" fmla="*/ 0 h 1702190"/>
              <a:gd name="connsiteX1" fmla="*/ 46486 w 1516559"/>
              <a:gd name="connsiteY1" fmla="*/ 1055076 h 1702190"/>
              <a:gd name="connsiteX2" fmla="*/ 1516559 w 1516559"/>
              <a:gd name="connsiteY2" fmla="*/ 1702190 h 1702190"/>
              <a:gd name="connsiteX0" fmla="*/ 799107 w 1516559"/>
              <a:gd name="connsiteY0" fmla="*/ 0 h 1712855"/>
              <a:gd name="connsiteX1" fmla="*/ 46486 w 1516559"/>
              <a:gd name="connsiteY1" fmla="*/ 1055076 h 1712855"/>
              <a:gd name="connsiteX2" fmla="*/ 1516559 w 1516559"/>
              <a:gd name="connsiteY2" fmla="*/ 1702190 h 1712855"/>
              <a:gd name="connsiteX0" fmla="*/ 1460170 w 1470077"/>
              <a:gd name="connsiteY0" fmla="*/ 0 h 1885592"/>
              <a:gd name="connsiteX1" fmla="*/ 4 w 1470077"/>
              <a:gd name="connsiteY1" fmla="*/ 1227217 h 1885592"/>
              <a:gd name="connsiteX2" fmla="*/ 1470077 w 1470077"/>
              <a:gd name="connsiteY2" fmla="*/ 1874331 h 1885592"/>
              <a:gd name="connsiteX0" fmla="*/ 1411613 w 1421520"/>
              <a:gd name="connsiteY0" fmla="*/ 0 h 1881775"/>
              <a:gd name="connsiteX1" fmla="*/ 4 w 1421520"/>
              <a:gd name="connsiteY1" fmla="*/ 973537 h 1881775"/>
              <a:gd name="connsiteX2" fmla="*/ 1421520 w 1421520"/>
              <a:gd name="connsiteY2" fmla="*/ 1874331 h 1881775"/>
              <a:gd name="connsiteX0" fmla="*/ 1908470 w 1908470"/>
              <a:gd name="connsiteY0" fmla="*/ 0 h 1899960"/>
              <a:gd name="connsiteX1" fmla="*/ 4554 w 1908470"/>
              <a:gd name="connsiteY1" fmla="*/ 991691 h 1899960"/>
              <a:gd name="connsiteX2" fmla="*/ 1426070 w 1908470"/>
              <a:gd name="connsiteY2" fmla="*/ 1892485 h 189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8470" h="1899960">
                <a:moveTo>
                  <a:pt x="1908470" y="0"/>
                </a:moveTo>
                <a:cubicBezTo>
                  <a:pt x="1101335" y="19929"/>
                  <a:pt x="84954" y="676277"/>
                  <a:pt x="4554" y="991691"/>
                </a:cubicBezTo>
                <a:cubicBezTo>
                  <a:pt x="-75846" y="1307105"/>
                  <a:pt x="928425" y="1978064"/>
                  <a:pt x="1426070" y="1892485"/>
                </a:cubicBezTo>
              </a:path>
            </a:pathLst>
          </a:cu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826883" y="3452478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RP3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2339752" y="3574161"/>
            <a:ext cx="182338" cy="10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V="1">
            <a:off x="3774841" y="2595091"/>
            <a:ext cx="233742" cy="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4902091" y="2646770"/>
            <a:ext cx="590137" cy="3341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Switch)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851258" y="2646770"/>
            <a:ext cx="590137" cy="3341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altLang="ko-K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Switch)</a:t>
            </a:r>
            <a:endParaRPr lang="ko-KR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직선 연결선 28"/>
          <p:cNvCxnSpPr>
            <a:stCxn id="27" idx="0"/>
            <a:endCxn id="3" idx="2"/>
          </p:cNvCxnSpPr>
          <p:nvPr/>
        </p:nvCxnSpPr>
        <p:spPr>
          <a:xfrm flipV="1">
            <a:off x="5197160" y="2415936"/>
            <a:ext cx="561858" cy="230834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>
            <a:stCxn id="28" idx="0"/>
            <a:endCxn id="3" idx="2"/>
          </p:cNvCxnSpPr>
          <p:nvPr/>
        </p:nvCxnSpPr>
        <p:spPr>
          <a:xfrm flipH="1" flipV="1">
            <a:off x="5759018" y="2415936"/>
            <a:ext cx="387309" cy="230834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>
            <a:stCxn id="27" idx="3"/>
            <a:endCxn id="28" idx="1"/>
          </p:cNvCxnSpPr>
          <p:nvPr/>
        </p:nvCxnSpPr>
        <p:spPr>
          <a:xfrm>
            <a:off x="5492228" y="2813834"/>
            <a:ext cx="359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09"/>
          <p:cNvCxnSpPr>
            <a:stCxn id="5" idx="3"/>
            <a:endCxn id="27" idx="1"/>
          </p:cNvCxnSpPr>
          <p:nvPr/>
        </p:nvCxnSpPr>
        <p:spPr>
          <a:xfrm flipV="1">
            <a:off x="3462461" y="2813834"/>
            <a:ext cx="1439630" cy="401809"/>
          </a:xfrm>
          <a:prstGeom prst="bentConnector3">
            <a:avLst>
              <a:gd name="adj1" fmla="val 259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09"/>
          <p:cNvCxnSpPr>
            <a:stCxn id="10" idx="3"/>
            <a:endCxn id="28" idx="2"/>
          </p:cNvCxnSpPr>
          <p:nvPr/>
        </p:nvCxnSpPr>
        <p:spPr>
          <a:xfrm flipV="1">
            <a:off x="5008202" y="2980898"/>
            <a:ext cx="1138125" cy="21364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구름 33"/>
          <p:cNvSpPr/>
          <p:nvPr/>
        </p:nvSpPr>
        <p:spPr>
          <a:xfrm>
            <a:off x="6804248" y="2600191"/>
            <a:ext cx="647144" cy="427287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Internet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직선 연결선 34"/>
          <p:cNvCxnSpPr>
            <a:stCxn id="28" idx="3"/>
            <a:endCxn id="34" idx="2"/>
          </p:cNvCxnSpPr>
          <p:nvPr/>
        </p:nvCxnSpPr>
        <p:spPr>
          <a:xfrm>
            <a:off x="6441395" y="2813834"/>
            <a:ext cx="3648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2232331" y="2178875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RP5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2471985" y="2055896"/>
            <a:ext cx="0" cy="136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88"/>
          <p:cNvCxnSpPr>
            <a:stCxn id="27" idx="0"/>
            <a:endCxn id="23" idx="0"/>
          </p:cNvCxnSpPr>
          <p:nvPr/>
        </p:nvCxnSpPr>
        <p:spPr>
          <a:xfrm flipH="1" flipV="1">
            <a:off x="3744918" y="2432791"/>
            <a:ext cx="1452242" cy="213979"/>
          </a:xfrm>
          <a:prstGeom prst="straightConnector1">
            <a:avLst/>
          </a:pr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88"/>
          <p:cNvCxnSpPr>
            <a:stCxn id="28" idx="0"/>
            <a:endCxn id="4" idx="2"/>
          </p:cNvCxnSpPr>
          <p:nvPr/>
        </p:nvCxnSpPr>
        <p:spPr>
          <a:xfrm flipH="1" flipV="1">
            <a:off x="3638733" y="2415936"/>
            <a:ext cx="2507594" cy="230834"/>
          </a:xfrm>
          <a:prstGeom prst="straightConnector1">
            <a:avLst/>
          </a:pr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4322976" y="2528517"/>
            <a:ext cx="233742" cy="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4231384" y="2528517"/>
            <a:ext cx="4793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 smtClean="0">
                <a:latin typeface="Times New Roman" pitchFamily="18" charset="0"/>
                <a:cs typeface="Times New Roman" pitchFamily="18" charset="0"/>
              </a:rPr>
              <a:t>RP4</a:t>
            </a:r>
            <a:endParaRPr lang="en-US" altLang="ko-KR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직선 연결선 38"/>
          <p:cNvCxnSpPr>
            <a:stCxn id="41" idx="1"/>
          </p:cNvCxnSpPr>
          <p:nvPr/>
        </p:nvCxnSpPr>
        <p:spPr>
          <a:xfrm flipH="1">
            <a:off x="5696281" y="3490540"/>
            <a:ext cx="5264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22733" y="335204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Physical path</a:t>
            </a:r>
          </a:p>
        </p:txBody>
      </p:sp>
      <p:cxnSp>
        <p:nvCxnSpPr>
          <p:cNvPr id="42" name="직선 연결선 41"/>
          <p:cNvCxnSpPr/>
          <p:nvPr/>
        </p:nvCxnSpPr>
        <p:spPr>
          <a:xfrm flipH="1" flipV="1">
            <a:off x="5696279" y="3830991"/>
            <a:ext cx="411410" cy="1"/>
          </a:xfrm>
          <a:prstGeom prst="line">
            <a:avLst/>
          </a:prstGeom>
          <a:ln>
            <a:solidFill>
              <a:schemeClr val="tx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122216" y="3667090"/>
            <a:ext cx="1513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MIS control interface</a:t>
            </a:r>
          </a:p>
        </p:txBody>
      </p:sp>
      <p:cxnSp>
        <p:nvCxnSpPr>
          <p:cNvPr id="45" name="직선 연결선 309"/>
          <p:cNvCxnSpPr/>
          <p:nvPr/>
        </p:nvCxnSpPr>
        <p:spPr>
          <a:xfrm>
            <a:off x="4322976" y="2055896"/>
            <a:ext cx="579115" cy="6859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H="1" flipV="1">
            <a:off x="5712018" y="4107990"/>
            <a:ext cx="411410" cy="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21125" y="3944089"/>
            <a:ext cx="1547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SDN control interface</a:t>
            </a:r>
          </a:p>
        </p:txBody>
      </p:sp>
    </p:spTree>
    <p:extLst>
      <p:ext uri="{BB962C8B-B14F-4D97-AF65-F5344CB8AC3E}">
        <p14:creationId xmlns:p14="http://schemas.microsoft.com/office/powerpoint/2010/main" val="3763018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2400" dirty="0" smtClean="0"/>
              <a:t>Figure 11— </a:t>
            </a:r>
            <a:r>
              <a:rPr lang="en-US" altLang="ko-KR" sz="2400" dirty="0"/>
              <a:t>Relationship between different MIS </a:t>
            </a:r>
            <a:r>
              <a:rPr lang="en-US" altLang="ko-KR" sz="2400" dirty="0" smtClean="0"/>
              <a:t>SAPs</a:t>
            </a:r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5A2F94CB-0D9A-4896-AF1A-0744D364A4FE}" type="slidenum">
              <a:rPr lang="ko-KR" altLang="en-US" smtClean="0"/>
              <a:pPr/>
              <a:t>3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1341128" y="779356"/>
            <a:ext cx="7468032" cy="5665695"/>
            <a:chOff x="1342458" y="760051"/>
            <a:chExt cx="7468032" cy="5665695"/>
          </a:xfrm>
        </p:grpSpPr>
        <p:grpSp>
          <p:nvGrpSpPr>
            <p:cNvPr id="107" name="그룹 106"/>
            <p:cNvGrpSpPr/>
            <p:nvPr/>
          </p:nvGrpSpPr>
          <p:grpSpPr>
            <a:xfrm>
              <a:off x="1342458" y="2785963"/>
              <a:ext cx="6188690" cy="3639783"/>
              <a:chOff x="1519556" y="512572"/>
              <a:chExt cx="6188690" cy="3639783"/>
            </a:xfrm>
          </p:grpSpPr>
          <p:sp>
            <p:nvSpPr>
              <p:cNvPr id="95" name="모서리가 둥근 직사각형 94"/>
              <p:cNvSpPr/>
              <p:nvPr/>
            </p:nvSpPr>
            <p:spPr>
              <a:xfrm>
                <a:off x="1519556" y="2120255"/>
                <a:ext cx="2644983" cy="2032100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endParaRPr lang="ko-KR" alt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952967" y="2606131"/>
                <a:ext cx="1351207" cy="276999"/>
              </a:xfrm>
              <a:prstGeom prst="rect">
                <a:avLst/>
              </a:prstGeom>
              <a:noFill/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n-US" altLang="ko-KR" sz="1200" dirty="0"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MIS_SAP</a:t>
                </a:r>
                <a:endParaRPr lang="ko-KR" altLang="en-US" sz="1200" dirty="0">
                  <a:ea typeface="HY중고딕" panose="02030600000101010101" pitchFamily="18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092914" y="3491464"/>
                <a:ext cx="1174465" cy="276999"/>
              </a:xfrm>
              <a:prstGeom prst="rect">
                <a:avLst/>
              </a:prstGeom>
              <a:noFill/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n-US" altLang="ko-KR" sz="1200" dirty="0"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MIS_LINK_SAP</a:t>
                </a:r>
                <a:endParaRPr lang="ko-KR" altLang="en-US" sz="1200" dirty="0">
                  <a:ea typeface="HY중고딕" panose="02030600000101010101" pitchFamily="18" charset="-127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9" name="직선 화살표 연결선 98"/>
              <p:cNvCxnSpPr>
                <a:stCxn id="105" idx="2"/>
                <a:endCxn id="118" idx="0"/>
              </p:cNvCxnSpPr>
              <p:nvPr/>
            </p:nvCxnSpPr>
            <p:spPr>
              <a:xfrm flipH="1">
                <a:off x="2185358" y="3439110"/>
                <a:ext cx="637291" cy="38629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prstDash val="lgDashDot"/>
                <a:headEnd type="arrow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직선 화살표 연결선 102"/>
              <p:cNvCxnSpPr/>
              <p:nvPr/>
            </p:nvCxnSpPr>
            <p:spPr>
              <a:xfrm>
                <a:off x="2804882" y="2550899"/>
                <a:ext cx="0" cy="38746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prstDash val="sysDash"/>
                <a:headEnd type="arrow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직사각형 103"/>
              <p:cNvSpPr/>
              <p:nvPr/>
            </p:nvSpPr>
            <p:spPr>
              <a:xfrm>
                <a:off x="1639065" y="2243055"/>
                <a:ext cx="2381358" cy="33023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ko-KR" sz="1100" dirty="0" smtClean="0">
                    <a:solidFill>
                      <a:schemeClr val="tx1"/>
                    </a:solidFill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 User</a:t>
                </a:r>
              </a:p>
            </p:txBody>
          </p:sp>
          <p:sp>
            <p:nvSpPr>
              <p:cNvPr id="105" name="직사각형 104"/>
              <p:cNvSpPr/>
              <p:nvPr/>
            </p:nvSpPr>
            <p:spPr>
              <a:xfrm>
                <a:off x="1639065" y="2938363"/>
                <a:ext cx="2367168" cy="50074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ko-KR" sz="1100" dirty="0" smtClean="0">
                    <a:solidFill>
                      <a:schemeClr val="tx1"/>
                    </a:solidFill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 Function</a:t>
                </a:r>
              </a:p>
            </p:txBody>
          </p:sp>
          <p:sp>
            <p:nvSpPr>
              <p:cNvPr id="106" name="직사각형 105"/>
              <p:cNvSpPr/>
              <p:nvPr/>
            </p:nvSpPr>
            <p:spPr>
              <a:xfrm>
                <a:off x="2829744" y="3820818"/>
                <a:ext cx="1176490" cy="22255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>
                  <a:lnSpc>
                    <a:spcPts val="900"/>
                  </a:lnSpc>
                </a:pPr>
                <a:r>
                  <a:rPr lang="en-US" altLang="ko-KR" sz="1200" dirty="0">
                    <a:solidFill>
                      <a:schemeClr val="tx1"/>
                    </a:solidFill>
                    <a:ea typeface="HY중고딕" panose="02030600000101010101" pitchFamily="18" charset="-127"/>
                    <a:cs typeface="Times New Roman" panose="02020603050405020304" pitchFamily="18" charset="0"/>
                  </a:rPr>
                  <a:t>3G, LTE</a:t>
                </a:r>
                <a:endParaRPr lang="ko-KR" altLang="en-US" sz="1200" dirty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직사각형 117"/>
              <p:cNvSpPr/>
              <p:nvPr/>
            </p:nvSpPr>
            <p:spPr>
              <a:xfrm>
                <a:off x="1597113" y="3825405"/>
                <a:ext cx="1176490" cy="22255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>
                  <a:lnSpc>
                    <a:spcPts val="900"/>
                  </a:lnSpc>
                </a:pPr>
                <a:r>
                  <a:rPr lang="en-US" altLang="ko-KR" sz="1200" dirty="0" err="1" smtClean="0">
                    <a:solidFill>
                      <a:schemeClr val="tx1"/>
                    </a:solidFill>
                    <a:ea typeface="HY중고딕" panose="02030600000101010101" pitchFamily="18" charset="-127"/>
                    <a:cs typeface="Times New Roman" panose="02020603050405020304" pitchFamily="18" charset="0"/>
                  </a:rPr>
                  <a:t>WiFI</a:t>
                </a:r>
                <a:endParaRPr lang="ko-KR" altLang="en-US" sz="1200" dirty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2" name="직선 화살표 연결선 71"/>
              <p:cNvCxnSpPr>
                <a:stCxn id="105" idx="2"/>
              </p:cNvCxnSpPr>
              <p:nvPr/>
            </p:nvCxnSpPr>
            <p:spPr>
              <a:xfrm>
                <a:off x="2822649" y="3439110"/>
                <a:ext cx="595340" cy="38170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prstDash val="lgDashDot"/>
                <a:headEnd type="arrow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6533781" y="1142734"/>
                <a:ext cx="1174465" cy="276999"/>
              </a:xfrm>
              <a:prstGeom prst="rect">
                <a:avLst/>
              </a:prstGeom>
              <a:noFill/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n-US" altLang="ko-KR" sz="1200" dirty="0" smtClean="0"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MIS_NET_SAP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6533780" y="512572"/>
                <a:ext cx="1174465" cy="276999"/>
              </a:xfrm>
              <a:prstGeom prst="rect">
                <a:avLst/>
              </a:prstGeom>
              <a:noFill/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n-US" altLang="ko-KR" sz="1200" dirty="0" smtClean="0"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MIS_NET_SAP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317050" y="3551362"/>
                <a:ext cx="1174465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n-US" altLang="ko-KR" sz="1200" dirty="0" smtClean="0">
                    <a:ea typeface="HY중고딕" panose="02030600000101010101" pitchFamily="18" charset="-127"/>
                    <a:cs typeface="Times New Roman" panose="02020603050405020304" pitchFamily="18" charset="0"/>
                  </a:rPr>
                  <a:t>MIS_NET_SAP</a:t>
                </a:r>
              </a:p>
            </p:txBody>
          </p:sp>
        </p:grpSp>
        <p:sp>
          <p:nvSpPr>
            <p:cNvPr id="8" name="원통 7"/>
            <p:cNvSpPr/>
            <p:nvPr/>
          </p:nvSpPr>
          <p:spPr>
            <a:xfrm>
              <a:off x="5166151" y="760051"/>
              <a:ext cx="1357423" cy="498417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Information server</a:t>
              </a:r>
              <a:endParaRPr lang="ko-KR" altLang="en-US" sz="1200" dirty="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 flipH="1">
              <a:off x="5868144" y="1292763"/>
              <a:ext cx="1" cy="512703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5971994" y="1321524"/>
              <a:ext cx="142215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err="1" smtClean="0">
                  <a:cs typeface="Times New Roman" panose="02020603050405020304" pitchFamily="18" charset="0"/>
                </a:rPr>
                <a:t>MIS_Protocol</a:t>
              </a:r>
              <a:endParaRPr lang="en-US" altLang="ko-KR" sz="1200" dirty="0" smtClean="0">
                <a:cs typeface="Times New Roman" panose="02020603050405020304" pitchFamily="18" charset="0"/>
              </a:endParaRPr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1367156" y="1967855"/>
              <a:ext cx="2644983" cy="20321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ko-KR" altLang="en-US"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71498" y="2430750"/>
              <a:ext cx="791902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en-US" altLang="ko-KR" sz="1200" dirty="0" smtClean="0">
                  <a:ea typeface="HY중고딕" panose="02030600000101010101" pitchFamily="18" charset="-127"/>
                  <a:cs typeface="Times New Roman" panose="02020603050405020304" pitchFamily="18" charset="0"/>
                </a:rPr>
                <a:t>MIS_SAP</a:t>
              </a:r>
              <a:endParaRPr lang="ko-KR" altLang="en-US" sz="1200" dirty="0">
                <a:ea typeface="HY중고딕" panose="02030600000101010101" pitchFamily="18" charset="-127"/>
                <a:cs typeface="Times New Roman" panose="02020603050405020304" pitchFamily="18" charset="0"/>
              </a:endParaRPr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3825000" y="1023117"/>
              <a:ext cx="3125844" cy="4362013"/>
              <a:chOff x="2959178" y="3446769"/>
              <a:chExt cx="3811433" cy="3833845"/>
            </a:xfrm>
          </p:grpSpPr>
          <p:cxnSp>
            <p:nvCxnSpPr>
              <p:cNvPr id="25" name="직선 연결선 24"/>
              <p:cNvCxnSpPr/>
              <p:nvPr/>
            </p:nvCxnSpPr>
            <p:spPr>
              <a:xfrm flipV="1">
                <a:off x="2994332" y="5019325"/>
                <a:ext cx="525832" cy="1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직선 연결선 25"/>
              <p:cNvCxnSpPr/>
              <p:nvPr/>
            </p:nvCxnSpPr>
            <p:spPr>
              <a:xfrm flipV="1">
                <a:off x="3518811" y="3446769"/>
                <a:ext cx="0" cy="1572556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직선 연결선 26"/>
              <p:cNvCxnSpPr/>
              <p:nvPr/>
            </p:nvCxnSpPr>
            <p:spPr>
              <a:xfrm>
                <a:off x="3518811" y="3452356"/>
                <a:ext cx="1066699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직선 연결선 89"/>
              <p:cNvCxnSpPr/>
              <p:nvPr/>
            </p:nvCxnSpPr>
            <p:spPr>
              <a:xfrm flipV="1">
                <a:off x="3608963" y="3555826"/>
                <a:ext cx="28391" cy="3716392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직선 연결선 110"/>
              <p:cNvCxnSpPr/>
              <p:nvPr/>
            </p:nvCxnSpPr>
            <p:spPr>
              <a:xfrm>
                <a:off x="2959178" y="7280614"/>
                <a:ext cx="649785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직선 연결선 67"/>
              <p:cNvCxnSpPr/>
              <p:nvPr/>
            </p:nvCxnSpPr>
            <p:spPr>
              <a:xfrm>
                <a:off x="3637354" y="3555826"/>
                <a:ext cx="948157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직선 연결선 82"/>
              <p:cNvCxnSpPr/>
              <p:nvPr/>
            </p:nvCxnSpPr>
            <p:spPr>
              <a:xfrm flipV="1">
                <a:off x="5810097" y="7172991"/>
                <a:ext cx="960514" cy="874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2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066" y="4191934"/>
              <a:ext cx="393673" cy="324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직선 연결선 33"/>
            <p:cNvCxnSpPr/>
            <p:nvPr/>
          </p:nvCxnSpPr>
          <p:spPr>
            <a:xfrm flipH="1" flipV="1">
              <a:off x="4481850" y="3774350"/>
              <a:ext cx="5318" cy="2451113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화살표 연결선 34"/>
            <p:cNvCxnSpPr/>
            <p:nvPr/>
          </p:nvCxnSpPr>
          <p:spPr>
            <a:xfrm flipH="1">
              <a:off x="3862705" y="3774350"/>
              <a:ext cx="619145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206"/>
            <p:cNvSpPr txBox="1"/>
            <p:nvPr/>
          </p:nvSpPr>
          <p:spPr>
            <a:xfrm>
              <a:off x="1677907" y="1446315"/>
              <a:ext cx="918598" cy="52322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err="1" smtClean="0">
                  <a:cs typeface="Times New Roman" panose="02020603050405020304" pitchFamily="18" charset="0"/>
                </a:rPr>
                <a:t>PoS</a:t>
              </a:r>
              <a:r>
                <a:rPr lang="en-US" altLang="ko-KR" sz="1400" dirty="0" smtClean="0">
                  <a:cs typeface="Times New Roman" panose="02020603050405020304" pitchFamily="18" charset="0"/>
                </a:rPr>
                <a:t>-A </a:t>
              </a:r>
              <a:endParaRPr lang="en-US" altLang="ko-KR" sz="1400" dirty="0">
                <a:cs typeface="Times New Roman" panose="02020603050405020304" pitchFamily="18" charset="0"/>
              </a:endParaRPr>
            </a:p>
            <a:p>
              <a:pPr algn="ctr"/>
              <a:r>
                <a:rPr lang="en-US" altLang="ko-KR" sz="1400" dirty="0">
                  <a:cs typeface="Times New Roman" panose="02020603050405020304" pitchFamily="18" charset="0"/>
                </a:rPr>
                <a:t>(</a:t>
              </a:r>
              <a:r>
                <a:rPr lang="en-US" altLang="ko-KR" sz="1400" dirty="0" err="1">
                  <a:cs typeface="Times New Roman" panose="02020603050405020304" pitchFamily="18" charset="0"/>
                </a:rPr>
                <a:t>PoA</a:t>
              </a:r>
              <a:r>
                <a:rPr lang="en-US" altLang="ko-KR" sz="1400" dirty="0">
                  <a:cs typeface="Times New Roman" panose="02020603050405020304" pitchFamily="18" charset="0"/>
                </a:rPr>
                <a:t>)</a:t>
              </a:r>
              <a:endParaRPr lang="en-US" altLang="ko-KR" sz="1400" dirty="0" smtClean="0">
                <a:cs typeface="Times New Roman" panose="02020603050405020304" pitchFamily="18" charset="0"/>
              </a:endParaRPr>
            </a:p>
          </p:txBody>
        </p:sp>
        <p:pic>
          <p:nvPicPr>
            <p:cNvPr id="62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8" y="2883852"/>
              <a:ext cx="368436" cy="407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TextBox 206"/>
            <p:cNvSpPr txBox="1"/>
            <p:nvPr/>
          </p:nvSpPr>
          <p:spPr>
            <a:xfrm>
              <a:off x="7394151" y="3985759"/>
              <a:ext cx="1047703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smtClean="0">
                  <a:cs typeface="Times New Roman" panose="02020603050405020304" pitchFamily="18" charset="0"/>
                </a:rPr>
                <a:t>MIS_SAP</a:t>
              </a:r>
            </a:p>
          </p:txBody>
        </p:sp>
        <p:cxnSp>
          <p:nvCxnSpPr>
            <p:cNvPr id="67" name="직선 화살표 연결선 66"/>
            <p:cNvCxnSpPr>
              <a:stCxn id="16" idx="2"/>
              <a:endCxn id="17" idx="0"/>
            </p:cNvCxnSpPr>
            <p:nvPr/>
          </p:nvCxnSpPr>
          <p:spPr>
            <a:xfrm>
              <a:off x="2670249" y="3286710"/>
              <a:ext cx="0" cy="381708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Dot"/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/>
            <p:nvPr/>
          </p:nvCxnSpPr>
          <p:spPr>
            <a:xfrm>
              <a:off x="2627784" y="2398499"/>
              <a:ext cx="0" cy="387464"/>
            </a:xfrm>
            <a:prstGeom prst="straightConnector1">
              <a:avLst/>
            </a:prstGeom>
            <a:ln w="9525" cap="rnd">
              <a:solidFill>
                <a:schemeClr val="tx1"/>
              </a:solidFill>
              <a:prstDash val="sysDash"/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화살표 연결선 63"/>
            <p:cNvCxnSpPr/>
            <p:nvPr/>
          </p:nvCxnSpPr>
          <p:spPr>
            <a:xfrm flipV="1">
              <a:off x="5908346" y="2216109"/>
              <a:ext cx="0" cy="644664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486665" y="2090655"/>
              <a:ext cx="2381358" cy="330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rPr>
                <a:t>MIS User</a:t>
              </a: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3809230" y="1986144"/>
              <a:ext cx="1356922" cy="3653973"/>
              <a:chOff x="2818113" y="4860532"/>
              <a:chExt cx="1414849" cy="1084418"/>
            </a:xfrm>
          </p:grpSpPr>
          <p:cxnSp>
            <p:nvCxnSpPr>
              <p:cNvPr id="76" name="직선 연결선 75"/>
              <p:cNvCxnSpPr/>
              <p:nvPr/>
            </p:nvCxnSpPr>
            <p:spPr>
              <a:xfrm flipH="1">
                <a:off x="3730864" y="4860532"/>
                <a:ext cx="494424" cy="2643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직선 연결선 76"/>
              <p:cNvCxnSpPr/>
              <p:nvPr/>
            </p:nvCxnSpPr>
            <p:spPr>
              <a:xfrm rot="10800000" flipV="1">
                <a:off x="3749342" y="4863647"/>
                <a:ext cx="0" cy="306985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직선 연결선 77"/>
              <p:cNvCxnSpPr/>
              <p:nvPr/>
            </p:nvCxnSpPr>
            <p:spPr>
              <a:xfrm flipH="1">
                <a:off x="2879614" y="5166581"/>
                <a:ext cx="869728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직선 연결선 78"/>
              <p:cNvCxnSpPr/>
              <p:nvPr/>
            </p:nvCxnSpPr>
            <p:spPr>
              <a:xfrm>
                <a:off x="3839850" y="4912623"/>
                <a:ext cx="17606" cy="1032327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직선 연결선 109"/>
              <p:cNvCxnSpPr/>
              <p:nvPr/>
            </p:nvCxnSpPr>
            <p:spPr>
              <a:xfrm flipH="1">
                <a:off x="2818113" y="5942442"/>
                <a:ext cx="1039343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직선 연결선 59"/>
              <p:cNvCxnSpPr/>
              <p:nvPr/>
            </p:nvCxnSpPr>
            <p:spPr>
              <a:xfrm flipH="1">
                <a:off x="3838694" y="4908876"/>
                <a:ext cx="394268" cy="3747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직사각형 15"/>
            <p:cNvSpPr/>
            <p:nvPr/>
          </p:nvSpPr>
          <p:spPr>
            <a:xfrm>
              <a:off x="1486665" y="2785963"/>
              <a:ext cx="2367168" cy="5007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rPr>
                <a:t>MIS Function</a:t>
              </a: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486664" y="3668418"/>
              <a:ext cx="2367170" cy="2225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>
                <a:lnSpc>
                  <a:spcPts val="900"/>
                </a:lnSpc>
              </a:pPr>
              <a:r>
                <a:rPr lang="en-US" altLang="ko-KR" sz="1200" dirty="0" smtClean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rPr>
                <a:t>Link Layer (</a:t>
              </a:r>
              <a:r>
                <a:rPr lang="en-US" altLang="ko-KR" sz="1200" dirty="0" err="1" smtClean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rPr>
                <a:t>WiFI</a:t>
              </a:r>
              <a:r>
                <a:rPr lang="en-US" altLang="ko-KR" sz="1200" dirty="0" smtClean="0">
                  <a:solidFill>
                    <a:schemeClr val="tx1"/>
                  </a:solidFill>
                  <a:ea typeface="HY중고딕" panose="02030600000101010101" pitchFamily="18" charset="-127"/>
                  <a:cs typeface="Times New Roman" panose="02020603050405020304" pitchFamily="18" charset="0"/>
                </a:rPr>
                <a:t>, 3G, LTE)</a:t>
              </a:r>
              <a:endParaRPr lang="ko-KR" altLang="en-US" sz="1200" dirty="0">
                <a:solidFill>
                  <a:schemeClr val="tx1"/>
                </a:solidFill>
                <a:ea typeface="HY중고딕" panose="02030600000101010101" pitchFamily="18" charset="-127"/>
                <a:cs typeface="Times New Roman" panose="02020603050405020304" pitchFamily="18" charset="0"/>
              </a:endParaRPr>
            </a:p>
          </p:txBody>
        </p:sp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7116" y="1509395"/>
              <a:ext cx="368436" cy="581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" name="직사각형 88"/>
            <p:cNvSpPr/>
            <p:nvPr/>
          </p:nvSpPr>
          <p:spPr>
            <a:xfrm>
              <a:off x="7191720" y="1804859"/>
              <a:ext cx="1357423" cy="40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SDN Controller </a:t>
              </a:r>
            </a:p>
          </p:txBody>
        </p:sp>
        <p:sp>
          <p:nvSpPr>
            <p:cNvPr id="109" name="TextBox 206"/>
            <p:cNvSpPr txBox="1"/>
            <p:nvPr/>
          </p:nvSpPr>
          <p:spPr>
            <a:xfrm>
              <a:off x="2771498" y="4149081"/>
              <a:ext cx="69589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smtClean="0">
                  <a:cs typeface="Times New Roman" panose="02020603050405020304" pitchFamily="18" charset="0"/>
                </a:rPr>
                <a:t>MN-A</a:t>
              </a:r>
            </a:p>
          </p:txBody>
        </p:sp>
        <p:cxnSp>
          <p:nvCxnSpPr>
            <p:cNvPr id="112" name="직선 화살표 연결선 111"/>
            <p:cNvCxnSpPr/>
            <p:nvPr/>
          </p:nvCxnSpPr>
          <p:spPr>
            <a:xfrm flipH="1">
              <a:off x="3829137" y="6225462"/>
              <a:ext cx="658031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원통 90"/>
            <p:cNvSpPr/>
            <p:nvPr/>
          </p:nvSpPr>
          <p:spPr>
            <a:xfrm>
              <a:off x="5158791" y="1760056"/>
              <a:ext cx="1357423" cy="49841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cs typeface="Times New Roman" panose="02020603050405020304" pitchFamily="18" charset="0"/>
                </a:rPr>
                <a:t>PoA</a:t>
              </a:r>
              <a:r>
                <a:rPr lang="en-US" altLang="ko-KR" sz="12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Controller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(</a:t>
              </a:r>
              <a:r>
                <a:rPr lang="en-US" altLang="ko-KR" sz="1200" dirty="0" err="1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PoS</a:t>
              </a:r>
              <a:r>
                <a:rPr lang="en-US" altLang="ko-KR" sz="1200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)</a:t>
              </a:r>
              <a:endParaRPr lang="ko-KR" altLang="en-US" sz="1200" dirty="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0677" y="3033787"/>
              <a:ext cx="559508" cy="179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3" name="직선 화살표 연결선 92"/>
            <p:cNvCxnSpPr>
              <a:stCxn id="92" idx="0"/>
              <a:endCxn id="89" idx="2"/>
            </p:cNvCxnSpPr>
            <p:nvPr/>
          </p:nvCxnSpPr>
          <p:spPr>
            <a:xfrm flipV="1">
              <a:off x="7870431" y="2213669"/>
              <a:ext cx="1" cy="820118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직사각형 6"/>
            <p:cNvSpPr/>
            <p:nvPr/>
          </p:nvSpPr>
          <p:spPr>
            <a:xfrm>
              <a:off x="3809230" y="1258468"/>
              <a:ext cx="135692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err="1" smtClean="0">
                  <a:cs typeface="Times New Roman" panose="02020603050405020304" pitchFamily="18" charset="0"/>
                </a:rPr>
                <a:t>MIS_Protocol</a:t>
              </a:r>
              <a:endParaRPr lang="en-US" altLang="ko-KR" sz="1200" dirty="0" smtClean="0"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32780" y="3343783"/>
              <a:ext cx="1207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/>
            <a:p>
              <a:r>
                <a:rPr lang="en-US" altLang="ko-KR" sz="1200" dirty="0" smtClean="0">
                  <a:ea typeface="HY중고딕" panose="02030600000101010101" pitchFamily="18" charset="-127"/>
                  <a:cs typeface="Times New Roman" panose="02020603050405020304" pitchFamily="18" charset="0"/>
                </a:rPr>
                <a:t>MIS_LINK_SAP</a:t>
              </a:r>
              <a:endParaRPr lang="ko-KR" altLang="en-US" sz="1200" dirty="0">
                <a:ea typeface="HY중고딕" panose="02030600000101010101" pitchFamily="18" charset="-127"/>
                <a:cs typeface="Times New Roman" panose="02020603050405020304" pitchFamily="18" charset="0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529369" y="2534358"/>
              <a:ext cx="1215051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100" dirty="0" err="1" smtClean="0">
                  <a:cs typeface="Times New Roman" panose="02020603050405020304" pitchFamily="18" charset="0"/>
                </a:rPr>
                <a:t>MIS_Protocol</a:t>
              </a:r>
              <a:endParaRPr lang="en-US" altLang="ko-KR" sz="1100" dirty="0" smtClean="0">
                <a:cs typeface="Times New Roman" panose="02020603050405020304" pitchFamily="18" charset="0"/>
              </a:endParaRPr>
            </a:p>
          </p:txBody>
        </p:sp>
        <p:cxnSp>
          <p:nvCxnSpPr>
            <p:cNvPr id="69" name="직선 화살표 연결선 68"/>
            <p:cNvCxnSpPr/>
            <p:nvPr/>
          </p:nvCxnSpPr>
          <p:spPr>
            <a:xfrm>
              <a:off x="6156176" y="4149520"/>
              <a:ext cx="8264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ysDash"/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206"/>
            <p:cNvSpPr txBox="1"/>
            <p:nvPr/>
          </p:nvSpPr>
          <p:spPr>
            <a:xfrm>
              <a:off x="5384494" y="3194671"/>
              <a:ext cx="1047703" cy="52322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err="1">
                  <a:cs typeface="Times New Roman" panose="02020603050405020304" pitchFamily="18" charset="0"/>
                </a:rPr>
                <a:t>PoS</a:t>
              </a:r>
              <a:r>
                <a:rPr lang="en-US" altLang="ko-KR" sz="1400" dirty="0">
                  <a:cs typeface="Times New Roman" panose="02020603050405020304" pitchFamily="18" charset="0"/>
                </a:rPr>
                <a:t>-B </a:t>
              </a:r>
            </a:p>
            <a:p>
              <a:pPr algn="ctr"/>
              <a:r>
                <a:rPr lang="en-US" altLang="ko-KR" sz="1400" dirty="0">
                  <a:cs typeface="Times New Roman" panose="02020603050405020304" pitchFamily="18" charset="0"/>
                </a:rPr>
                <a:t>(</a:t>
              </a:r>
              <a:r>
                <a:rPr lang="en-US" altLang="ko-KR" sz="1400" dirty="0" err="1">
                  <a:cs typeface="Times New Roman" panose="02020603050405020304" pitchFamily="18" charset="0"/>
                </a:rPr>
                <a:t>PoA</a:t>
              </a:r>
              <a:r>
                <a:rPr lang="en-US" altLang="ko-KR" sz="1400" dirty="0">
                  <a:cs typeface="Times New Roman" panose="02020603050405020304" pitchFamily="18" charset="0"/>
                </a:rPr>
                <a:t>)</a:t>
              </a:r>
              <a:endParaRPr lang="en-US" altLang="ko-KR" sz="1400" dirty="0" smtClean="0">
                <a:cs typeface="Times New Roman" panose="02020603050405020304" pitchFamily="18" charset="0"/>
              </a:endParaRPr>
            </a:p>
          </p:txBody>
        </p:sp>
        <p:cxnSp>
          <p:nvCxnSpPr>
            <p:cNvPr id="73" name="직선 화살표 연결선 72"/>
            <p:cNvCxnSpPr/>
            <p:nvPr/>
          </p:nvCxnSpPr>
          <p:spPr>
            <a:xfrm>
              <a:off x="6156176" y="4474824"/>
              <a:ext cx="811056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Dot"/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206"/>
            <p:cNvSpPr txBox="1"/>
            <p:nvPr/>
          </p:nvSpPr>
          <p:spPr>
            <a:xfrm>
              <a:off x="7168216" y="4273791"/>
              <a:ext cx="1499572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smtClean="0">
                  <a:cs typeface="Times New Roman" panose="02020603050405020304" pitchFamily="18" charset="0"/>
                </a:rPr>
                <a:t>MIS_LINK_SAP</a:t>
              </a:r>
            </a:p>
          </p:txBody>
        </p:sp>
        <p:sp>
          <p:nvSpPr>
            <p:cNvPr id="84" name="TextBox 206"/>
            <p:cNvSpPr txBox="1"/>
            <p:nvPr/>
          </p:nvSpPr>
          <p:spPr>
            <a:xfrm>
              <a:off x="7042519" y="5057997"/>
              <a:ext cx="1767971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err="1" smtClean="0">
                  <a:cs typeface="Times New Roman" panose="02020603050405020304" pitchFamily="18" charset="0"/>
                </a:rPr>
                <a:t>MIS_Protocol</a:t>
              </a:r>
              <a:endParaRPr lang="en-US" altLang="ko-KR" sz="1400" dirty="0" smtClean="0">
                <a:cs typeface="Times New Roman" panose="02020603050405020304" pitchFamily="18" charset="0"/>
              </a:endParaRPr>
            </a:p>
          </p:txBody>
        </p:sp>
        <p:cxnSp>
          <p:nvCxnSpPr>
            <p:cNvPr id="88" name="직선 화살표 연결선 87"/>
            <p:cNvCxnSpPr/>
            <p:nvPr/>
          </p:nvCxnSpPr>
          <p:spPr>
            <a:xfrm flipH="1">
              <a:off x="6156176" y="4849856"/>
              <a:ext cx="787740" cy="9871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직선 화살표 연결선 97"/>
            <p:cNvCxnSpPr>
              <a:stCxn id="92" idx="2"/>
            </p:cNvCxnSpPr>
            <p:nvPr/>
          </p:nvCxnSpPr>
          <p:spPr>
            <a:xfrm rot="5400000">
              <a:off x="5629158" y="1427145"/>
              <a:ext cx="455442" cy="4027105"/>
            </a:xfrm>
            <a:prstGeom prst="bentConnector2">
              <a:avLst/>
            </a:prstGeom>
            <a:ln w="9525">
              <a:solidFill>
                <a:schemeClr val="tx1"/>
              </a:solidFill>
              <a:prstDash val="sys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206"/>
            <p:cNvSpPr txBox="1"/>
            <p:nvPr/>
          </p:nvSpPr>
          <p:spPr>
            <a:xfrm>
              <a:off x="7253940" y="4705839"/>
              <a:ext cx="1328124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dirty="0">
                  <a:ea typeface="HY중고딕" panose="02030600000101010101" pitchFamily="18" charset="-127"/>
                  <a:cs typeface="Times New Roman" panose="02020603050405020304" pitchFamily="18" charset="0"/>
                </a:rPr>
                <a:t>MIS_NET_SAP</a:t>
              </a:r>
            </a:p>
          </p:txBody>
        </p:sp>
        <p:cxnSp>
          <p:nvCxnSpPr>
            <p:cNvPr id="101" name="직선 화살표 연결선 97"/>
            <p:cNvCxnSpPr>
              <a:stCxn id="92" idx="1"/>
              <a:endCxn id="62" idx="3"/>
            </p:cNvCxnSpPr>
            <p:nvPr/>
          </p:nvCxnSpPr>
          <p:spPr>
            <a:xfrm rot="10800000">
              <a:off x="6092565" y="3087708"/>
              <a:ext cx="1498113" cy="35675"/>
            </a:xfrm>
            <a:prstGeom prst="bent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prstDash val="sys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화살표 연결선 97"/>
            <p:cNvCxnSpPr/>
            <p:nvPr/>
          </p:nvCxnSpPr>
          <p:spPr>
            <a:xfrm flipH="1">
              <a:off x="6171520" y="5849770"/>
              <a:ext cx="811056" cy="5262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206"/>
            <p:cNvSpPr txBox="1"/>
            <p:nvPr/>
          </p:nvSpPr>
          <p:spPr>
            <a:xfrm>
              <a:off x="7068458" y="5593422"/>
              <a:ext cx="1599330" cy="52322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400" dirty="0" smtClean="0">
                  <a:cs typeface="Times New Roman" panose="02020603050405020304" pitchFamily="18" charset="0"/>
                </a:rPr>
                <a:t>SDN control</a:t>
              </a:r>
            </a:p>
            <a:p>
              <a:pPr algn="ctr"/>
              <a:r>
                <a:rPr lang="en-US" altLang="ko-KR" sz="1400" dirty="0" smtClean="0">
                  <a:cs typeface="Times New Roman" panose="02020603050405020304" pitchFamily="18" charset="0"/>
                </a:rPr>
                <a:t> interface</a:t>
              </a: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-1164966" y="3927012"/>
            <a:ext cx="113687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cs typeface="Times New Roman" panose="02020603050405020304" pitchFamily="18" charset="0"/>
              </a:rPr>
              <a:t>MIS_SDN_SAP</a:t>
            </a:r>
            <a:endParaRPr lang="en-US" altLang="ko-KR" sz="1200" dirty="0">
              <a:cs typeface="Times New Roman" panose="02020603050405020304" pitchFamily="18" charset="0"/>
            </a:endParaRPr>
          </a:p>
          <a:p>
            <a:pPr algn="ctr"/>
            <a:r>
              <a:rPr lang="en-US" altLang="ko-KR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East/West</a:t>
            </a:r>
          </a:p>
          <a:p>
            <a:pPr algn="ctr"/>
            <a:r>
              <a:rPr lang="en-US" altLang="ko-KR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Interface</a:t>
            </a:r>
          </a:p>
        </p:txBody>
      </p:sp>
      <p:cxnSp>
        <p:nvCxnSpPr>
          <p:cNvPr id="82" name="직선 연결선 81"/>
          <p:cNvCxnSpPr/>
          <p:nvPr/>
        </p:nvCxnSpPr>
        <p:spPr>
          <a:xfrm flipV="1">
            <a:off x="-1069750" y="3767005"/>
            <a:ext cx="675506" cy="1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024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2400" dirty="0" smtClean="0"/>
              <a:t>Figure 12—Stages </a:t>
            </a:r>
            <a:r>
              <a:rPr lang="en-US" altLang="ko-KR" sz="2400" dirty="0"/>
              <a:t>for seamless handover in </a:t>
            </a:r>
            <a:r>
              <a:rPr lang="en-US" altLang="ko-KR" sz="2400" dirty="0" smtClean="0"/>
              <a:t>SDRANs</a:t>
            </a:r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5419" y="1700808"/>
            <a:ext cx="8247731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1. Handover initiation for initiating a new link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75073" y="2636912"/>
            <a:ext cx="8247731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2. Handover preparation for collecting information about neighboring networks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아래쪽 화살표 8"/>
          <p:cNvSpPr/>
          <p:nvPr/>
        </p:nvSpPr>
        <p:spPr>
          <a:xfrm>
            <a:off x="4431704" y="2132856"/>
            <a:ext cx="290748" cy="50405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97138" y="3589449"/>
            <a:ext cx="8247731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3. Handover decision to decide whether the connection to be switched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아래쪽 화살표 10"/>
          <p:cNvSpPr/>
          <p:nvPr/>
        </p:nvSpPr>
        <p:spPr>
          <a:xfrm>
            <a:off x="4453769" y="3085393"/>
            <a:ext cx="290748" cy="50405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519203" y="4541986"/>
            <a:ext cx="8247731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4. Handover execution </a:t>
            </a:r>
            <a:r>
              <a:rPr lang="en-US" altLang="ko-KR" dirty="0">
                <a:solidFill>
                  <a:schemeClr val="tx1"/>
                </a:solidFill>
              </a:rPr>
              <a:t>&amp; </a:t>
            </a:r>
            <a:r>
              <a:rPr lang="en-US" altLang="ko-KR" dirty="0" smtClean="0">
                <a:solidFill>
                  <a:schemeClr val="tx1"/>
                </a:solidFill>
              </a:rPr>
              <a:t>reporting its allocated radio resources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아래쪽 화살표 12"/>
          <p:cNvSpPr/>
          <p:nvPr/>
        </p:nvSpPr>
        <p:spPr>
          <a:xfrm>
            <a:off x="4475834" y="4037930"/>
            <a:ext cx="290748" cy="50405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6522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 flipV="1">
            <a:off x="826815" y="3356992"/>
            <a:ext cx="7752234" cy="3558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2292807" y="3045084"/>
            <a:ext cx="311358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MIS_Get_Information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" name="그룹 115"/>
          <p:cNvGrpSpPr/>
          <p:nvPr/>
        </p:nvGrpSpPr>
        <p:grpSpPr>
          <a:xfrm>
            <a:off x="431304" y="2130672"/>
            <a:ext cx="8118033" cy="2582294"/>
            <a:chOff x="431304" y="2130673"/>
            <a:chExt cx="8118033" cy="2370494"/>
          </a:xfrm>
        </p:grpSpPr>
        <p:cxnSp>
          <p:nvCxnSpPr>
            <p:cNvPr id="13" name="직선 연결선 12"/>
            <p:cNvCxnSpPr/>
            <p:nvPr/>
          </p:nvCxnSpPr>
          <p:spPr>
            <a:xfrm flipH="1">
              <a:off x="5301855" y="2133673"/>
              <a:ext cx="6164" cy="2210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431304" y="2161739"/>
              <a:ext cx="1" cy="22753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연결선 68"/>
            <p:cNvCxnSpPr/>
            <p:nvPr/>
          </p:nvCxnSpPr>
          <p:spPr>
            <a:xfrm flipH="1">
              <a:off x="6923331" y="2136222"/>
              <a:ext cx="30479" cy="22113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>
              <a:stCxn id="48" idx="2"/>
            </p:cNvCxnSpPr>
            <p:nvPr/>
          </p:nvCxnSpPr>
          <p:spPr>
            <a:xfrm>
              <a:off x="8542579" y="2130673"/>
              <a:ext cx="6758" cy="22136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/>
            <p:nvPr/>
          </p:nvCxnSpPr>
          <p:spPr>
            <a:xfrm flipH="1">
              <a:off x="2283772" y="2135738"/>
              <a:ext cx="1" cy="23214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flipH="1">
              <a:off x="3970565" y="2136222"/>
              <a:ext cx="3533" cy="23188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flipH="1">
              <a:off x="5679636" y="2133673"/>
              <a:ext cx="6051" cy="22482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>
              <a:off x="808973" y="2161739"/>
              <a:ext cx="17842" cy="23129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flipH="1">
              <a:off x="7297497" y="2136222"/>
              <a:ext cx="33981" cy="22457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 flipH="1">
              <a:off x="2661440" y="2135738"/>
              <a:ext cx="1" cy="2365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연결선 80"/>
            <p:cNvCxnSpPr/>
            <p:nvPr/>
          </p:nvCxnSpPr>
          <p:spPr>
            <a:xfrm flipH="1">
              <a:off x="4346469" y="2136222"/>
              <a:ext cx="5297" cy="23585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직선 연결선 71"/>
          <p:cNvCxnSpPr/>
          <p:nvPr/>
        </p:nvCxnSpPr>
        <p:spPr>
          <a:xfrm>
            <a:off x="826815" y="3792755"/>
            <a:ext cx="7756060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직사각형 72"/>
          <p:cNvSpPr/>
          <p:nvPr/>
        </p:nvSpPr>
        <p:spPr>
          <a:xfrm>
            <a:off x="2661441" y="3515756"/>
            <a:ext cx="2414615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MIS_Get_Information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6144831" y="5301208"/>
            <a:ext cx="1393714" cy="731711"/>
            <a:chOff x="6477103" y="1137200"/>
            <a:chExt cx="1393714" cy="731711"/>
          </a:xfrm>
        </p:grpSpPr>
        <p:sp>
          <p:nvSpPr>
            <p:cNvPr id="68" name="직사각형 67"/>
            <p:cNvSpPr/>
            <p:nvPr/>
          </p:nvSpPr>
          <p:spPr>
            <a:xfrm>
              <a:off x="6477103" y="1137200"/>
              <a:ext cx="1393713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SDN Controller</a:t>
              </a: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6477103" y="1550147"/>
              <a:ext cx="638379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Controller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7151952" y="1550147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7529620" y="1550147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8135930" y="1405944"/>
            <a:ext cx="792088" cy="724729"/>
            <a:chOff x="8172400" y="1137200"/>
            <a:chExt cx="792088" cy="724729"/>
          </a:xfrm>
        </p:grpSpPr>
        <p:sp>
          <p:nvSpPr>
            <p:cNvPr id="70" name="직사각형 69"/>
            <p:cNvSpPr/>
            <p:nvPr/>
          </p:nvSpPr>
          <p:spPr>
            <a:xfrm>
              <a:off x="8172400" y="1137200"/>
              <a:ext cx="792088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Information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8297094" y="1543165"/>
              <a:ext cx="563910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MIIS</a:t>
              </a:r>
              <a:endPara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9" name="직선 연결선 88"/>
          <p:cNvCxnSpPr/>
          <p:nvPr/>
        </p:nvCxnSpPr>
        <p:spPr>
          <a:xfrm>
            <a:off x="424796" y="3008843"/>
            <a:ext cx="402019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/>
          <p:cNvSpPr/>
          <p:nvPr/>
        </p:nvSpPr>
        <p:spPr>
          <a:xfrm>
            <a:off x="478925" y="2731844"/>
            <a:ext cx="2182515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MIS_Get_Information.request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직선 연결선 90"/>
          <p:cNvCxnSpPr/>
          <p:nvPr/>
        </p:nvCxnSpPr>
        <p:spPr>
          <a:xfrm flipH="1">
            <a:off x="424796" y="4149080"/>
            <a:ext cx="390236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424796" y="3839768"/>
            <a:ext cx="2236644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MIS_Get_Information.confirm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그룹 59"/>
          <p:cNvGrpSpPr/>
          <p:nvPr/>
        </p:nvGrpSpPr>
        <p:grpSpPr>
          <a:xfrm>
            <a:off x="6230306" y="3930917"/>
            <a:ext cx="2041628" cy="866235"/>
            <a:chOff x="790412" y="3720444"/>
            <a:chExt cx="2041628" cy="866235"/>
          </a:xfrm>
        </p:grpSpPr>
        <p:sp>
          <p:nvSpPr>
            <p:cNvPr id="62" name="직사각형 61"/>
            <p:cNvSpPr/>
            <p:nvPr/>
          </p:nvSpPr>
          <p:spPr>
            <a:xfrm>
              <a:off x="790412" y="3720444"/>
              <a:ext cx="2041628" cy="8662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" name="직선 연결선 62"/>
            <p:cNvCxnSpPr/>
            <p:nvPr/>
          </p:nvCxnSpPr>
          <p:spPr>
            <a:xfrm>
              <a:off x="1027509" y="4015868"/>
              <a:ext cx="395510" cy="2537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>
              <a:off x="1043608" y="4331623"/>
              <a:ext cx="363312" cy="0"/>
            </a:xfrm>
            <a:prstGeom prst="line">
              <a:avLst/>
            </a:prstGeom>
            <a:ln w="635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직사각형 75"/>
            <p:cNvSpPr/>
            <p:nvPr/>
          </p:nvSpPr>
          <p:spPr>
            <a:xfrm>
              <a:off x="1547664" y="3893254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1547664" y="4174962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b="1" dirty="0" smtClean="0">
                  <a:latin typeface="Times New Roman" pitchFamily="18" charset="0"/>
                  <a:cs typeface="Times New Roman" pitchFamily="18" charset="0"/>
                </a:rPr>
                <a:t>MIS protocol</a:t>
              </a:r>
              <a:endParaRPr lang="ko-KR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109733" y="1390758"/>
            <a:ext cx="1057282" cy="765280"/>
            <a:chOff x="11536" y="1127715"/>
            <a:chExt cx="1057282" cy="765280"/>
          </a:xfrm>
        </p:grpSpPr>
        <p:sp>
          <p:nvSpPr>
            <p:cNvPr id="75" name="직사각형 74"/>
            <p:cNvSpPr/>
            <p:nvPr/>
          </p:nvSpPr>
          <p:spPr>
            <a:xfrm>
              <a:off x="11536" y="1127715"/>
              <a:ext cx="1057282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Mobile node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137728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515396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>
            <a:off x="1876860" y="1400243"/>
            <a:ext cx="1096534" cy="729794"/>
            <a:chOff x="1641791" y="1137200"/>
            <a:chExt cx="1096534" cy="729794"/>
          </a:xfrm>
        </p:grpSpPr>
        <p:sp>
          <p:nvSpPr>
            <p:cNvPr id="94" name="직사각형 93"/>
            <p:cNvSpPr/>
            <p:nvPr/>
          </p:nvSpPr>
          <p:spPr>
            <a:xfrm>
              <a:off x="1641791" y="1137200"/>
              <a:ext cx="1096534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Serving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1853324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2230992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7" name="그룹 96"/>
          <p:cNvGrpSpPr/>
          <p:nvPr/>
        </p:nvGrpSpPr>
        <p:grpSpPr>
          <a:xfrm>
            <a:off x="5112638" y="1400243"/>
            <a:ext cx="718866" cy="727729"/>
            <a:chOff x="5509318" y="1137200"/>
            <a:chExt cx="718866" cy="727729"/>
          </a:xfrm>
        </p:grpSpPr>
        <p:sp>
          <p:nvSpPr>
            <p:cNvPr id="98" name="직사각형 97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Controller</a:t>
              </a: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3588173" y="1377259"/>
            <a:ext cx="1096533" cy="753262"/>
            <a:chOff x="3252250" y="1137200"/>
            <a:chExt cx="1096533" cy="753262"/>
          </a:xfrm>
          <a:solidFill>
            <a:schemeClr val="bg1"/>
          </a:solidFill>
        </p:grpSpPr>
        <p:sp>
          <p:nvSpPr>
            <p:cNvPr id="102" name="직사각형 101"/>
            <p:cNvSpPr/>
            <p:nvPr/>
          </p:nvSpPr>
          <p:spPr>
            <a:xfrm>
              <a:off x="3252250" y="1137200"/>
              <a:ext cx="1096533" cy="309278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Candidate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3442795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3820463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5" name="그룹 104"/>
          <p:cNvGrpSpPr/>
          <p:nvPr/>
        </p:nvGrpSpPr>
        <p:grpSpPr>
          <a:xfrm>
            <a:off x="6758429" y="1402792"/>
            <a:ext cx="718866" cy="727729"/>
            <a:chOff x="5509318" y="1137200"/>
            <a:chExt cx="718866" cy="727729"/>
          </a:xfrm>
        </p:grpSpPr>
        <p:sp>
          <p:nvSpPr>
            <p:cNvPr id="106" name="직사각형 105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SDN 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Switch</a:t>
              </a:r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제목 1"/>
          <p:cNvSpPr txBox="1">
            <a:spLocks/>
          </p:cNvSpPr>
          <p:nvPr/>
        </p:nvSpPr>
        <p:spPr>
          <a:xfrm>
            <a:off x="422275" y="228600"/>
            <a:ext cx="8270875" cy="393433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latinLnBrk="0"/>
            <a:r>
              <a:rPr lang="en-US" altLang="ko-KR" sz="2000" kern="0" dirty="0" smtClean="0"/>
              <a:t>Figure 13</a:t>
            </a:r>
            <a:r>
              <a:rPr lang="en-US" altLang="ko-KR" sz="2000" dirty="0"/>
              <a:t>—</a:t>
            </a:r>
            <a:r>
              <a:rPr lang="en-US" altLang="ko-KR" sz="2000" dirty="0" err="1"/>
              <a:t>Singaling</a:t>
            </a:r>
            <a:r>
              <a:rPr lang="en-US" altLang="ko-KR" sz="2000" dirty="0"/>
              <a:t> </a:t>
            </a:r>
            <a:r>
              <a:rPr lang="en-GB" altLang="ko-KR" sz="2000" dirty="0"/>
              <a:t>flows for handover initiation procedure </a:t>
            </a:r>
            <a:endParaRPr lang="ko-KR" altLang="ko-KR" sz="2000" dirty="0"/>
          </a:p>
          <a:p>
            <a:pPr latinLnBrk="0"/>
            <a:endParaRPr lang="ko-KR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077874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826815" y="2613675"/>
            <a:ext cx="4481204" cy="2537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970565" y="4752358"/>
            <a:ext cx="1337454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3974098" y="3558212"/>
            <a:ext cx="1333921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1010819" y="2362593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MIS_MN_HO_Candidate_Query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4041908" y="3281213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g. MIS_N2N_HO_Query_Resources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969900" y="4427445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j. MIS_N2N_HO_Query_Resources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826815" y="5723589"/>
            <a:ext cx="4475040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직사각형 50"/>
          <p:cNvSpPr/>
          <p:nvPr/>
        </p:nvSpPr>
        <p:spPr>
          <a:xfrm>
            <a:off x="979571" y="5446590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MIS_MN_HO_Candidate_Query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24300" y="1472935"/>
            <a:ext cx="8118279" cy="4836384"/>
            <a:chOff x="431304" y="1779215"/>
            <a:chExt cx="8118279" cy="2472548"/>
          </a:xfrm>
        </p:grpSpPr>
        <p:cxnSp>
          <p:nvCxnSpPr>
            <p:cNvPr id="38" name="직선 연결선 37"/>
            <p:cNvCxnSpPr>
              <a:stCxn id="74" idx="2"/>
            </p:cNvCxnSpPr>
            <p:nvPr/>
          </p:nvCxnSpPr>
          <p:spPr>
            <a:xfrm flipH="1">
              <a:off x="5308019" y="1780748"/>
              <a:ext cx="7004" cy="24710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>
              <a:stCxn id="60" idx="2"/>
            </p:cNvCxnSpPr>
            <p:nvPr/>
          </p:nvCxnSpPr>
          <p:spPr>
            <a:xfrm flipH="1">
              <a:off x="431304" y="1795420"/>
              <a:ext cx="1" cy="24563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>
              <a:stCxn id="87" idx="2"/>
            </p:cNvCxnSpPr>
            <p:nvPr/>
          </p:nvCxnSpPr>
          <p:spPr>
            <a:xfrm flipH="1">
              <a:off x="6923331" y="1782051"/>
              <a:ext cx="37483" cy="2469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>
              <a:stCxn id="78" idx="2"/>
            </p:cNvCxnSpPr>
            <p:nvPr/>
          </p:nvCxnSpPr>
          <p:spPr>
            <a:xfrm>
              <a:off x="8549583" y="1779215"/>
              <a:ext cx="0" cy="24725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>
              <a:stCxn id="66" idx="2"/>
            </p:cNvCxnSpPr>
            <p:nvPr/>
          </p:nvCxnSpPr>
          <p:spPr>
            <a:xfrm flipH="1">
              <a:off x="2283772" y="1779947"/>
              <a:ext cx="1" cy="23214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>
              <a:stCxn id="82" idx="2"/>
            </p:cNvCxnSpPr>
            <p:nvPr/>
          </p:nvCxnSpPr>
          <p:spPr>
            <a:xfrm flipH="1">
              <a:off x="3974098" y="1782051"/>
              <a:ext cx="7004" cy="2469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>
              <a:stCxn id="75" idx="2"/>
            </p:cNvCxnSpPr>
            <p:nvPr/>
          </p:nvCxnSpPr>
          <p:spPr>
            <a:xfrm flipH="1">
              <a:off x="5685687" y="1780748"/>
              <a:ext cx="7004" cy="24710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>
              <a:stCxn id="61" idx="2"/>
            </p:cNvCxnSpPr>
            <p:nvPr/>
          </p:nvCxnSpPr>
          <p:spPr>
            <a:xfrm>
              <a:off x="808973" y="1795420"/>
              <a:ext cx="0" cy="24563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>
              <a:stCxn id="88" idx="2"/>
            </p:cNvCxnSpPr>
            <p:nvPr/>
          </p:nvCxnSpPr>
          <p:spPr>
            <a:xfrm flipH="1">
              <a:off x="7297497" y="1782051"/>
              <a:ext cx="40985" cy="2469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>
              <a:stCxn id="67" idx="2"/>
            </p:cNvCxnSpPr>
            <p:nvPr/>
          </p:nvCxnSpPr>
          <p:spPr>
            <a:xfrm flipH="1">
              <a:off x="2661440" y="1779947"/>
              <a:ext cx="1" cy="2365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>
              <a:stCxn id="83" idx="2"/>
            </p:cNvCxnSpPr>
            <p:nvPr/>
          </p:nvCxnSpPr>
          <p:spPr>
            <a:xfrm flipH="1">
              <a:off x="4351766" y="1782051"/>
              <a:ext cx="7004" cy="2469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그룹 57"/>
          <p:cNvGrpSpPr/>
          <p:nvPr/>
        </p:nvGrpSpPr>
        <p:grpSpPr>
          <a:xfrm>
            <a:off x="134514" y="738720"/>
            <a:ext cx="1057282" cy="765280"/>
            <a:chOff x="11536" y="1127715"/>
            <a:chExt cx="1057282" cy="765280"/>
          </a:xfrm>
        </p:grpSpPr>
        <p:sp>
          <p:nvSpPr>
            <p:cNvPr id="59" name="직사각형 58"/>
            <p:cNvSpPr/>
            <p:nvPr/>
          </p:nvSpPr>
          <p:spPr>
            <a:xfrm>
              <a:off x="11536" y="1127715"/>
              <a:ext cx="1057282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Mobile node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137728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515396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3" name="그룹 62"/>
          <p:cNvGrpSpPr/>
          <p:nvPr/>
        </p:nvGrpSpPr>
        <p:grpSpPr>
          <a:xfrm>
            <a:off x="1901641" y="748205"/>
            <a:ext cx="1096534" cy="729794"/>
            <a:chOff x="1641791" y="1137200"/>
            <a:chExt cx="1096534" cy="729794"/>
          </a:xfrm>
        </p:grpSpPr>
        <p:sp>
          <p:nvSpPr>
            <p:cNvPr id="64" name="직사각형 63"/>
            <p:cNvSpPr/>
            <p:nvPr/>
          </p:nvSpPr>
          <p:spPr>
            <a:xfrm>
              <a:off x="1641791" y="1137200"/>
              <a:ext cx="1096534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Serving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853324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2230992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2" name="그룹 71"/>
          <p:cNvGrpSpPr/>
          <p:nvPr/>
        </p:nvGrpSpPr>
        <p:grpSpPr>
          <a:xfrm>
            <a:off x="5137419" y="748205"/>
            <a:ext cx="718866" cy="727729"/>
            <a:chOff x="5509318" y="1137200"/>
            <a:chExt cx="718866" cy="727729"/>
          </a:xfrm>
        </p:grpSpPr>
        <p:sp>
          <p:nvSpPr>
            <p:cNvPr id="73" name="직사각형 72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Controller</a:t>
              </a: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8135930" y="748205"/>
            <a:ext cx="792088" cy="724729"/>
            <a:chOff x="8172400" y="1137200"/>
            <a:chExt cx="792088" cy="724729"/>
          </a:xfrm>
        </p:grpSpPr>
        <p:sp>
          <p:nvSpPr>
            <p:cNvPr id="77" name="직사각형 76"/>
            <p:cNvSpPr/>
            <p:nvPr/>
          </p:nvSpPr>
          <p:spPr>
            <a:xfrm>
              <a:off x="8172400" y="1137200"/>
              <a:ext cx="792088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Information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8297094" y="1543165"/>
              <a:ext cx="563910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MIIS</a:t>
              </a:r>
              <a:endPara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" name="그룹 78"/>
          <p:cNvGrpSpPr/>
          <p:nvPr/>
        </p:nvGrpSpPr>
        <p:grpSpPr>
          <a:xfrm>
            <a:off x="3612954" y="725221"/>
            <a:ext cx="1096533" cy="753262"/>
            <a:chOff x="3252250" y="1137200"/>
            <a:chExt cx="1096533" cy="753262"/>
          </a:xfrm>
          <a:solidFill>
            <a:schemeClr val="bg1"/>
          </a:solidFill>
        </p:grpSpPr>
        <p:sp>
          <p:nvSpPr>
            <p:cNvPr id="80" name="직사각형 79"/>
            <p:cNvSpPr/>
            <p:nvPr/>
          </p:nvSpPr>
          <p:spPr>
            <a:xfrm>
              <a:off x="3252250" y="1137200"/>
              <a:ext cx="1096533" cy="309278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Candidate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3442795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3820463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5" name="그룹 84"/>
          <p:cNvGrpSpPr/>
          <p:nvPr/>
        </p:nvGrpSpPr>
        <p:grpSpPr>
          <a:xfrm>
            <a:off x="6783210" y="750754"/>
            <a:ext cx="718866" cy="727729"/>
            <a:chOff x="5509318" y="1137200"/>
            <a:chExt cx="718866" cy="727729"/>
          </a:xfrm>
        </p:grpSpPr>
        <p:sp>
          <p:nvSpPr>
            <p:cNvPr id="86" name="직사각형 85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SDN 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Switch</a:t>
              </a: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9" name="직선 연결선 88"/>
          <p:cNvCxnSpPr/>
          <p:nvPr/>
        </p:nvCxnSpPr>
        <p:spPr>
          <a:xfrm>
            <a:off x="5301855" y="2843269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/>
          <p:cNvSpPr/>
          <p:nvPr/>
        </p:nvSpPr>
        <p:spPr>
          <a:xfrm>
            <a:off x="5342114" y="2566270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MIS_MN_HO_Candidate_Query.indication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직선 연결선 90"/>
          <p:cNvCxnSpPr/>
          <p:nvPr/>
        </p:nvCxnSpPr>
        <p:spPr>
          <a:xfrm>
            <a:off x="5301855" y="3203309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직사각형 94"/>
          <p:cNvSpPr/>
          <p:nvPr/>
        </p:nvSpPr>
        <p:spPr>
          <a:xfrm>
            <a:off x="5345402" y="2915277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f. MIS_N2N_HO_Query_Resources.request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6" name="직선 연결선 95"/>
          <p:cNvCxnSpPr/>
          <p:nvPr/>
        </p:nvCxnSpPr>
        <p:spPr>
          <a:xfrm>
            <a:off x="431305" y="2339213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524721" y="2064751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MIS_MN_HO_Candidate_Query.request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9" name="직선 연결선 98"/>
          <p:cNvCxnSpPr/>
          <p:nvPr/>
        </p:nvCxnSpPr>
        <p:spPr>
          <a:xfrm>
            <a:off x="5301855" y="5133882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직사각형 99"/>
          <p:cNvSpPr/>
          <p:nvPr/>
        </p:nvSpPr>
        <p:spPr>
          <a:xfrm>
            <a:off x="5345402" y="4845850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k. MIS_N2N_HO_Query_Resources.confirm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1" name="직선 연결선 100"/>
          <p:cNvCxnSpPr/>
          <p:nvPr/>
        </p:nvCxnSpPr>
        <p:spPr>
          <a:xfrm>
            <a:off x="5305795" y="5563701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5345402" y="5275249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l.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MIS_MN_HO_Candidate_Query.response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직선 연결선 104"/>
          <p:cNvCxnSpPr/>
          <p:nvPr/>
        </p:nvCxnSpPr>
        <p:spPr>
          <a:xfrm>
            <a:off x="440619" y="6081092"/>
            <a:ext cx="36135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직사각형 106"/>
          <p:cNvSpPr/>
          <p:nvPr/>
        </p:nvSpPr>
        <p:spPr>
          <a:xfrm>
            <a:off x="491678" y="5774860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MIS_MN_HO_Candidate_Query.confirm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186031" y="1295965"/>
            <a:ext cx="665413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MAC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직선 연결선 68"/>
          <p:cNvCxnSpPr/>
          <p:nvPr/>
        </p:nvCxnSpPr>
        <p:spPr>
          <a:xfrm>
            <a:off x="429014" y="1943220"/>
            <a:ext cx="413710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/>
          <p:cNvSpPr/>
          <p:nvPr/>
        </p:nvSpPr>
        <p:spPr>
          <a:xfrm>
            <a:off x="789346" y="1804720"/>
            <a:ext cx="219847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MIS_Link_Detected.indication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직선 연결선 70"/>
          <p:cNvCxnSpPr/>
          <p:nvPr/>
        </p:nvCxnSpPr>
        <p:spPr>
          <a:xfrm flipV="1">
            <a:off x="816144" y="1422207"/>
            <a:ext cx="420244" cy="214971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prstDash val="lgDashDot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3956769" y="4265618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/>
          <p:cNvSpPr/>
          <p:nvPr/>
        </p:nvSpPr>
        <p:spPr>
          <a:xfrm>
            <a:off x="4000316" y="3977586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i. MIS_N2N_HO_Query_Resources.response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직선 연결선 93"/>
          <p:cNvCxnSpPr/>
          <p:nvPr/>
        </p:nvCxnSpPr>
        <p:spPr>
          <a:xfrm>
            <a:off x="3972331" y="3973377"/>
            <a:ext cx="377781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직사각형 97"/>
          <p:cNvSpPr/>
          <p:nvPr/>
        </p:nvSpPr>
        <p:spPr>
          <a:xfrm>
            <a:off x="3999981" y="3692216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h. MIS_N2N_HO_Query_Resources.indication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954462" y="3192276"/>
            <a:ext cx="2041628" cy="1512168"/>
            <a:chOff x="790412" y="3192276"/>
            <a:chExt cx="2041628" cy="1512168"/>
          </a:xfrm>
        </p:grpSpPr>
        <p:sp>
          <p:nvSpPr>
            <p:cNvPr id="17" name="직사각형 16"/>
            <p:cNvSpPr/>
            <p:nvPr/>
          </p:nvSpPr>
          <p:spPr>
            <a:xfrm>
              <a:off x="790412" y="3192276"/>
              <a:ext cx="2041628" cy="15121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>
              <a:off x="1038633" y="3905707"/>
              <a:ext cx="395510" cy="2537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103"/>
            <p:cNvCxnSpPr/>
            <p:nvPr/>
          </p:nvCxnSpPr>
          <p:spPr>
            <a:xfrm>
              <a:off x="1038633" y="3537099"/>
              <a:ext cx="377667" cy="0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1043608" y="4365104"/>
              <a:ext cx="363312" cy="0"/>
            </a:xfrm>
            <a:prstGeom prst="line">
              <a:avLst/>
            </a:prstGeom>
            <a:ln w="635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직사각형 107"/>
            <p:cNvSpPr/>
            <p:nvPr/>
          </p:nvSpPr>
          <p:spPr>
            <a:xfrm>
              <a:off x="1547664" y="3400628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MIS_LINK_SAP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1547664" y="3787795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1547664" y="4174962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b="1" dirty="0" smtClean="0">
                  <a:latin typeface="Times New Roman" pitchFamily="18" charset="0"/>
                  <a:cs typeface="Times New Roman" pitchFamily="18" charset="0"/>
                </a:rPr>
                <a:t>MIS protocol</a:t>
              </a:r>
              <a:endParaRPr lang="ko-KR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1043355" y="1493915"/>
            <a:ext cx="180186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Link_Detected.indication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제목 1"/>
          <p:cNvSpPr txBox="1">
            <a:spLocks/>
          </p:cNvSpPr>
          <p:nvPr/>
        </p:nvSpPr>
        <p:spPr>
          <a:xfrm>
            <a:off x="789346" y="151146"/>
            <a:ext cx="7471278" cy="393433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latinLnBrk="0"/>
            <a:r>
              <a:rPr lang="en-US" altLang="ko-KR" sz="2000" kern="0" dirty="0" smtClean="0"/>
              <a:t>Figure 14</a:t>
            </a:r>
            <a:r>
              <a:rPr lang="en-US" altLang="ko-KR" sz="2000" dirty="0" smtClean="0"/>
              <a:t>—</a:t>
            </a:r>
            <a:r>
              <a:rPr lang="en-US" altLang="ko-KR" sz="2000" dirty="0" err="1" smtClean="0"/>
              <a:t>Singaling</a:t>
            </a:r>
            <a:r>
              <a:rPr lang="en-US" altLang="ko-KR" sz="2000" dirty="0" smtClean="0"/>
              <a:t> </a:t>
            </a:r>
            <a:r>
              <a:rPr lang="en-GB" altLang="ko-KR" sz="2000" dirty="0"/>
              <a:t>flows for handover initiation procedure </a:t>
            </a:r>
            <a:endParaRPr lang="ko-KR" altLang="ko-KR" sz="2000" dirty="0"/>
          </a:p>
          <a:p>
            <a:pPr latinLnBrk="0"/>
            <a:endParaRPr lang="ko-KR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978031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 flipV="1">
            <a:off x="826815" y="2264171"/>
            <a:ext cx="4481204" cy="13183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970565" y="4250211"/>
            <a:ext cx="1344641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3974098" y="3231066"/>
            <a:ext cx="1335383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869346" y="1987172"/>
            <a:ext cx="24065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MIS_MN_HO_Commit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4042779" y="2954067"/>
            <a:ext cx="236430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e. MIS_N2N_HO_Commit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042778" y="3973212"/>
            <a:ext cx="336356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h. MIS_N2N_HO_Commit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826815" y="5119123"/>
            <a:ext cx="4488391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직사각형 50"/>
          <p:cNvSpPr/>
          <p:nvPr/>
        </p:nvSpPr>
        <p:spPr>
          <a:xfrm>
            <a:off x="979571" y="4869160"/>
            <a:ext cx="3296482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MIS_MN_HO_Commit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직선 연결선 51"/>
          <p:cNvCxnSpPr/>
          <p:nvPr/>
        </p:nvCxnSpPr>
        <p:spPr>
          <a:xfrm>
            <a:off x="4587172" y="-299434"/>
            <a:ext cx="1609241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4590254" y="35160"/>
            <a:ext cx="1626231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직사각형 55"/>
          <p:cNvSpPr/>
          <p:nvPr/>
        </p:nvSpPr>
        <p:spPr>
          <a:xfrm>
            <a:off x="5137775" y="-595378"/>
            <a:ext cx="236430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MIS_SDN_HO_Commit_request</a:t>
            </a:r>
            <a:endParaRPr lang="en-US" altLang="ko-KR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152394" y="-270735"/>
            <a:ext cx="236430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MIS_SDN_HO_Commit_response</a:t>
            </a:r>
            <a:endParaRPr lang="en-US" altLang="ko-KR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31305" y="1424178"/>
            <a:ext cx="8118032" cy="5389195"/>
            <a:chOff x="431305" y="1778027"/>
            <a:chExt cx="8118032" cy="2381675"/>
          </a:xfrm>
        </p:grpSpPr>
        <p:cxnSp>
          <p:nvCxnSpPr>
            <p:cNvPr id="34" name="직선 연결선 33"/>
            <p:cNvCxnSpPr/>
            <p:nvPr/>
          </p:nvCxnSpPr>
          <p:spPr>
            <a:xfrm>
              <a:off x="3983412" y="1804569"/>
              <a:ext cx="0" cy="23551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5308019" y="1792262"/>
              <a:ext cx="0" cy="234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431305" y="1794867"/>
              <a:ext cx="0" cy="23648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flipH="1">
              <a:off x="6923331" y="1783575"/>
              <a:ext cx="30479" cy="22113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>
              <a:stCxn id="78" idx="2"/>
            </p:cNvCxnSpPr>
            <p:nvPr/>
          </p:nvCxnSpPr>
          <p:spPr>
            <a:xfrm>
              <a:off x="8542579" y="1778027"/>
              <a:ext cx="6758" cy="22136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>
              <a:off x="2283773" y="1793175"/>
              <a:ext cx="0" cy="23665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4378922" y="1778027"/>
              <a:ext cx="0" cy="2348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>
              <a:off x="5685687" y="1792262"/>
              <a:ext cx="0" cy="234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808973" y="1804666"/>
              <a:ext cx="18132" cy="23550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 flipH="1">
              <a:off x="7297497" y="1783575"/>
              <a:ext cx="33981" cy="22457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H="1">
              <a:off x="2661440" y="1783093"/>
              <a:ext cx="1" cy="2365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그룹 75"/>
          <p:cNvGrpSpPr/>
          <p:nvPr/>
        </p:nvGrpSpPr>
        <p:grpSpPr>
          <a:xfrm>
            <a:off x="8135930" y="728662"/>
            <a:ext cx="792088" cy="724729"/>
            <a:chOff x="8172400" y="1137200"/>
            <a:chExt cx="792088" cy="724729"/>
          </a:xfrm>
        </p:grpSpPr>
        <p:sp>
          <p:nvSpPr>
            <p:cNvPr id="77" name="직사각형 76"/>
            <p:cNvSpPr/>
            <p:nvPr/>
          </p:nvSpPr>
          <p:spPr>
            <a:xfrm>
              <a:off x="8172400" y="1137200"/>
              <a:ext cx="792088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Information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8297094" y="1543165"/>
              <a:ext cx="563910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MIIS</a:t>
              </a:r>
              <a:endPara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9" name="직선 연결선 88"/>
          <p:cNvCxnSpPr/>
          <p:nvPr/>
        </p:nvCxnSpPr>
        <p:spPr>
          <a:xfrm>
            <a:off x="431305" y="1946060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/>
          <p:cNvSpPr/>
          <p:nvPr/>
        </p:nvSpPr>
        <p:spPr>
          <a:xfrm>
            <a:off x="524721" y="1671598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ko-KR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sz="1200" dirty="0" err="1">
                <a:latin typeface="Times New Roman" pitchFamily="18" charset="0"/>
                <a:cs typeface="Times New Roman" pitchFamily="18" charset="0"/>
              </a:rPr>
              <a:t>MIS_MN_HO_Commit.request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직선 연결선 90"/>
          <p:cNvCxnSpPr/>
          <p:nvPr/>
        </p:nvCxnSpPr>
        <p:spPr>
          <a:xfrm>
            <a:off x="5315206" y="2436441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5408622" y="2161979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MIS_MN_HO_Commit.indication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직선 연결선 92"/>
          <p:cNvCxnSpPr/>
          <p:nvPr/>
        </p:nvCxnSpPr>
        <p:spPr>
          <a:xfrm>
            <a:off x="5309481" y="2805884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>
            <a:off x="5402897" y="2531422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d. MIS_N2N_HO_Commit.request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직선 연결선 94"/>
          <p:cNvCxnSpPr/>
          <p:nvPr/>
        </p:nvCxnSpPr>
        <p:spPr>
          <a:xfrm>
            <a:off x="3983412" y="3603802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직사각형 95"/>
          <p:cNvSpPr/>
          <p:nvPr/>
        </p:nvSpPr>
        <p:spPr>
          <a:xfrm>
            <a:off x="2832039" y="3298104"/>
            <a:ext cx="247597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f. MIS_N2N_HO_Commit.indication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직선 연결선 96"/>
          <p:cNvCxnSpPr/>
          <p:nvPr/>
        </p:nvCxnSpPr>
        <p:spPr>
          <a:xfrm>
            <a:off x="3974471" y="3906985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직사각형 98"/>
          <p:cNvSpPr/>
          <p:nvPr/>
        </p:nvSpPr>
        <p:spPr>
          <a:xfrm>
            <a:off x="2820680" y="3615766"/>
            <a:ext cx="240424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g. MIS_N2N_HO_Commit_response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5309481" y="4626752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직사각형 100"/>
          <p:cNvSpPr/>
          <p:nvPr/>
        </p:nvSpPr>
        <p:spPr>
          <a:xfrm>
            <a:off x="5402897" y="4352290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MIS_MN_HO_Commit.confirm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5303756" y="4996195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5397172" y="4721733"/>
            <a:ext cx="290111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j. MIS_N2N_HO_Commit.response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직선 연결선 103"/>
          <p:cNvCxnSpPr/>
          <p:nvPr/>
        </p:nvCxnSpPr>
        <p:spPr>
          <a:xfrm>
            <a:off x="413463" y="5434253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직사각형 104"/>
          <p:cNvSpPr/>
          <p:nvPr/>
        </p:nvSpPr>
        <p:spPr>
          <a:xfrm>
            <a:off x="480728" y="5147174"/>
            <a:ext cx="3296482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l.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MIS_MN_HO_Commit.confirm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직선 연결선 105"/>
          <p:cNvCxnSpPr/>
          <p:nvPr/>
        </p:nvCxnSpPr>
        <p:spPr>
          <a:xfrm>
            <a:off x="440619" y="5763860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직사각형 106"/>
          <p:cNvSpPr/>
          <p:nvPr/>
        </p:nvSpPr>
        <p:spPr>
          <a:xfrm>
            <a:off x="440619" y="5486737"/>
            <a:ext cx="2050223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MIS_Link_Actions.request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직선 연결선 107"/>
          <p:cNvCxnSpPr/>
          <p:nvPr/>
        </p:nvCxnSpPr>
        <p:spPr>
          <a:xfrm>
            <a:off x="440619" y="6497264"/>
            <a:ext cx="395510" cy="2537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직사각형 108"/>
          <p:cNvSpPr/>
          <p:nvPr/>
        </p:nvSpPr>
        <p:spPr>
          <a:xfrm>
            <a:off x="480728" y="6248345"/>
            <a:ext cx="2050223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MIS_Link_Actions.confirm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1" name="그룹 120"/>
          <p:cNvGrpSpPr/>
          <p:nvPr/>
        </p:nvGrpSpPr>
        <p:grpSpPr>
          <a:xfrm>
            <a:off x="134514" y="738720"/>
            <a:ext cx="1057282" cy="765280"/>
            <a:chOff x="11536" y="1127715"/>
            <a:chExt cx="1057282" cy="765280"/>
          </a:xfrm>
        </p:grpSpPr>
        <p:sp>
          <p:nvSpPr>
            <p:cNvPr id="122" name="직사각형 121"/>
            <p:cNvSpPr/>
            <p:nvPr/>
          </p:nvSpPr>
          <p:spPr>
            <a:xfrm>
              <a:off x="11536" y="1127715"/>
              <a:ext cx="1057282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Mobile node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137728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515396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5" name="그룹 124"/>
          <p:cNvGrpSpPr/>
          <p:nvPr/>
        </p:nvGrpSpPr>
        <p:grpSpPr>
          <a:xfrm>
            <a:off x="1901641" y="748205"/>
            <a:ext cx="1096534" cy="729794"/>
            <a:chOff x="1641791" y="1137200"/>
            <a:chExt cx="1096534" cy="729794"/>
          </a:xfrm>
        </p:grpSpPr>
        <p:sp>
          <p:nvSpPr>
            <p:cNvPr id="126" name="직사각형 125"/>
            <p:cNvSpPr/>
            <p:nvPr/>
          </p:nvSpPr>
          <p:spPr>
            <a:xfrm>
              <a:off x="1641791" y="1137200"/>
              <a:ext cx="1096534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Serving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1853324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2230992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9" name="그룹 128"/>
          <p:cNvGrpSpPr/>
          <p:nvPr/>
        </p:nvGrpSpPr>
        <p:grpSpPr>
          <a:xfrm>
            <a:off x="5137419" y="748205"/>
            <a:ext cx="718866" cy="727729"/>
            <a:chOff x="5509318" y="1137200"/>
            <a:chExt cx="718866" cy="727729"/>
          </a:xfrm>
        </p:grpSpPr>
        <p:sp>
          <p:nvSpPr>
            <p:cNvPr id="130" name="직사각형 129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Controller</a:t>
              </a:r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3" name="그룹 132"/>
          <p:cNvGrpSpPr/>
          <p:nvPr/>
        </p:nvGrpSpPr>
        <p:grpSpPr>
          <a:xfrm>
            <a:off x="3612954" y="725221"/>
            <a:ext cx="1096533" cy="753262"/>
            <a:chOff x="3252250" y="1137200"/>
            <a:chExt cx="1096533" cy="753262"/>
          </a:xfrm>
          <a:solidFill>
            <a:schemeClr val="bg1"/>
          </a:solidFill>
        </p:grpSpPr>
        <p:sp>
          <p:nvSpPr>
            <p:cNvPr id="134" name="직사각형 133"/>
            <p:cNvSpPr/>
            <p:nvPr/>
          </p:nvSpPr>
          <p:spPr>
            <a:xfrm>
              <a:off x="3252250" y="1137200"/>
              <a:ext cx="1096533" cy="309278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Candidate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3442795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직사각형 135"/>
            <p:cNvSpPr/>
            <p:nvPr/>
          </p:nvSpPr>
          <p:spPr>
            <a:xfrm>
              <a:off x="3820463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7" name="그룹 136"/>
          <p:cNvGrpSpPr/>
          <p:nvPr/>
        </p:nvGrpSpPr>
        <p:grpSpPr>
          <a:xfrm>
            <a:off x="6783210" y="750754"/>
            <a:ext cx="718866" cy="727729"/>
            <a:chOff x="5509318" y="1137200"/>
            <a:chExt cx="718866" cy="727729"/>
          </a:xfrm>
        </p:grpSpPr>
        <p:sp>
          <p:nvSpPr>
            <p:cNvPr id="138" name="직사각형 137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SDN 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Switch</a:t>
              </a:r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" name="직사각형 78"/>
          <p:cNvSpPr/>
          <p:nvPr/>
        </p:nvSpPr>
        <p:spPr>
          <a:xfrm>
            <a:off x="1477102" y="5755953"/>
            <a:ext cx="190678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Link_Actions.request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직선 연결선 79"/>
          <p:cNvCxnSpPr>
            <a:endCxn id="83" idx="0"/>
          </p:cNvCxnSpPr>
          <p:nvPr/>
        </p:nvCxnSpPr>
        <p:spPr>
          <a:xfrm flipV="1">
            <a:off x="826076" y="5953619"/>
            <a:ext cx="441082" cy="25772"/>
          </a:xfrm>
          <a:prstGeom prst="bentConnector4">
            <a:avLst>
              <a:gd name="adj1" fmla="val 21877"/>
              <a:gd name="adj2" fmla="val 593637"/>
            </a:avLst>
          </a:prstGeom>
          <a:ln w="6350">
            <a:solidFill>
              <a:schemeClr val="tx1"/>
            </a:solidFill>
            <a:prstDash val="lgDashDot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1455563" y="6002251"/>
            <a:ext cx="190678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o.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Link_Actions.confirm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1019068" y="5953619"/>
            <a:ext cx="496179" cy="139677"/>
          </a:xfrm>
          <a:prstGeom prst="rect">
            <a:avLst/>
          </a:prstGeom>
        </p:spPr>
        <p:txBody>
          <a:bodyPr wrap="none" lIns="0" tIns="10800" rIns="36000" bIns="10800" anchor="ctr" anchorCtr="0">
            <a:no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MAC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5895632" y="5229200"/>
            <a:ext cx="2041628" cy="1512168"/>
            <a:chOff x="5895632" y="5229200"/>
            <a:chExt cx="2041628" cy="1512168"/>
          </a:xfrm>
        </p:grpSpPr>
        <p:sp>
          <p:nvSpPr>
            <p:cNvPr id="114" name="직사각형 113"/>
            <p:cNvSpPr/>
            <p:nvPr/>
          </p:nvSpPr>
          <p:spPr>
            <a:xfrm>
              <a:off x="5895632" y="5229200"/>
              <a:ext cx="2041628" cy="15121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5" name="직선 연결선 114"/>
            <p:cNvCxnSpPr/>
            <p:nvPr/>
          </p:nvCxnSpPr>
          <p:spPr>
            <a:xfrm>
              <a:off x="6143853" y="5942631"/>
              <a:ext cx="395510" cy="2537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연결선 116"/>
            <p:cNvCxnSpPr/>
            <p:nvPr/>
          </p:nvCxnSpPr>
          <p:spPr>
            <a:xfrm>
              <a:off x="6161696" y="6402028"/>
              <a:ext cx="363312" cy="0"/>
            </a:xfrm>
            <a:prstGeom prst="line">
              <a:avLst/>
            </a:prstGeom>
            <a:ln w="635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직사각형 117"/>
            <p:cNvSpPr/>
            <p:nvPr/>
          </p:nvSpPr>
          <p:spPr>
            <a:xfrm>
              <a:off x="6652884" y="5437552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MIS_LINK_SAP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직사각형 118"/>
            <p:cNvSpPr/>
            <p:nvPr/>
          </p:nvSpPr>
          <p:spPr>
            <a:xfrm>
              <a:off x="6652884" y="5824719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직사각형 119"/>
            <p:cNvSpPr/>
            <p:nvPr/>
          </p:nvSpPr>
          <p:spPr>
            <a:xfrm>
              <a:off x="6652884" y="6211886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b="1" dirty="0" smtClean="0">
                  <a:latin typeface="Times New Roman" pitchFamily="18" charset="0"/>
                  <a:cs typeface="Times New Roman" pitchFamily="18" charset="0"/>
                </a:rPr>
                <a:t>MIS protocol</a:t>
              </a:r>
              <a:endParaRPr lang="ko-KR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4" name="직선 연결선 83"/>
            <p:cNvCxnSpPr/>
            <p:nvPr/>
          </p:nvCxnSpPr>
          <p:spPr>
            <a:xfrm>
              <a:off x="6161696" y="5589240"/>
              <a:ext cx="377667" cy="0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1" name="직선 연결선 79"/>
          <p:cNvCxnSpPr/>
          <p:nvPr/>
        </p:nvCxnSpPr>
        <p:spPr>
          <a:xfrm flipV="1">
            <a:off x="827105" y="6085849"/>
            <a:ext cx="441082" cy="25772"/>
          </a:xfrm>
          <a:prstGeom prst="bentConnector4">
            <a:avLst>
              <a:gd name="adj1" fmla="val 21877"/>
              <a:gd name="adj2" fmla="val -455347"/>
            </a:avLst>
          </a:prstGeom>
          <a:ln w="6350">
            <a:solidFill>
              <a:schemeClr val="tx1"/>
            </a:solidFill>
            <a:prstDash val="lgDashDot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제목 1"/>
          <p:cNvSpPr txBox="1">
            <a:spLocks/>
          </p:cNvSpPr>
          <p:nvPr/>
        </p:nvSpPr>
        <p:spPr>
          <a:xfrm>
            <a:off x="422275" y="171180"/>
            <a:ext cx="8270875" cy="393433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lang="en-US" altLang="ko-KR" sz="2000" kern="0" dirty="0" smtClean="0"/>
              <a:t>Figure 15</a:t>
            </a:r>
            <a:r>
              <a:rPr lang="en-US" altLang="ko-KR" sz="2000" dirty="0" smtClean="0"/>
              <a:t>—Signaling </a:t>
            </a:r>
            <a:r>
              <a:rPr lang="en-GB" altLang="ko-KR" sz="2000" dirty="0"/>
              <a:t>flows for handover preparation procedure</a:t>
            </a:r>
            <a:endParaRPr lang="ko-KR" altLang="ko-KR" sz="2000" dirty="0"/>
          </a:p>
          <a:p>
            <a:pPr lvl="0" latinLnBrk="0"/>
            <a:endParaRPr lang="ko-KR" altLang="ko-KR" sz="2000" dirty="0"/>
          </a:p>
          <a:p>
            <a:pPr latinLnBrk="0"/>
            <a:endParaRPr lang="ko-KR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15037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802215" y="3291371"/>
            <a:ext cx="4492882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252387" y="4817318"/>
            <a:ext cx="3066874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2277015" y="3903846"/>
            <a:ext cx="3018082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5335621" y="4752200"/>
            <a:ext cx="254874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k. MIS_N2N_HO_Complete.confirm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2343415" y="3943095"/>
            <a:ext cx="2660633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h. MIS_N2N_HO_Complete.indication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5342114" y="5050271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l.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MIS_MN_HO_Complete.response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820057" y="5733256"/>
            <a:ext cx="4481204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headEnd type="triangl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직사각형 50"/>
          <p:cNvSpPr/>
          <p:nvPr/>
        </p:nvSpPr>
        <p:spPr>
          <a:xfrm>
            <a:off x="1319448" y="5433746"/>
            <a:ext cx="361788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MIS_MN_HO_Complete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076701" y="1807699"/>
            <a:ext cx="1426565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Link_Up.indication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직선 연결선 37"/>
          <p:cNvCxnSpPr/>
          <p:nvPr/>
        </p:nvCxnSpPr>
        <p:spPr>
          <a:xfrm>
            <a:off x="4910001" y="130733"/>
            <a:ext cx="1609241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4863140" y="356516"/>
            <a:ext cx="1626231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/>
          <p:cNvSpPr/>
          <p:nvPr/>
        </p:nvSpPr>
        <p:spPr>
          <a:xfrm>
            <a:off x="5048509" y="-138500"/>
            <a:ext cx="236430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MIS_SDN_HO_Completet_request</a:t>
            </a:r>
            <a:endParaRPr lang="en-US" altLang="ko-KR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048508" y="88557"/>
            <a:ext cx="236430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MIS_SDN_HO_Completet_response</a:t>
            </a:r>
            <a:endParaRPr lang="en-US" altLang="ko-KR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415085" y="2233037"/>
            <a:ext cx="413710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그룹 19"/>
          <p:cNvGrpSpPr/>
          <p:nvPr/>
        </p:nvGrpSpPr>
        <p:grpSpPr>
          <a:xfrm>
            <a:off x="424546" y="1710912"/>
            <a:ext cx="8118033" cy="4741232"/>
            <a:chOff x="424546" y="1365079"/>
            <a:chExt cx="8118033" cy="3452239"/>
          </a:xfrm>
        </p:grpSpPr>
        <p:cxnSp>
          <p:nvCxnSpPr>
            <p:cNvPr id="36" name="직선 연결선 35"/>
            <p:cNvCxnSpPr/>
            <p:nvPr/>
          </p:nvCxnSpPr>
          <p:spPr>
            <a:xfrm flipH="1">
              <a:off x="5296930" y="1389480"/>
              <a:ext cx="11089" cy="3347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 flipH="1">
              <a:off x="424546" y="1402848"/>
              <a:ext cx="1" cy="33051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flipH="1">
              <a:off x="6916573" y="1391335"/>
              <a:ext cx="37237" cy="3342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>
              <a:stCxn id="79" idx="2"/>
            </p:cNvCxnSpPr>
            <p:nvPr/>
          </p:nvCxnSpPr>
          <p:spPr>
            <a:xfrm>
              <a:off x="8542579" y="1387295"/>
              <a:ext cx="0" cy="337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H="1">
              <a:off x="2277015" y="1390983"/>
              <a:ext cx="6758" cy="34100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 flipH="1">
              <a:off x="3967340" y="1391335"/>
              <a:ext cx="6758" cy="34259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/>
            <p:nvPr/>
          </p:nvCxnSpPr>
          <p:spPr>
            <a:xfrm flipH="1">
              <a:off x="5669204" y="1389480"/>
              <a:ext cx="16483" cy="3347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802215" y="1402848"/>
              <a:ext cx="17842" cy="33598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flipH="1">
              <a:off x="7291354" y="1391335"/>
              <a:ext cx="40124" cy="33458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 flipH="1">
              <a:off x="2654682" y="1365079"/>
              <a:ext cx="1" cy="34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H="1">
              <a:off x="4339711" y="1365782"/>
              <a:ext cx="5297" cy="34260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직선 연결선 93"/>
          <p:cNvCxnSpPr/>
          <p:nvPr/>
        </p:nvCxnSpPr>
        <p:spPr>
          <a:xfrm>
            <a:off x="445950" y="3153543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5295097" y="3453105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/>
          <p:nvPr/>
        </p:nvCxnSpPr>
        <p:spPr>
          <a:xfrm>
            <a:off x="5319261" y="3760546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/>
          <p:cNvCxnSpPr/>
          <p:nvPr/>
        </p:nvCxnSpPr>
        <p:spPr>
          <a:xfrm>
            <a:off x="2267317" y="4192723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>
            <a:off x="2277014" y="4480840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그룹 76"/>
          <p:cNvGrpSpPr/>
          <p:nvPr/>
        </p:nvGrpSpPr>
        <p:grpSpPr>
          <a:xfrm>
            <a:off x="8135930" y="1016694"/>
            <a:ext cx="792088" cy="724729"/>
            <a:chOff x="8172400" y="1137200"/>
            <a:chExt cx="792088" cy="724729"/>
          </a:xfrm>
        </p:grpSpPr>
        <p:sp>
          <p:nvSpPr>
            <p:cNvPr id="78" name="직사각형 77"/>
            <p:cNvSpPr/>
            <p:nvPr/>
          </p:nvSpPr>
          <p:spPr>
            <a:xfrm>
              <a:off x="8172400" y="1137200"/>
              <a:ext cx="792088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Information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8297094" y="1543165"/>
              <a:ext cx="563910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MIIS</a:t>
              </a:r>
              <a:endParaRPr lang="en-US" altLang="ko-K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erver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0" name="직사각형 89"/>
          <p:cNvSpPr/>
          <p:nvPr/>
        </p:nvSpPr>
        <p:spPr>
          <a:xfrm>
            <a:off x="699594" y="2114437"/>
            <a:ext cx="213944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MIS_Link_Up.indication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51770" y="2774489"/>
            <a:ext cx="252988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MIS_MN_HO_Complete.request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923976" y="3014509"/>
            <a:ext cx="3617889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altLang="ko-KR" sz="1200" b="1" dirty="0" err="1" smtClean="0">
                <a:latin typeface="Times New Roman" pitchFamily="18" charset="0"/>
                <a:cs typeface="Times New Roman" pitchFamily="18" charset="0"/>
              </a:rPr>
              <a:t>MIS_MN_HO_Complete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5325146" y="3152087"/>
            <a:ext cx="244598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MIS_MN_HO_Complete.indication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66373" y="3495451"/>
            <a:ext cx="244598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f. MIS_N2N_HO_Complete.request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331141" y="4220094"/>
            <a:ext cx="2848637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i. MIS_N2N_HO_Completet.response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690760" y="3633951"/>
            <a:ext cx="2541138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g. MIS_N2N_HO_Complete request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432810" y="4540320"/>
            <a:ext cx="2959451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j. MIS_N2N_HO_Complete response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직선 연결선 105"/>
          <p:cNvCxnSpPr/>
          <p:nvPr/>
        </p:nvCxnSpPr>
        <p:spPr>
          <a:xfrm>
            <a:off x="5296930" y="5053114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/>
          <p:nvPr/>
        </p:nvCxnSpPr>
        <p:spPr>
          <a:xfrm>
            <a:off x="5321094" y="5360555"/>
            <a:ext cx="374107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428108" y="6113061"/>
            <a:ext cx="391949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직사각형 108"/>
          <p:cNvSpPr/>
          <p:nvPr/>
        </p:nvSpPr>
        <p:spPr>
          <a:xfrm>
            <a:off x="624082" y="5827020"/>
            <a:ext cx="3482420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en-US" altLang="ko-KR" sz="1200" dirty="0" err="1" smtClean="0">
                <a:latin typeface="Times New Roman" pitchFamily="18" charset="0"/>
                <a:cs typeface="Times New Roman" pitchFamily="18" charset="0"/>
              </a:rPr>
              <a:t>MIS_MN_HO_Complete.confirm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직선 연결선 109"/>
          <p:cNvCxnSpPr/>
          <p:nvPr/>
        </p:nvCxnSpPr>
        <p:spPr>
          <a:xfrm flipV="1">
            <a:off x="802215" y="1762467"/>
            <a:ext cx="512864" cy="164528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prstDash val="dashDot"/>
            <a:headEnd type="arrow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그룹 110"/>
          <p:cNvGrpSpPr/>
          <p:nvPr/>
        </p:nvGrpSpPr>
        <p:grpSpPr>
          <a:xfrm>
            <a:off x="6647623" y="1916832"/>
            <a:ext cx="2041628" cy="1123795"/>
            <a:chOff x="790412" y="3345870"/>
            <a:chExt cx="2041628" cy="1123795"/>
          </a:xfrm>
        </p:grpSpPr>
        <p:sp>
          <p:nvSpPr>
            <p:cNvPr id="112" name="직사각형 111"/>
            <p:cNvSpPr/>
            <p:nvPr/>
          </p:nvSpPr>
          <p:spPr>
            <a:xfrm>
              <a:off x="790412" y="3345870"/>
              <a:ext cx="2041628" cy="112379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3" name="직선 연결선 112"/>
            <p:cNvCxnSpPr/>
            <p:nvPr/>
          </p:nvCxnSpPr>
          <p:spPr>
            <a:xfrm>
              <a:off x="1038633" y="3905707"/>
              <a:ext cx="395510" cy="2537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>
              <a:off x="1038633" y="3537099"/>
              <a:ext cx="377667" cy="0"/>
            </a:xfrm>
            <a:prstGeom prst="line">
              <a:avLst/>
            </a:prstGeom>
            <a:ln w="6350">
              <a:solidFill>
                <a:schemeClr val="tx1"/>
              </a:solidFill>
              <a:prstDash val="lgDashDot"/>
              <a:headEnd type="arrow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연결선 114"/>
            <p:cNvCxnSpPr/>
            <p:nvPr/>
          </p:nvCxnSpPr>
          <p:spPr>
            <a:xfrm>
              <a:off x="1043608" y="4267125"/>
              <a:ext cx="363312" cy="0"/>
            </a:xfrm>
            <a:prstGeom prst="line">
              <a:avLst/>
            </a:prstGeom>
            <a:ln w="6350">
              <a:solidFill>
                <a:schemeClr val="tx1"/>
              </a:solidFill>
              <a:prstDash val="solid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직사각형 115"/>
            <p:cNvSpPr/>
            <p:nvPr/>
          </p:nvSpPr>
          <p:spPr>
            <a:xfrm>
              <a:off x="1547664" y="3400628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MIS-LINK_SAP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직사각형 116"/>
            <p:cNvSpPr/>
            <p:nvPr/>
          </p:nvSpPr>
          <p:spPr>
            <a:xfrm>
              <a:off x="1547664" y="3787795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dirty="0" smtClean="0">
                  <a:latin typeface="Times New Roman" pitchFamily="18" charset="0"/>
                  <a:cs typeface="Times New Roman" pitchFamily="18" charset="0"/>
                </a:rPr>
                <a:t>MIS_SAP</a:t>
              </a:r>
              <a:endParaRPr lang="ko-KR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직사각형 117"/>
            <p:cNvSpPr/>
            <p:nvPr/>
          </p:nvSpPr>
          <p:spPr>
            <a:xfrm>
              <a:off x="1547664" y="4148991"/>
              <a:ext cx="1173117" cy="276999"/>
            </a:xfrm>
            <a:prstGeom prst="rect">
              <a:avLst/>
            </a:prstGeom>
          </p:spPr>
          <p:txBody>
            <a:bodyPr wrap="square" lIns="36000" rIns="36000">
              <a:spAutoFit/>
            </a:bodyPr>
            <a:lstStyle/>
            <a:p>
              <a:r>
                <a:rPr lang="en-US" altLang="ko-KR" sz="1200" b="1" dirty="0" smtClean="0">
                  <a:latin typeface="Times New Roman" pitchFamily="18" charset="0"/>
                  <a:cs typeface="Times New Roman" pitchFamily="18" charset="0"/>
                </a:rPr>
                <a:t>MIS protocol</a:t>
              </a:r>
              <a:endParaRPr lang="ko-KR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5" name="그룹 84"/>
          <p:cNvGrpSpPr/>
          <p:nvPr/>
        </p:nvGrpSpPr>
        <p:grpSpPr>
          <a:xfrm>
            <a:off x="117990" y="1018385"/>
            <a:ext cx="1057282" cy="765280"/>
            <a:chOff x="11536" y="1127715"/>
            <a:chExt cx="1057282" cy="765280"/>
          </a:xfrm>
        </p:grpSpPr>
        <p:sp>
          <p:nvSpPr>
            <p:cNvPr id="91" name="직사각형 90"/>
            <p:cNvSpPr/>
            <p:nvPr/>
          </p:nvSpPr>
          <p:spPr>
            <a:xfrm>
              <a:off x="11536" y="1127715"/>
              <a:ext cx="1057282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Mobile node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137728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515396" y="1574231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9" name="그룹 118"/>
          <p:cNvGrpSpPr/>
          <p:nvPr/>
        </p:nvGrpSpPr>
        <p:grpSpPr>
          <a:xfrm>
            <a:off x="1885117" y="1027870"/>
            <a:ext cx="1096534" cy="729794"/>
            <a:chOff x="1641791" y="1137200"/>
            <a:chExt cx="1096534" cy="729794"/>
          </a:xfrm>
        </p:grpSpPr>
        <p:sp>
          <p:nvSpPr>
            <p:cNvPr id="120" name="직사각형 119"/>
            <p:cNvSpPr/>
            <p:nvPr/>
          </p:nvSpPr>
          <p:spPr>
            <a:xfrm>
              <a:off x="1641791" y="1137200"/>
              <a:ext cx="1096534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Serving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1853324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직사각형 121"/>
            <p:cNvSpPr/>
            <p:nvPr/>
          </p:nvSpPr>
          <p:spPr>
            <a:xfrm>
              <a:off x="2230992" y="1548230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3" name="그룹 122"/>
          <p:cNvGrpSpPr/>
          <p:nvPr/>
        </p:nvGrpSpPr>
        <p:grpSpPr>
          <a:xfrm>
            <a:off x="5120895" y="1027870"/>
            <a:ext cx="718866" cy="727729"/>
            <a:chOff x="5509318" y="1137200"/>
            <a:chExt cx="718866" cy="727729"/>
          </a:xfrm>
        </p:grpSpPr>
        <p:sp>
          <p:nvSpPr>
            <p:cNvPr id="124" name="직사각형 123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Controller</a:t>
              </a: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7" name="그룹 126"/>
          <p:cNvGrpSpPr/>
          <p:nvPr/>
        </p:nvGrpSpPr>
        <p:grpSpPr>
          <a:xfrm>
            <a:off x="3596430" y="1004886"/>
            <a:ext cx="1096533" cy="753262"/>
            <a:chOff x="3252250" y="1137200"/>
            <a:chExt cx="1096533" cy="753262"/>
          </a:xfrm>
          <a:solidFill>
            <a:schemeClr val="bg1"/>
          </a:solidFill>
        </p:grpSpPr>
        <p:sp>
          <p:nvSpPr>
            <p:cNvPr id="128" name="직사각형 127"/>
            <p:cNvSpPr/>
            <p:nvPr/>
          </p:nvSpPr>
          <p:spPr>
            <a:xfrm>
              <a:off x="3252250" y="1137200"/>
              <a:ext cx="1096533" cy="309278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Candidate </a:t>
              </a:r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PoA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3442795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3820463" y="1571698"/>
              <a:ext cx="341197" cy="318764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1" name="그룹 130"/>
          <p:cNvGrpSpPr/>
          <p:nvPr/>
        </p:nvGrpSpPr>
        <p:grpSpPr>
          <a:xfrm>
            <a:off x="6766686" y="1030419"/>
            <a:ext cx="718866" cy="727729"/>
            <a:chOff x="5509318" y="1137200"/>
            <a:chExt cx="718866" cy="727729"/>
          </a:xfrm>
        </p:grpSpPr>
        <p:sp>
          <p:nvSpPr>
            <p:cNvPr id="132" name="직사각형 131"/>
            <p:cNvSpPr/>
            <p:nvPr/>
          </p:nvSpPr>
          <p:spPr>
            <a:xfrm>
              <a:off x="5509318" y="1137200"/>
              <a:ext cx="718865" cy="30927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SDN 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Switch</a:t>
              </a:r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5509319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PoS</a:t>
              </a:r>
              <a:endPara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MISF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직사각형 133"/>
            <p:cNvSpPr/>
            <p:nvPr/>
          </p:nvSpPr>
          <p:spPr>
            <a:xfrm>
              <a:off x="5886987" y="1546165"/>
              <a:ext cx="341197" cy="3187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MIS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user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0" name="직사각형 79"/>
          <p:cNvSpPr/>
          <p:nvPr/>
        </p:nvSpPr>
        <p:spPr>
          <a:xfrm>
            <a:off x="1240692" y="1575025"/>
            <a:ext cx="665413" cy="27699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MAC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>
            <a:off x="422275" y="171180"/>
            <a:ext cx="8270875" cy="393433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defTabSz="7620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7620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latinLnBrk="0"/>
            <a:r>
              <a:rPr lang="en-US" altLang="ko-KR" sz="2000" kern="0" smtClean="0"/>
              <a:t>Figure 16 </a:t>
            </a:r>
            <a:r>
              <a:rPr lang="en-US" altLang="ko-KR" sz="2000" dirty="0"/>
              <a:t>—Signaling </a:t>
            </a:r>
            <a:r>
              <a:rPr lang="en-GB" altLang="ko-KR" sz="2000" dirty="0"/>
              <a:t>flows for handover decision procedure</a:t>
            </a:r>
            <a:endParaRPr lang="ko-KR" altLang="ko-KR" sz="2000" dirty="0"/>
          </a:p>
          <a:p>
            <a:pPr latinLnBrk="0"/>
            <a:endParaRPr lang="ko-KR" altLang="ko-KR" sz="2000" dirty="0"/>
          </a:p>
          <a:p>
            <a:pPr lvl="0" latinLnBrk="0"/>
            <a:endParaRPr lang="ko-KR" altLang="ko-KR" sz="2000" dirty="0"/>
          </a:p>
          <a:p>
            <a:pPr latinLnBrk="0"/>
            <a:endParaRPr lang="ko-KR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628138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33189</TotalTime>
  <Words>607</Words>
  <Application>Microsoft Office PowerPoint</Application>
  <PresentationFormat>화면 슬라이드 쇼(4:3)</PresentationFormat>
  <Paragraphs>317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HY중고딕</vt:lpstr>
      <vt:lpstr>ＭＳ Ｐゴシック</vt:lpstr>
      <vt:lpstr>Rotis Sans Serif for Nokia</vt:lpstr>
      <vt:lpstr>맑은 고딕</vt:lpstr>
      <vt:lpstr>Calibri</vt:lpstr>
      <vt:lpstr>Times</vt:lpstr>
      <vt:lpstr>Times New Roman</vt:lpstr>
      <vt:lpstr>blank presentation</vt:lpstr>
      <vt:lpstr>Figure 9—MIS framework architecture for SDRANs</vt:lpstr>
      <vt:lpstr> Figure 10— MIS reference model for SDRAN</vt:lpstr>
      <vt:lpstr>Figure 11— Relationship between different MIS SAPs</vt:lpstr>
      <vt:lpstr>Figure 12—Stages for seamless handover in SDRANs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Protocol Header for Single Radio Handover</dc:title>
  <dc:creator>etri</dc:creator>
  <cp:lastModifiedBy>jin choi</cp:lastModifiedBy>
  <cp:revision>1518</cp:revision>
  <cp:lastPrinted>2015-05-08T01:48:11Z</cp:lastPrinted>
  <dcterms:created xsi:type="dcterms:W3CDTF">2012-04-29T17:31:25Z</dcterms:created>
  <dcterms:modified xsi:type="dcterms:W3CDTF">2016-01-20T22:28:55Z</dcterms:modified>
</cp:coreProperties>
</file>