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62" r:id="rId2"/>
    <p:sldId id="256" r:id="rId3"/>
    <p:sldId id="258" r:id="rId4"/>
    <p:sldId id="257" r:id="rId5"/>
    <p:sldId id="259" r:id="rId6"/>
    <p:sldId id="260"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9" d="100"/>
          <a:sy n="109" d="100"/>
        </p:scale>
        <p:origin x="-102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B756A4-2EC0-46DB-9B88-4560230906F4}" type="datetimeFigureOut">
              <a:rPr lang="en-US" smtClean="0"/>
              <a:t>2/19/2016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A97B78-6B6D-411F-B5BE-0BD41B731839}" type="slidenum">
              <a:rPr lang="en-US" smtClean="0"/>
              <a:t>‹#›</a:t>
            </a:fld>
            <a:endParaRPr lang="en-US"/>
          </a:p>
        </p:txBody>
      </p:sp>
    </p:spTree>
    <p:extLst>
      <p:ext uri="{BB962C8B-B14F-4D97-AF65-F5344CB8AC3E}">
        <p14:creationId xmlns:p14="http://schemas.microsoft.com/office/powerpoint/2010/main" val="12470968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ChangeArrowheads="1" noTextEdit="1"/>
          </p:cNvSpPr>
          <p:nvPr>
            <p:ph type="sldImg"/>
          </p:nvPr>
        </p:nvSpPr>
        <p:spPr>
          <a:ln/>
        </p:spPr>
      </p:sp>
      <p:sp>
        <p:nvSpPr>
          <p:cNvPr id="73731" name="Rectangle 3"/>
          <p:cNvSpPr>
            <a:spLocks noGrp="1" noChangeArrowheads="1"/>
          </p:cNvSpPr>
          <p:nvPr>
            <p:ph type="body" idx="1"/>
          </p:nvPr>
        </p:nvSpPr>
        <p:spPr/>
        <p:txBody>
          <a:bodyPr/>
          <a:lstStyle/>
          <a:p>
            <a:endParaRPr lang="de-DE"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FDAF368-970E-DC4A-A127-442A19D742FF}" type="datetimeFigureOut">
              <a:rPr lang="en-US" smtClean="0"/>
              <a:t>2/19/2016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38EEA1-8690-7C4E-9FB1-1F94BB43689C}" type="slidenum">
              <a:rPr lang="en-US" smtClean="0"/>
              <a:t>‹#›</a:t>
            </a:fld>
            <a:endParaRPr lang="en-US"/>
          </a:p>
        </p:txBody>
      </p:sp>
    </p:spTree>
    <p:extLst>
      <p:ext uri="{BB962C8B-B14F-4D97-AF65-F5344CB8AC3E}">
        <p14:creationId xmlns:p14="http://schemas.microsoft.com/office/powerpoint/2010/main" val="3158919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DAF368-970E-DC4A-A127-442A19D742FF}" type="datetimeFigureOut">
              <a:rPr lang="en-US" smtClean="0"/>
              <a:t>2/19/2016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38EEA1-8690-7C4E-9FB1-1F94BB43689C}" type="slidenum">
              <a:rPr lang="en-US" smtClean="0"/>
              <a:t>‹#›</a:t>
            </a:fld>
            <a:endParaRPr lang="en-US"/>
          </a:p>
        </p:txBody>
      </p:sp>
    </p:spTree>
    <p:extLst>
      <p:ext uri="{BB962C8B-B14F-4D97-AF65-F5344CB8AC3E}">
        <p14:creationId xmlns:p14="http://schemas.microsoft.com/office/powerpoint/2010/main" val="3508095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DAF368-970E-DC4A-A127-442A19D742FF}" type="datetimeFigureOut">
              <a:rPr lang="en-US" smtClean="0"/>
              <a:t>2/19/2016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38EEA1-8690-7C4E-9FB1-1F94BB43689C}" type="slidenum">
              <a:rPr lang="en-US" smtClean="0"/>
              <a:t>‹#›</a:t>
            </a:fld>
            <a:endParaRPr lang="en-US"/>
          </a:p>
        </p:txBody>
      </p:sp>
    </p:spTree>
    <p:extLst>
      <p:ext uri="{BB962C8B-B14F-4D97-AF65-F5344CB8AC3E}">
        <p14:creationId xmlns:p14="http://schemas.microsoft.com/office/powerpoint/2010/main" val="343000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DAF368-970E-DC4A-A127-442A19D742FF}" type="datetimeFigureOut">
              <a:rPr lang="en-US" smtClean="0"/>
              <a:t>2/19/2016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38EEA1-8690-7C4E-9FB1-1F94BB43689C}" type="slidenum">
              <a:rPr lang="en-US" smtClean="0"/>
              <a:t>‹#›</a:t>
            </a:fld>
            <a:endParaRPr lang="en-US"/>
          </a:p>
        </p:txBody>
      </p:sp>
    </p:spTree>
    <p:extLst>
      <p:ext uri="{BB962C8B-B14F-4D97-AF65-F5344CB8AC3E}">
        <p14:creationId xmlns:p14="http://schemas.microsoft.com/office/powerpoint/2010/main" val="3285229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FDAF368-970E-DC4A-A127-442A19D742FF}" type="datetimeFigureOut">
              <a:rPr lang="en-US" smtClean="0"/>
              <a:t>2/19/2016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38EEA1-8690-7C4E-9FB1-1F94BB43689C}" type="slidenum">
              <a:rPr lang="en-US" smtClean="0"/>
              <a:t>‹#›</a:t>
            </a:fld>
            <a:endParaRPr lang="en-US"/>
          </a:p>
        </p:txBody>
      </p:sp>
    </p:spTree>
    <p:extLst>
      <p:ext uri="{BB962C8B-B14F-4D97-AF65-F5344CB8AC3E}">
        <p14:creationId xmlns:p14="http://schemas.microsoft.com/office/powerpoint/2010/main" val="36756051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FDAF368-970E-DC4A-A127-442A19D742FF}" type="datetimeFigureOut">
              <a:rPr lang="en-US" smtClean="0"/>
              <a:t>2/19/2016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38EEA1-8690-7C4E-9FB1-1F94BB43689C}" type="slidenum">
              <a:rPr lang="en-US" smtClean="0"/>
              <a:t>‹#›</a:t>
            </a:fld>
            <a:endParaRPr lang="en-US"/>
          </a:p>
        </p:txBody>
      </p:sp>
    </p:spTree>
    <p:extLst>
      <p:ext uri="{BB962C8B-B14F-4D97-AF65-F5344CB8AC3E}">
        <p14:creationId xmlns:p14="http://schemas.microsoft.com/office/powerpoint/2010/main" val="3044289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FDAF368-970E-DC4A-A127-442A19D742FF}" type="datetimeFigureOut">
              <a:rPr lang="en-US" smtClean="0"/>
              <a:t>2/19/2016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38EEA1-8690-7C4E-9FB1-1F94BB43689C}" type="slidenum">
              <a:rPr lang="en-US" smtClean="0"/>
              <a:t>‹#›</a:t>
            </a:fld>
            <a:endParaRPr lang="en-US"/>
          </a:p>
        </p:txBody>
      </p:sp>
    </p:spTree>
    <p:extLst>
      <p:ext uri="{BB962C8B-B14F-4D97-AF65-F5344CB8AC3E}">
        <p14:creationId xmlns:p14="http://schemas.microsoft.com/office/powerpoint/2010/main" val="2968783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FDAF368-970E-DC4A-A127-442A19D742FF}" type="datetimeFigureOut">
              <a:rPr lang="en-US" smtClean="0"/>
              <a:t>2/19/2016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38EEA1-8690-7C4E-9FB1-1F94BB43689C}" type="slidenum">
              <a:rPr lang="en-US" smtClean="0"/>
              <a:t>‹#›</a:t>
            </a:fld>
            <a:endParaRPr lang="en-US"/>
          </a:p>
        </p:txBody>
      </p:sp>
    </p:spTree>
    <p:extLst>
      <p:ext uri="{BB962C8B-B14F-4D97-AF65-F5344CB8AC3E}">
        <p14:creationId xmlns:p14="http://schemas.microsoft.com/office/powerpoint/2010/main" val="2998172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DAF368-970E-DC4A-A127-442A19D742FF}" type="datetimeFigureOut">
              <a:rPr lang="en-US" smtClean="0"/>
              <a:t>2/19/2016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38EEA1-8690-7C4E-9FB1-1F94BB43689C}" type="slidenum">
              <a:rPr lang="en-US" smtClean="0"/>
              <a:t>‹#›</a:t>
            </a:fld>
            <a:endParaRPr lang="en-US"/>
          </a:p>
        </p:txBody>
      </p:sp>
    </p:spTree>
    <p:extLst>
      <p:ext uri="{BB962C8B-B14F-4D97-AF65-F5344CB8AC3E}">
        <p14:creationId xmlns:p14="http://schemas.microsoft.com/office/powerpoint/2010/main" val="581206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DAF368-970E-DC4A-A127-442A19D742FF}" type="datetimeFigureOut">
              <a:rPr lang="en-US" smtClean="0"/>
              <a:t>2/19/2016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38EEA1-8690-7C4E-9FB1-1F94BB43689C}" type="slidenum">
              <a:rPr lang="en-US" smtClean="0"/>
              <a:t>‹#›</a:t>
            </a:fld>
            <a:endParaRPr lang="en-US"/>
          </a:p>
        </p:txBody>
      </p:sp>
    </p:spTree>
    <p:extLst>
      <p:ext uri="{BB962C8B-B14F-4D97-AF65-F5344CB8AC3E}">
        <p14:creationId xmlns:p14="http://schemas.microsoft.com/office/powerpoint/2010/main" val="3618931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DAF368-970E-DC4A-A127-442A19D742FF}" type="datetimeFigureOut">
              <a:rPr lang="en-US" smtClean="0"/>
              <a:t>2/19/2016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38EEA1-8690-7C4E-9FB1-1F94BB43689C}" type="slidenum">
              <a:rPr lang="en-US" smtClean="0"/>
              <a:t>‹#›</a:t>
            </a:fld>
            <a:endParaRPr lang="en-US"/>
          </a:p>
        </p:txBody>
      </p:sp>
    </p:spTree>
    <p:extLst>
      <p:ext uri="{BB962C8B-B14F-4D97-AF65-F5344CB8AC3E}">
        <p14:creationId xmlns:p14="http://schemas.microsoft.com/office/powerpoint/2010/main" val="60297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DAF368-970E-DC4A-A127-442A19D742FF}" type="datetimeFigureOut">
              <a:rPr lang="en-US" smtClean="0"/>
              <a:t>2/19/2016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38EEA1-8690-7C4E-9FB1-1F94BB43689C}" type="slidenum">
              <a:rPr lang="en-US" smtClean="0"/>
              <a:t>‹#›</a:t>
            </a:fld>
            <a:endParaRPr lang="en-US"/>
          </a:p>
        </p:txBody>
      </p:sp>
    </p:spTree>
    <p:extLst>
      <p:ext uri="{BB962C8B-B14F-4D97-AF65-F5344CB8AC3E}">
        <p14:creationId xmlns:p14="http://schemas.microsoft.com/office/powerpoint/2010/main" val="989034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3"/>
          <p:cNvSpPr>
            <a:spLocks noGrp="1"/>
          </p:cNvSpPr>
          <p:nvPr>
            <p:ph type="ftr" sz="quarter" idx="10"/>
          </p:nvPr>
        </p:nvSpPr>
        <p:spPr/>
        <p:txBody>
          <a:bodyPr/>
          <a:lstStyle/>
          <a:p>
            <a:r>
              <a:rPr lang="en-US" altLang="en-US"/>
              <a:t>21-07-xxxx-00-0000</a:t>
            </a:r>
          </a:p>
        </p:txBody>
      </p:sp>
      <p:sp>
        <p:nvSpPr>
          <p:cNvPr id="4" name="Slide Number Placeholder 4"/>
          <p:cNvSpPr>
            <a:spLocks noGrp="1"/>
          </p:cNvSpPr>
          <p:nvPr>
            <p:ph type="sldNum" sz="quarter" idx="11"/>
          </p:nvPr>
        </p:nvSpPr>
        <p:spPr/>
        <p:txBody>
          <a:bodyPr/>
          <a:lstStyle/>
          <a:p>
            <a:fld id="{7DF8CC84-3208-4717-A9D6-878B5F482B7A}" type="slidenum">
              <a:rPr lang="en-US" altLang="en-US"/>
              <a:pPr/>
              <a:t>1</a:t>
            </a:fld>
            <a:endParaRPr lang="en-US" altLang="en-US"/>
          </a:p>
        </p:txBody>
      </p:sp>
      <p:sp>
        <p:nvSpPr>
          <p:cNvPr id="72706" name="Rectangle 2"/>
          <p:cNvSpPr>
            <a:spLocks noGrp="1" noChangeArrowheads="1"/>
          </p:cNvSpPr>
          <p:nvPr>
            <p:ph type="body" idx="1"/>
          </p:nvPr>
        </p:nvSpPr>
        <p:spPr>
          <a:xfrm>
            <a:off x="439738" y="990600"/>
            <a:ext cx="8399462" cy="5029200"/>
          </a:xfrm>
          <a:solidFill>
            <a:srgbClr val="66CCFF"/>
          </a:solidFill>
          <a:ln/>
        </p:spPr>
        <p:txBody>
          <a:bodyPr/>
          <a:lstStyle/>
          <a:p>
            <a:pPr>
              <a:buClr>
                <a:srgbClr val="FAFD00"/>
              </a:buClr>
              <a:buFontTx/>
              <a:buNone/>
            </a:pPr>
            <a:r>
              <a:rPr lang="en-US" altLang="en-US" sz="2800" b="1" dirty="0">
                <a:cs typeface="Times New Roman" pitchFamily="18" charset="0"/>
              </a:rPr>
              <a:t>IEEE 802.21 </a:t>
            </a:r>
            <a:r>
              <a:rPr lang="en-US" altLang="en-US" sz="2800" b="1" dirty="0" smtClean="0">
                <a:cs typeface="Times New Roman" pitchFamily="18" charset="0"/>
              </a:rPr>
              <a:t> </a:t>
            </a:r>
            <a:endParaRPr lang="en-US" altLang="en-US" sz="2800" b="1" dirty="0">
              <a:cs typeface="Times New Roman" pitchFamily="18" charset="0"/>
            </a:endParaRPr>
          </a:p>
          <a:p>
            <a:pPr>
              <a:buClr>
                <a:srgbClr val="FAFD00"/>
              </a:buClr>
              <a:buFontTx/>
              <a:buNone/>
            </a:pPr>
            <a:r>
              <a:rPr lang="en-US" altLang="en-US" sz="2000" dirty="0">
                <a:cs typeface="Times New Roman" pitchFamily="18" charset="0"/>
              </a:rPr>
              <a:t>DCN: </a:t>
            </a:r>
            <a:r>
              <a:rPr lang="en-US" altLang="en-US" sz="2000" dirty="0" smtClean="0">
                <a:cs typeface="Times New Roman" pitchFamily="18" charset="0"/>
              </a:rPr>
              <a:t>21-16-</a:t>
            </a:r>
            <a:r>
              <a:rPr lang="en-US" altLang="ja-JP" sz="2000" dirty="0" smtClean="0">
                <a:ea typeface="ＭＳ Ｐゴシック" pitchFamily="50" charset="-128"/>
                <a:cs typeface="Times New Roman" pitchFamily="18" charset="0"/>
              </a:rPr>
              <a:t>00xx</a:t>
            </a:r>
            <a:r>
              <a:rPr lang="en-US" altLang="en-US" sz="2000" dirty="0" smtClean="0">
                <a:cs typeface="Times New Roman" pitchFamily="18" charset="0"/>
              </a:rPr>
              <a:t>-00-0000</a:t>
            </a:r>
            <a:endParaRPr lang="en-US" altLang="en-US" sz="2000" dirty="0">
              <a:cs typeface="Times New Roman" pitchFamily="18" charset="0"/>
            </a:endParaRPr>
          </a:p>
          <a:p>
            <a:pPr>
              <a:buClr>
                <a:srgbClr val="FAFD00"/>
              </a:buClr>
              <a:buFontTx/>
              <a:buNone/>
            </a:pPr>
            <a:r>
              <a:rPr lang="en-US" altLang="en-US" sz="2000" dirty="0">
                <a:cs typeface="Times New Roman" pitchFamily="18" charset="0"/>
              </a:rPr>
              <a:t>Title: </a:t>
            </a:r>
            <a:r>
              <a:rPr lang="en-US" sz="2000" dirty="0"/>
              <a:t>Some key points for Remedy 1 proposed in 21-15-00-0036-00-SAUC for Comments #106, #107, #108 and #109 </a:t>
            </a:r>
            <a:endParaRPr lang="en-US" sz="2000" dirty="0" smtClean="0"/>
          </a:p>
          <a:p>
            <a:pPr>
              <a:buClr>
                <a:srgbClr val="FAFD00"/>
              </a:buClr>
              <a:buFontTx/>
              <a:buNone/>
            </a:pPr>
            <a:r>
              <a:rPr lang="en-US" altLang="en-US" sz="2000" dirty="0" smtClean="0">
                <a:cs typeface="Times New Roman" pitchFamily="18" charset="0"/>
              </a:rPr>
              <a:t>Date </a:t>
            </a:r>
            <a:r>
              <a:rPr lang="en-US" altLang="en-US" sz="2000" dirty="0">
                <a:cs typeface="Times New Roman" pitchFamily="18" charset="0"/>
              </a:rPr>
              <a:t>Submitted: </a:t>
            </a:r>
            <a:r>
              <a:rPr lang="en-US" altLang="en-US" sz="2000" dirty="0" smtClean="0">
                <a:cs typeface="Times New Roman" pitchFamily="18" charset="0"/>
              </a:rPr>
              <a:t>Feb.19, 2016</a:t>
            </a:r>
            <a:endParaRPr lang="en-US" altLang="en-US" sz="2000" dirty="0">
              <a:cs typeface="Times New Roman" pitchFamily="18" charset="0"/>
            </a:endParaRPr>
          </a:p>
          <a:p>
            <a:pPr>
              <a:buClr>
                <a:srgbClr val="FAFD00"/>
              </a:buClr>
              <a:buFontTx/>
              <a:buNone/>
            </a:pPr>
            <a:r>
              <a:rPr lang="en-US" altLang="en-US" sz="2000" dirty="0">
                <a:cs typeface="Times New Roman" pitchFamily="18" charset="0"/>
              </a:rPr>
              <a:t>Presented at </a:t>
            </a:r>
            <a:r>
              <a:rPr lang="en-US" altLang="en-US" sz="2000" dirty="0" smtClean="0">
                <a:cs typeface="Times New Roman" pitchFamily="18" charset="0"/>
              </a:rPr>
              <a:t>teleconference Feb. 22, 2016</a:t>
            </a:r>
            <a:endParaRPr lang="en-US" altLang="en-US" sz="2000" dirty="0">
              <a:cs typeface="Times New Roman" pitchFamily="18" charset="0"/>
            </a:endParaRPr>
          </a:p>
          <a:p>
            <a:pPr>
              <a:buClr>
                <a:srgbClr val="FAFD00"/>
              </a:buClr>
              <a:buFontTx/>
              <a:buNone/>
            </a:pPr>
            <a:r>
              <a:rPr lang="en-US" altLang="en-US" sz="2000" dirty="0">
                <a:cs typeface="Times New Roman" pitchFamily="18" charset="0"/>
              </a:rPr>
              <a:t>Authors or Source(s):</a:t>
            </a:r>
          </a:p>
          <a:p>
            <a:pPr>
              <a:buClr>
                <a:srgbClr val="FAFD00"/>
              </a:buClr>
              <a:buFontTx/>
              <a:buNone/>
            </a:pPr>
            <a:r>
              <a:rPr lang="en-US" altLang="en-US" sz="2000" b="1" dirty="0">
                <a:cs typeface="Times New Roman" pitchFamily="18" charset="0"/>
              </a:rPr>
              <a:t>	</a:t>
            </a:r>
            <a:r>
              <a:rPr lang="en-US" altLang="en-US" sz="2000" dirty="0" smtClean="0">
                <a:cs typeface="Times New Roman" pitchFamily="18" charset="0"/>
              </a:rPr>
              <a:t>Lily Chen</a:t>
            </a:r>
            <a:r>
              <a:rPr lang="fr-FR" altLang="en-US" sz="2000" dirty="0" smtClean="0"/>
              <a:t> (NIST)</a:t>
            </a:r>
            <a:endParaRPr lang="en-US" altLang="en-US" sz="2000" b="1" dirty="0"/>
          </a:p>
          <a:p>
            <a:pPr>
              <a:buClr>
                <a:srgbClr val="FAFD00"/>
              </a:buClr>
              <a:buFontTx/>
              <a:buNone/>
            </a:pPr>
            <a:r>
              <a:rPr lang="en-US" altLang="en-US" sz="2000" dirty="0">
                <a:cs typeface="Times New Roman" pitchFamily="18" charset="0"/>
              </a:rPr>
              <a:t>Abstract</a:t>
            </a:r>
            <a:r>
              <a:rPr lang="en-US" altLang="en-US" sz="2000" dirty="0" smtClean="0">
                <a:cs typeface="Times New Roman" pitchFamily="18" charset="0"/>
              </a:rPr>
              <a:t>: This presentation explains some key points in adoption remedy </a:t>
            </a:r>
            <a:r>
              <a:rPr lang="en-US" altLang="en-US" sz="2000" dirty="0">
                <a:cs typeface="Times New Roman" pitchFamily="18" charset="0"/>
              </a:rPr>
              <a:t>1 proposed in 21-15-00-0036-00-SAUC for Comments #106, #107, #108 and #109 </a:t>
            </a:r>
          </a:p>
          <a:p>
            <a:pPr algn="just">
              <a:buFontTx/>
              <a:buNone/>
            </a:pPr>
            <a:endParaRPr lang="en-US" altLang="en-US" sz="2800" dirty="0">
              <a:cs typeface="Times New Roman" pitchFamily="18" charset="0"/>
            </a:endParaRPr>
          </a:p>
        </p:txBody>
      </p:sp>
    </p:spTree>
    <p:extLst>
      <p:ext uri="{BB962C8B-B14F-4D97-AF65-F5344CB8AC3E}">
        <p14:creationId xmlns:p14="http://schemas.microsoft.com/office/powerpoint/2010/main" val="24530264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smtClean="0"/>
              <a:t>Some key points for Remedy </a:t>
            </a:r>
            <a:r>
              <a:rPr lang="en-US" sz="2800" dirty="0"/>
              <a:t>1 </a:t>
            </a:r>
            <a:r>
              <a:rPr lang="en-US" sz="2800" dirty="0"/>
              <a:t>proposed in </a:t>
            </a:r>
            <a:r>
              <a:rPr lang="en-US" sz="2800" dirty="0" smtClean="0"/>
              <a:t>21-15-00-0036-00-SAUC for </a:t>
            </a:r>
            <a:r>
              <a:rPr lang="en-US" sz="2800" dirty="0"/>
              <a:t>Comments #106, #107, #108 and #</a:t>
            </a:r>
            <a:r>
              <a:rPr lang="en-US" sz="2800" dirty="0" smtClean="0"/>
              <a:t>109</a:t>
            </a:r>
            <a:endParaRPr lang="en-US" sz="2800" dirty="0"/>
          </a:p>
        </p:txBody>
      </p:sp>
      <p:sp>
        <p:nvSpPr>
          <p:cNvPr id="3" name="Subtitle 2"/>
          <p:cNvSpPr>
            <a:spLocks noGrp="1"/>
          </p:cNvSpPr>
          <p:nvPr>
            <p:ph type="subTitle" idx="1"/>
          </p:nvPr>
        </p:nvSpPr>
        <p:spPr/>
        <p:txBody>
          <a:bodyPr/>
          <a:lstStyle/>
          <a:p>
            <a:r>
              <a:rPr lang="en-US" dirty="0" smtClean="0"/>
              <a:t>Lily Chen</a:t>
            </a:r>
            <a:r>
              <a:rPr lang="en-US" dirty="0"/>
              <a:t> </a:t>
            </a:r>
            <a:r>
              <a:rPr lang="en-US" dirty="0" smtClean="0"/>
              <a:t>(NIST)</a:t>
            </a:r>
          </a:p>
          <a:p>
            <a:r>
              <a:rPr lang="en-US" dirty="0" smtClean="0"/>
              <a:t>Feb. 19, 2016</a:t>
            </a:r>
          </a:p>
        </p:txBody>
      </p:sp>
    </p:spTree>
    <p:extLst>
      <p:ext uri="{BB962C8B-B14F-4D97-AF65-F5344CB8AC3E}">
        <p14:creationId xmlns:p14="http://schemas.microsoft.com/office/powerpoint/2010/main" val="38468499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Optimize MIH SA establishment for Single Radio Handover</a:t>
            </a:r>
            <a:endParaRPr lang="en-US" sz="3200" dirty="0"/>
          </a:p>
        </p:txBody>
      </p:sp>
      <p:sp>
        <p:nvSpPr>
          <p:cNvPr id="3" name="Content Placeholder 2"/>
          <p:cNvSpPr>
            <a:spLocks noGrp="1"/>
          </p:cNvSpPr>
          <p:nvPr>
            <p:ph idx="1"/>
          </p:nvPr>
        </p:nvSpPr>
        <p:spPr>
          <a:xfrm>
            <a:off x="457200" y="1600201"/>
            <a:ext cx="8229600" cy="4600302"/>
          </a:xfrm>
        </p:spPr>
        <p:txBody>
          <a:bodyPr>
            <a:normAutofit fontScale="55000" lnSpcReduction="20000"/>
          </a:bodyPr>
          <a:lstStyle/>
          <a:p>
            <a:r>
              <a:rPr lang="en-US" dirty="0" smtClean="0"/>
              <a:t>Whenever, it is possible, MN shall establish SA with </a:t>
            </a:r>
            <a:r>
              <a:rPr lang="en-US" dirty="0" err="1" smtClean="0"/>
              <a:t>TPoS</a:t>
            </a:r>
            <a:r>
              <a:rPr lang="en-US" dirty="0" smtClean="0"/>
              <a:t> with the methods provided in 21m (developed as in task group 21a)</a:t>
            </a:r>
          </a:p>
          <a:p>
            <a:pPr lvl="1"/>
            <a:r>
              <a:rPr lang="en-US" dirty="0" smtClean="0"/>
              <a:t>The reason for the fact that the mechanisms provided in 21m cannot be used is not well understood</a:t>
            </a:r>
          </a:p>
          <a:p>
            <a:pPr lvl="2"/>
            <a:r>
              <a:rPr lang="en-US" dirty="0"/>
              <a:t>The issue </a:t>
            </a:r>
            <a:r>
              <a:rPr lang="en-US" dirty="0" smtClean="0"/>
              <a:t>is that </a:t>
            </a:r>
            <a:r>
              <a:rPr lang="en-US" dirty="0"/>
              <a:t>MN cannot directly talk to </a:t>
            </a:r>
            <a:r>
              <a:rPr lang="en-US" dirty="0" err="1" smtClean="0"/>
              <a:t>TPoS</a:t>
            </a:r>
            <a:r>
              <a:rPr lang="en-US" dirty="0" smtClean="0"/>
              <a:t>, however</a:t>
            </a:r>
            <a:endParaRPr lang="en-US" dirty="0"/>
          </a:p>
          <a:p>
            <a:pPr lvl="2"/>
            <a:r>
              <a:rPr lang="en-US" dirty="0" smtClean="0"/>
              <a:t>In 21m, EAP is executed between an MN and </a:t>
            </a:r>
            <a:r>
              <a:rPr lang="en-US" dirty="0" err="1" smtClean="0"/>
              <a:t>PoS</a:t>
            </a:r>
            <a:endParaRPr lang="en-US" dirty="0" smtClean="0"/>
          </a:p>
          <a:p>
            <a:pPr lvl="2"/>
            <a:r>
              <a:rPr lang="en-US" dirty="0" smtClean="0"/>
              <a:t>EAP </a:t>
            </a:r>
            <a:r>
              <a:rPr lang="en-US" dirty="0"/>
              <a:t>is </a:t>
            </a:r>
            <a:r>
              <a:rPr lang="en-US" dirty="0" smtClean="0"/>
              <a:t>executed on </a:t>
            </a:r>
            <a:r>
              <a:rPr lang="en-US" dirty="0"/>
              <a:t>the top of </a:t>
            </a:r>
            <a:r>
              <a:rPr lang="en-US" dirty="0" smtClean="0"/>
              <a:t>MIH (see Figure 40 of 21m)</a:t>
            </a:r>
          </a:p>
          <a:p>
            <a:r>
              <a:rPr lang="en-US" dirty="0" smtClean="0"/>
              <a:t>The </a:t>
            </a:r>
            <a:r>
              <a:rPr lang="en-US" dirty="0"/>
              <a:t>optimized MIH SA establishment for Single Radio </a:t>
            </a:r>
            <a:r>
              <a:rPr lang="en-US" dirty="0" smtClean="0"/>
              <a:t>Handover is provided as an option</a:t>
            </a:r>
          </a:p>
          <a:p>
            <a:pPr lvl="1"/>
            <a:r>
              <a:rPr lang="en-US" dirty="0" err="1" smtClean="0"/>
              <a:t>SPoS</a:t>
            </a:r>
            <a:r>
              <a:rPr lang="en-US" dirty="0" smtClean="0"/>
              <a:t> generates a key K and distributes it to </a:t>
            </a:r>
            <a:r>
              <a:rPr lang="en-US" dirty="0" err="1" smtClean="0"/>
              <a:t>TPoS</a:t>
            </a:r>
            <a:r>
              <a:rPr lang="en-US" dirty="0" smtClean="0"/>
              <a:t> and MN</a:t>
            </a:r>
          </a:p>
          <a:p>
            <a:pPr lvl="1"/>
            <a:r>
              <a:rPr lang="en-US" dirty="0" smtClean="0"/>
              <a:t>MN and </a:t>
            </a:r>
            <a:r>
              <a:rPr lang="en-US" dirty="0" err="1" smtClean="0"/>
              <a:t>TPoS</a:t>
            </a:r>
            <a:r>
              <a:rPr lang="en-US" dirty="0" smtClean="0"/>
              <a:t> shall use the key K as it is generated through EAP as in 21m to derive other keys (see Figure 46 of 21m)</a:t>
            </a:r>
          </a:p>
          <a:p>
            <a:pPr lvl="1"/>
            <a:r>
              <a:rPr lang="en-US" dirty="0" smtClean="0"/>
              <a:t>The cipher suites are defined in 21m for </a:t>
            </a:r>
            <a:r>
              <a:rPr lang="en-US" dirty="0" err="1" smtClean="0"/>
              <a:t>TPoS</a:t>
            </a:r>
            <a:r>
              <a:rPr lang="en-US" dirty="0" smtClean="0"/>
              <a:t> and MN to negotiate (tables 24 and 25 in 21m)</a:t>
            </a:r>
          </a:p>
          <a:p>
            <a:r>
              <a:rPr lang="en-US" dirty="0" smtClean="0"/>
              <a:t>The optimized method must be restricted to reduce the security damage through domino effect</a:t>
            </a:r>
          </a:p>
          <a:p>
            <a:pPr lvl="1"/>
            <a:r>
              <a:rPr lang="en-US" dirty="0" smtClean="0"/>
              <a:t>If home domains of </a:t>
            </a:r>
            <a:r>
              <a:rPr lang="en-US" dirty="0" err="1" smtClean="0"/>
              <a:t>SPoS</a:t>
            </a:r>
            <a:r>
              <a:rPr lang="en-US" dirty="0" smtClean="0"/>
              <a:t> and </a:t>
            </a:r>
            <a:r>
              <a:rPr lang="en-US" dirty="0" err="1" smtClean="0"/>
              <a:t>TPoS</a:t>
            </a:r>
            <a:r>
              <a:rPr lang="en-US" dirty="0" smtClean="0"/>
              <a:t> have a kind of agreement, then there shall be a way to provide key K from a higher level entity</a:t>
            </a:r>
          </a:p>
          <a:p>
            <a:pPr lvl="1"/>
            <a:r>
              <a:rPr lang="en-US" dirty="0" smtClean="0"/>
              <a:t>In fact, it may be more reasonable to allow </a:t>
            </a:r>
            <a:r>
              <a:rPr lang="en-US" dirty="0" err="1" smtClean="0"/>
              <a:t>SPoS</a:t>
            </a:r>
            <a:r>
              <a:rPr lang="en-US" dirty="0" smtClean="0"/>
              <a:t> to derive a key K from whatever established before with MN, in stead of generating K from no where. </a:t>
            </a:r>
          </a:p>
          <a:p>
            <a:r>
              <a:rPr lang="en-US" dirty="0" smtClean="0"/>
              <a:t>In any case, it is a default to fall back to EAP between MN and </a:t>
            </a:r>
            <a:r>
              <a:rPr lang="en-US" dirty="0" err="1" smtClean="0"/>
              <a:t>TPoS</a:t>
            </a:r>
            <a:r>
              <a:rPr lang="en-US" dirty="0"/>
              <a:t> </a:t>
            </a:r>
            <a:endParaRPr lang="en-US" dirty="0" smtClean="0"/>
          </a:p>
        </p:txBody>
      </p:sp>
    </p:spTree>
    <p:extLst>
      <p:ext uri="{BB962C8B-B14F-4D97-AF65-F5344CB8AC3E}">
        <p14:creationId xmlns:p14="http://schemas.microsoft.com/office/powerpoint/2010/main" val="2261300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interfaces</a:t>
            </a:r>
            <a:endParaRPr lang="en-US" dirty="0"/>
          </a:p>
        </p:txBody>
      </p:sp>
      <p:grpSp>
        <p:nvGrpSpPr>
          <p:cNvPr id="23" name="Group 22"/>
          <p:cNvGrpSpPr/>
          <p:nvPr/>
        </p:nvGrpSpPr>
        <p:grpSpPr>
          <a:xfrm>
            <a:off x="2867758" y="2102597"/>
            <a:ext cx="3710174" cy="2396601"/>
            <a:chOff x="1204421" y="2268130"/>
            <a:chExt cx="3710174" cy="2396601"/>
          </a:xfrm>
        </p:grpSpPr>
        <p:sp>
          <p:nvSpPr>
            <p:cNvPr id="4" name="TextBox 3"/>
            <p:cNvSpPr txBox="1"/>
            <p:nvPr/>
          </p:nvSpPr>
          <p:spPr>
            <a:xfrm>
              <a:off x="1204421" y="4295399"/>
              <a:ext cx="972838" cy="369332"/>
            </a:xfrm>
            <a:prstGeom prst="rect">
              <a:avLst/>
            </a:prstGeom>
            <a:noFill/>
            <a:ln>
              <a:solidFill>
                <a:srgbClr val="800000"/>
              </a:solidFill>
            </a:ln>
          </p:spPr>
          <p:txBody>
            <a:bodyPr wrap="square" rtlCol="0">
              <a:spAutoFit/>
            </a:bodyPr>
            <a:lstStyle/>
            <a:p>
              <a:pPr algn="ctr"/>
              <a:r>
                <a:rPr lang="en-US" dirty="0" smtClean="0"/>
                <a:t>SPOS</a:t>
              </a:r>
              <a:endParaRPr lang="en-US" dirty="0"/>
            </a:p>
          </p:txBody>
        </p:sp>
        <p:sp>
          <p:nvSpPr>
            <p:cNvPr id="5" name="TextBox 4"/>
            <p:cNvSpPr txBox="1"/>
            <p:nvPr/>
          </p:nvSpPr>
          <p:spPr>
            <a:xfrm>
              <a:off x="1204421" y="2637462"/>
              <a:ext cx="972838" cy="369332"/>
            </a:xfrm>
            <a:prstGeom prst="rect">
              <a:avLst/>
            </a:prstGeom>
            <a:noFill/>
            <a:ln>
              <a:solidFill>
                <a:srgbClr val="800000"/>
              </a:solidFill>
            </a:ln>
          </p:spPr>
          <p:txBody>
            <a:bodyPr wrap="square" rtlCol="0">
              <a:spAutoFit/>
            </a:bodyPr>
            <a:lstStyle/>
            <a:p>
              <a:pPr algn="ctr"/>
              <a:r>
                <a:rPr lang="en-US" dirty="0" smtClean="0"/>
                <a:t>MN</a:t>
              </a:r>
              <a:endParaRPr lang="en-US" dirty="0"/>
            </a:p>
          </p:txBody>
        </p:sp>
        <p:sp>
          <p:nvSpPr>
            <p:cNvPr id="6" name="TextBox 5"/>
            <p:cNvSpPr txBox="1"/>
            <p:nvPr/>
          </p:nvSpPr>
          <p:spPr>
            <a:xfrm>
              <a:off x="3194404" y="4295399"/>
              <a:ext cx="972838" cy="369332"/>
            </a:xfrm>
            <a:prstGeom prst="rect">
              <a:avLst/>
            </a:prstGeom>
            <a:solidFill>
              <a:schemeClr val="bg2">
                <a:lumMod val="75000"/>
              </a:schemeClr>
            </a:solidFill>
            <a:ln>
              <a:solidFill>
                <a:srgbClr val="800000"/>
              </a:solidFill>
            </a:ln>
          </p:spPr>
          <p:txBody>
            <a:bodyPr wrap="square" rtlCol="0">
              <a:spAutoFit/>
            </a:bodyPr>
            <a:lstStyle/>
            <a:p>
              <a:pPr algn="ctr"/>
              <a:r>
                <a:rPr lang="en-US" dirty="0" smtClean="0"/>
                <a:t>TPOS</a:t>
              </a:r>
              <a:endParaRPr lang="en-US" dirty="0"/>
            </a:p>
          </p:txBody>
        </p:sp>
        <p:sp>
          <p:nvSpPr>
            <p:cNvPr id="19" name="TextBox 18"/>
            <p:cNvSpPr txBox="1"/>
            <p:nvPr/>
          </p:nvSpPr>
          <p:spPr>
            <a:xfrm>
              <a:off x="1690840" y="3407791"/>
              <a:ext cx="540466" cy="369332"/>
            </a:xfrm>
            <a:prstGeom prst="rect">
              <a:avLst/>
            </a:prstGeom>
            <a:noFill/>
          </p:spPr>
          <p:txBody>
            <a:bodyPr wrap="square" rtlCol="0">
              <a:spAutoFit/>
            </a:bodyPr>
            <a:lstStyle/>
            <a:p>
              <a:r>
                <a:rPr lang="en-US" dirty="0" smtClean="0"/>
                <a:t>K</a:t>
              </a:r>
              <a:endParaRPr lang="en-US" baseline="-25000" dirty="0"/>
            </a:p>
          </p:txBody>
        </p:sp>
        <p:sp>
          <p:nvSpPr>
            <p:cNvPr id="20" name="TextBox 19"/>
            <p:cNvSpPr txBox="1"/>
            <p:nvPr/>
          </p:nvSpPr>
          <p:spPr>
            <a:xfrm>
              <a:off x="2395107" y="4129866"/>
              <a:ext cx="540466" cy="369332"/>
            </a:xfrm>
            <a:prstGeom prst="rect">
              <a:avLst/>
            </a:prstGeom>
            <a:noFill/>
          </p:spPr>
          <p:txBody>
            <a:bodyPr wrap="square" rtlCol="0">
              <a:spAutoFit/>
            </a:bodyPr>
            <a:lstStyle/>
            <a:p>
              <a:r>
                <a:rPr lang="en-US" dirty="0" smtClean="0"/>
                <a:t>K</a:t>
              </a:r>
              <a:endParaRPr lang="en-US" baseline="-25000" dirty="0"/>
            </a:p>
          </p:txBody>
        </p:sp>
        <p:cxnSp>
          <p:nvCxnSpPr>
            <p:cNvPr id="22" name="Straight Connector 21"/>
            <p:cNvCxnSpPr>
              <a:stCxn id="5" idx="3"/>
              <a:endCxn id="6" idx="0"/>
            </p:cNvCxnSpPr>
            <p:nvPr/>
          </p:nvCxnSpPr>
          <p:spPr>
            <a:xfrm>
              <a:off x="2177259" y="2822128"/>
              <a:ext cx="1503564" cy="1473271"/>
            </a:xfrm>
            <a:prstGeom prst="line">
              <a:avLst/>
            </a:prstGeom>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3559629" y="2268130"/>
              <a:ext cx="540466" cy="369332"/>
            </a:xfrm>
            <a:prstGeom prst="rect">
              <a:avLst/>
            </a:prstGeom>
            <a:noFill/>
            <a:ln>
              <a:solidFill>
                <a:srgbClr val="002060"/>
              </a:solidFill>
            </a:ln>
          </p:spPr>
          <p:txBody>
            <a:bodyPr wrap="square" rtlCol="0">
              <a:spAutoFit/>
            </a:bodyPr>
            <a:lstStyle/>
            <a:p>
              <a:pPr algn="ctr"/>
              <a:r>
                <a:rPr lang="en-US" dirty="0" smtClean="0"/>
                <a:t>K</a:t>
              </a:r>
              <a:endParaRPr lang="en-US" baseline="-25000" dirty="0"/>
            </a:p>
          </p:txBody>
        </p:sp>
        <p:cxnSp>
          <p:nvCxnSpPr>
            <p:cNvPr id="12" name="Straight Arrow Connector 11"/>
            <p:cNvCxnSpPr>
              <a:stCxn id="4" idx="0"/>
              <a:endCxn id="5" idx="2"/>
            </p:cNvCxnSpPr>
            <p:nvPr/>
          </p:nvCxnSpPr>
          <p:spPr>
            <a:xfrm flipV="1">
              <a:off x="1690840" y="3006794"/>
              <a:ext cx="0" cy="128860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a:stCxn id="4" idx="3"/>
              <a:endCxn id="6" idx="1"/>
            </p:cNvCxnSpPr>
            <p:nvPr/>
          </p:nvCxnSpPr>
          <p:spPr>
            <a:xfrm>
              <a:off x="2177259" y="4480065"/>
              <a:ext cx="1017145"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 name="Straight Arrow Connector 6"/>
            <p:cNvCxnSpPr>
              <a:stCxn id="27" idx="2"/>
            </p:cNvCxnSpPr>
            <p:nvPr/>
          </p:nvCxnSpPr>
          <p:spPr>
            <a:xfrm>
              <a:off x="3829862" y="2637462"/>
              <a:ext cx="0" cy="369332"/>
            </a:xfrm>
            <a:prstGeom prst="straightConnector1">
              <a:avLst/>
            </a:prstGeom>
            <a:ln w="3175">
              <a:solidFill>
                <a:srgbClr val="002060"/>
              </a:solidFill>
              <a:tailEnd type="arrow"/>
            </a:ln>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a:off x="2935573" y="3006794"/>
              <a:ext cx="1979022" cy="276999"/>
              <a:chOff x="5070566" y="3581351"/>
              <a:chExt cx="1979022" cy="276999"/>
            </a:xfrm>
          </p:grpSpPr>
          <p:sp>
            <p:nvSpPr>
              <p:cNvPr id="34" name="TextBox 33"/>
              <p:cNvSpPr txBox="1"/>
              <p:nvPr/>
            </p:nvSpPr>
            <p:spPr>
              <a:xfrm>
                <a:off x="5070566" y="3581351"/>
                <a:ext cx="659674" cy="276999"/>
              </a:xfrm>
              <a:prstGeom prst="rect">
                <a:avLst/>
              </a:prstGeom>
              <a:noFill/>
              <a:ln>
                <a:solidFill>
                  <a:srgbClr val="002060"/>
                </a:solidFill>
              </a:ln>
            </p:spPr>
            <p:txBody>
              <a:bodyPr wrap="square" rtlCol="0">
                <a:spAutoFit/>
              </a:bodyPr>
              <a:lstStyle/>
              <a:p>
                <a:pPr algn="ctr"/>
                <a:r>
                  <a:rPr lang="en-US" sz="1200" dirty="0" smtClean="0"/>
                  <a:t>MAIK</a:t>
                </a:r>
                <a:endParaRPr lang="en-US" sz="1200" baseline="-25000" dirty="0"/>
              </a:p>
            </p:txBody>
          </p:sp>
          <p:sp>
            <p:nvSpPr>
              <p:cNvPr id="36" name="TextBox 35"/>
              <p:cNvSpPr txBox="1"/>
              <p:nvPr/>
            </p:nvSpPr>
            <p:spPr>
              <a:xfrm>
                <a:off x="6389914" y="3581351"/>
                <a:ext cx="659674" cy="276999"/>
              </a:xfrm>
              <a:prstGeom prst="rect">
                <a:avLst/>
              </a:prstGeom>
              <a:noFill/>
              <a:ln>
                <a:solidFill>
                  <a:srgbClr val="002060"/>
                </a:solidFill>
              </a:ln>
            </p:spPr>
            <p:txBody>
              <a:bodyPr wrap="square" rtlCol="0">
                <a:spAutoFit/>
              </a:bodyPr>
              <a:lstStyle/>
              <a:p>
                <a:pPr algn="ctr"/>
                <a:r>
                  <a:rPr lang="en-US" sz="1200" dirty="0" smtClean="0"/>
                  <a:t>MIEK</a:t>
                </a:r>
                <a:endParaRPr lang="en-US" sz="1200" baseline="-25000" dirty="0"/>
              </a:p>
            </p:txBody>
          </p:sp>
          <p:sp>
            <p:nvSpPr>
              <p:cNvPr id="38" name="TextBox 37"/>
              <p:cNvSpPr txBox="1"/>
              <p:nvPr/>
            </p:nvSpPr>
            <p:spPr>
              <a:xfrm>
                <a:off x="5730240" y="3581351"/>
                <a:ext cx="659674" cy="276999"/>
              </a:xfrm>
              <a:prstGeom prst="rect">
                <a:avLst/>
              </a:prstGeom>
              <a:noFill/>
              <a:ln>
                <a:solidFill>
                  <a:srgbClr val="002060"/>
                </a:solidFill>
              </a:ln>
            </p:spPr>
            <p:txBody>
              <a:bodyPr wrap="square" rtlCol="0">
                <a:spAutoFit/>
              </a:bodyPr>
              <a:lstStyle/>
              <a:p>
                <a:pPr algn="ctr"/>
                <a:r>
                  <a:rPr lang="en-US" sz="1200" dirty="0" smtClean="0"/>
                  <a:t>MIIK</a:t>
                </a:r>
                <a:endParaRPr lang="en-US" sz="1200" baseline="-25000" dirty="0"/>
              </a:p>
            </p:txBody>
          </p:sp>
        </p:grpSp>
      </p:grpSp>
      <p:grpSp>
        <p:nvGrpSpPr>
          <p:cNvPr id="21" name="Group 20"/>
          <p:cNvGrpSpPr/>
          <p:nvPr/>
        </p:nvGrpSpPr>
        <p:grpSpPr>
          <a:xfrm>
            <a:off x="1180010" y="2675465"/>
            <a:ext cx="1898469" cy="1288868"/>
            <a:chOff x="5886993" y="3988526"/>
            <a:chExt cx="1898469" cy="1288868"/>
          </a:xfrm>
        </p:grpSpPr>
        <p:sp>
          <p:nvSpPr>
            <p:cNvPr id="17" name="Oval Callout 16"/>
            <p:cNvSpPr/>
            <p:nvPr/>
          </p:nvSpPr>
          <p:spPr>
            <a:xfrm>
              <a:off x="5886993" y="3988526"/>
              <a:ext cx="1898469" cy="1288868"/>
            </a:xfrm>
            <a:prstGeom prst="wedgeEllipseCallout">
              <a:avLst>
                <a:gd name="adj1" fmla="val 63723"/>
                <a:gd name="adj2" fmla="val 27244"/>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TextBox 38"/>
            <p:cNvSpPr txBox="1"/>
            <p:nvPr/>
          </p:nvSpPr>
          <p:spPr>
            <a:xfrm>
              <a:off x="6200501" y="4202073"/>
              <a:ext cx="1271451" cy="861774"/>
            </a:xfrm>
            <a:prstGeom prst="rect">
              <a:avLst/>
            </a:prstGeom>
            <a:noFill/>
          </p:spPr>
          <p:txBody>
            <a:bodyPr wrap="square" rtlCol="0">
              <a:spAutoFit/>
            </a:bodyPr>
            <a:lstStyle/>
            <a:p>
              <a:pPr algn="ctr"/>
              <a:r>
                <a:rPr lang="en-US" sz="1000" dirty="0" smtClean="0"/>
                <a:t>This interface shall be protected at the MIH level by the method specified in 21m</a:t>
              </a:r>
              <a:endParaRPr lang="en-US" sz="1000" dirty="0"/>
            </a:p>
          </p:txBody>
        </p:sp>
      </p:grpSp>
      <p:grpSp>
        <p:nvGrpSpPr>
          <p:cNvPr id="25" name="Group 24"/>
          <p:cNvGrpSpPr/>
          <p:nvPr/>
        </p:nvGrpSpPr>
        <p:grpSpPr>
          <a:xfrm>
            <a:off x="3445691" y="4726815"/>
            <a:ext cx="1898469" cy="1021323"/>
            <a:chOff x="3445691" y="4769877"/>
            <a:chExt cx="1898469" cy="1021323"/>
          </a:xfrm>
        </p:grpSpPr>
        <p:sp>
          <p:nvSpPr>
            <p:cNvPr id="41" name="Oval Callout 40"/>
            <p:cNvSpPr/>
            <p:nvPr/>
          </p:nvSpPr>
          <p:spPr>
            <a:xfrm>
              <a:off x="3445691" y="4769877"/>
              <a:ext cx="1898469" cy="1021323"/>
            </a:xfrm>
            <a:prstGeom prst="wedgeEllipseCallout">
              <a:avLst>
                <a:gd name="adj1" fmla="val -4167"/>
                <a:gd name="adj2" fmla="val -86945"/>
              </a:avLst>
            </a:prstGeom>
            <a:solidFill>
              <a:srgbClr val="92D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Box 41"/>
            <p:cNvSpPr txBox="1"/>
            <p:nvPr/>
          </p:nvSpPr>
          <p:spPr>
            <a:xfrm>
              <a:off x="3759199" y="4983424"/>
              <a:ext cx="1271451" cy="707886"/>
            </a:xfrm>
            <a:prstGeom prst="rect">
              <a:avLst/>
            </a:prstGeom>
            <a:noFill/>
          </p:spPr>
          <p:txBody>
            <a:bodyPr wrap="square" rtlCol="0">
              <a:spAutoFit/>
            </a:bodyPr>
            <a:lstStyle/>
            <a:p>
              <a:pPr algn="ctr"/>
              <a:r>
                <a:rPr lang="en-US" sz="1000" dirty="0" smtClean="0"/>
                <a:t>This interface can be protected by the mechanisms out of the scope of 21</a:t>
              </a:r>
              <a:endParaRPr lang="en-US" sz="1000" dirty="0"/>
            </a:p>
          </p:txBody>
        </p:sp>
      </p:grpSp>
      <p:grpSp>
        <p:nvGrpSpPr>
          <p:cNvPr id="46" name="Group 45"/>
          <p:cNvGrpSpPr/>
          <p:nvPr/>
        </p:nvGrpSpPr>
        <p:grpSpPr>
          <a:xfrm>
            <a:off x="6255162" y="1654142"/>
            <a:ext cx="1898469" cy="1021323"/>
            <a:chOff x="6255162" y="1654142"/>
            <a:chExt cx="1898469" cy="1021323"/>
          </a:xfrm>
        </p:grpSpPr>
        <p:sp>
          <p:nvSpPr>
            <p:cNvPr id="44" name="Oval Callout 43"/>
            <p:cNvSpPr/>
            <p:nvPr/>
          </p:nvSpPr>
          <p:spPr>
            <a:xfrm>
              <a:off x="6255162" y="1654142"/>
              <a:ext cx="1898469" cy="1021323"/>
            </a:xfrm>
            <a:prstGeom prst="wedgeEllipseCallout">
              <a:avLst>
                <a:gd name="adj1" fmla="val -76185"/>
                <a:gd name="adj2" fmla="val 15376"/>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 name="TextBox 44"/>
            <p:cNvSpPr txBox="1"/>
            <p:nvPr/>
          </p:nvSpPr>
          <p:spPr>
            <a:xfrm>
              <a:off x="6568670" y="1867689"/>
              <a:ext cx="1390964" cy="707886"/>
            </a:xfrm>
            <a:prstGeom prst="rect">
              <a:avLst/>
            </a:prstGeom>
            <a:noFill/>
          </p:spPr>
          <p:txBody>
            <a:bodyPr wrap="square" rtlCol="0">
              <a:spAutoFit/>
            </a:bodyPr>
            <a:lstStyle/>
            <a:p>
              <a:pPr algn="ctr"/>
              <a:r>
                <a:rPr lang="en-US" sz="1000" dirty="0" smtClean="0"/>
                <a:t>This key K shall be used  in the same way as the key obtained from EAP, like MSK (Fig.46)</a:t>
              </a:r>
              <a:endParaRPr lang="en-US" sz="1000" dirty="0"/>
            </a:p>
          </p:txBody>
        </p:sp>
      </p:grpSp>
    </p:spTree>
    <p:extLst>
      <p:ext uri="{BB962C8B-B14F-4D97-AF65-F5344CB8AC3E}">
        <p14:creationId xmlns:p14="http://schemas.microsoft.com/office/powerpoint/2010/main" val="20136519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What are not needed in the current 21.1</a:t>
            </a:r>
            <a:endParaRPr lang="en-US" sz="3200" dirty="0"/>
          </a:p>
        </p:txBody>
      </p:sp>
      <p:sp>
        <p:nvSpPr>
          <p:cNvPr id="3" name="Content Placeholder 2"/>
          <p:cNvSpPr>
            <a:spLocks noGrp="1"/>
          </p:cNvSpPr>
          <p:nvPr>
            <p:ph idx="1"/>
          </p:nvPr>
        </p:nvSpPr>
        <p:spPr>
          <a:xfrm>
            <a:off x="457200" y="1600200"/>
            <a:ext cx="4532811" cy="4525963"/>
          </a:xfrm>
        </p:spPr>
        <p:txBody>
          <a:bodyPr>
            <a:normAutofit/>
          </a:bodyPr>
          <a:lstStyle/>
          <a:p>
            <a:r>
              <a:rPr lang="en-US" sz="1600" dirty="0" smtClean="0"/>
              <a:t>The interface between MN and </a:t>
            </a:r>
            <a:r>
              <a:rPr lang="en-US" sz="1600" dirty="0" err="1" smtClean="0"/>
              <a:t>SPoS</a:t>
            </a:r>
            <a:r>
              <a:rPr lang="en-US" sz="1600" dirty="0" smtClean="0"/>
              <a:t> is protected through a cipher-suite defined in 21m</a:t>
            </a:r>
          </a:p>
          <a:p>
            <a:pPr lvl="1"/>
            <a:r>
              <a:rPr lang="en-US" sz="1600" dirty="0" err="1" smtClean="0"/>
              <a:t>PRF</a:t>
            </a:r>
            <a:r>
              <a:rPr lang="en-US" sz="1600" baseline="-25000" dirty="0" err="1" smtClean="0"/>
              <a:t>sPoS</a:t>
            </a:r>
            <a:r>
              <a:rPr lang="en-US" sz="1600" dirty="0" smtClean="0"/>
              <a:t> is not needed</a:t>
            </a:r>
          </a:p>
          <a:p>
            <a:pPr lvl="1"/>
            <a:r>
              <a:rPr lang="en-US" sz="1600" dirty="0" err="1" smtClean="0"/>
              <a:t>K</a:t>
            </a:r>
            <a:r>
              <a:rPr lang="en-US" sz="1600" baseline="-25000" dirty="0" err="1" smtClean="0"/>
              <a:t>sPoS</a:t>
            </a:r>
            <a:r>
              <a:rPr lang="en-US" sz="1600" dirty="0" smtClean="0"/>
              <a:t> is not needed</a:t>
            </a:r>
          </a:p>
          <a:p>
            <a:pPr lvl="0"/>
            <a:r>
              <a:rPr lang="en-US" sz="1600" dirty="0">
                <a:solidFill>
                  <a:prstClr val="black"/>
                </a:solidFill>
              </a:rPr>
              <a:t>The interface between </a:t>
            </a:r>
            <a:r>
              <a:rPr lang="en-US" sz="1600" dirty="0" err="1" smtClean="0">
                <a:solidFill>
                  <a:prstClr val="black"/>
                </a:solidFill>
              </a:rPr>
              <a:t>SPoS</a:t>
            </a:r>
            <a:r>
              <a:rPr lang="en-US" sz="1600" dirty="0" smtClean="0">
                <a:solidFill>
                  <a:prstClr val="black"/>
                </a:solidFill>
              </a:rPr>
              <a:t> </a:t>
            </a:r>
            <a:r>
              <a:rPr lang="en-US" sz="1600" dirty="0">
                <a:solidFill>
                  <a:prstClr val="black"/>
                </a:solidFill>
              </a:rPr>
              <a:t>and </a:t>
            </a:r>
            <a:r>
              <a:rPr lang="en-US" sz="1600" dirty="0" err="1" smtClean="0">
                <a:solidFill>
                  <a:prstClr val="black"/>
                </a:solidFill>
              </a:rPr>
              <a:t>TPoS</a:t>
            </a:r>
            <a:r>
              <a:rPr lang="en-US" sz="1600" dirty="0" smtClean="0">
                <a:solidFill>
                  <a:prstClr val="black"/>
                </a:solidFill>
              </a:rPr>
              <a:t> </a:t>
            </a:r>
            <a:r>
              <a:rPr lang="en-US" sz="1600" dirty="0">
                <a:solidFill>
                  <a:prstClr val="black"/>
                </a:solidFill>
              </a:rPr>
              <a:t>is protected </a:t>
            </a:r>
            <a:r>
              <a:rPr lang="en-US" sz="1600" dirty="0" smtClean="0">
                <a:solidFill>
                  <a:prstClr val="black"/>
                </a:solidFill>
              </a:rPr>
              <a:t>through an out-of-the-scope mechanism (see the first paragraph of 5.14)</a:t>
            </a:r>
            <a:endParaRPr lang="en-US" sz="1600" dirty="0">
              <a:solidFill>
                <a:prstClr val="black"/>
              </a:solidFill>
            </a:endParaRPr>
          </a:p>
          <a:p>
            <a:pPr lvl="1"/>
            <a:r>
              <a:rPr lang="en-US" sz="1600" dirty="0" err="1" smtClean="0">
                <a:solidFill>
                  <a:prstClr val="black"/>
                </a:solidFill>
              </a:rPr>
              <a:t>PRF</a:t>
            </a:r>
            <a:r>
              <a:rPr lang="en-US" sz="1600" baseline="-25000" dirty="0" err="1" smtClean="0">
                <a:solidFill>
                  <a:prstClr val="black"/>
                </a:solidFill>
              </a:rPr>
              <a:t>stpos</a:t>
            </a:r>
            <a:r>
              <a:rPr lang="en-US" sz="1600" dirty="0" smtClean="0">
                <a:solidFill>
                  <a:prstClr val="black"/>
                </a:solidFill>
              </a:rPr>
              <a:t> </a:t>
            </a:r>
            <a:r>
              <a:rPr lang="en-US" sz="1600" dirty="0">
                <a:solidFill>
                  <a:prstClr val="black"/>
                </a:solidFill>
              </a:rPr>
              <a:t>is not needed</a:t>
            </a:r>
          </a:p>
          <a:p>
            <a:pPr lvl="1"/>
            <a:r>
              <a:rPr lang="en-US" sz="1600" dirty="0" err="1" smtClean="0">
                <a:solidFill>
                  <a:prstClr val="black"/>
                </a:solidFill>
              </a:rPr>
              <a:t>K</a:t>
            </a:r>
            <a:r>
              <a:rPr lang="en-US" sz="1600" baseline="-25000" dirty="0" err="1" smtClean="0">
                <a:solidFill>
                  <a:prstClr val="black"/>
                </a:solidFill>
              </a:rPr>
              <a:t>stpos</a:t>
            </a:r>
            <a:r>
              <a:rPr lang="en-US" sz="1600" dirty="0" smtClean="0">
                <a:solidFill>
                  <a:prstClr val="black"/>
                </a:solidFill>
              </a:rPr>
              <a:t> </a:t>
            </a:r>
            <a:r>
              <a:rPr lang="en-US" sz="1600" dirty="0">
                <a:solidFill>
                  <a:prstClr val="black"/>
                </a:solidFill>
              </a:rPr>
              <a:t>is not </a:t>
            </a:r>
            <a:r>
              <a:rPr lang="en-US" sz="1600" dirty="0" smtClean="0">
                <a:solidFill>
                  <a:prstClr val="black"/>
                </a:solidFill>
              </a:rPr>
              <a:t>needed</a:t>
            </a:r>
            <a:endParaRPr lang="en-US" sz="1600" dirty="0">
              <a:solidFill>
                <a:prstClr val="black"/>
              </a:solidFill>
            </a:endParaRPr>
          </a:p>
        </p:txBody>
      </p:sp>
      <p:sp>
        <p:nvSpPr>
          <p:cNvPr id="4" name="Rectangle 3"/>
          <p:cNvSpPr/>
          <p:nvPr/>
        </p:nvSpPr>
        <p:spPr>
          <a:xfrm>
            <a:off x="5416731" y="1754505"/>
            <a:ext cx="3339737" cy="3785652"/>
          </a:xfrm>
          <a:prstGeom prst="rect">
            <a:avLst/>
          </a:prstGeom>
        </p:spPr>
        <p:txBody>
          <a:bodyPr wrap="square">
            <a:spAutoFit/>
          </a:bodyPr>
          <a:lstStyle/>
          <a:p>
            <a:r>
              <a:rPr lang="en-US" sz="1200" i="1" dirty="0"/>
              <a:t>The </a:t>
            </a:r>
            <a:r>
              <a:rPr lang="en-US" sz="1200" i="1" dirty="0" err="1"/>
              <a:t>PoS</a:t>
            </a:r>
            <a:r>
              <a:rPr lang="en-US" sz="1200" i="1" dirty="0"/>
              <a:t> is a convenient and natural place to locate security services, and roaming partners have in place agreements that can be used to beneficially establish the needed security agreements between different </a:t>
            </a:r>
            <a:r>
              <a:rPr lang="en-US" sz="1200" i="1" dirty="0" err="1"/>
              <a:t>PoS</a:t>
            </a:r>
            <a:r>
              <a:rPr lang="en-US" sz="1200" i="1" dirty="0"/>
              <a:t> modules in partner networks. </a:t>
            </a:r>
            <a:r>
              <a:rPr lang="en-US" sz="1200" i="1" u="sng" dirty="0"/>
              <a:t>It is expected that the </a:t>
            </a:r>
            <a:r>
              <a:rPr lang="en-US" sz="1200" i="1" u="sng" dirty="0" err="1"/>
              <a:t>PoS</a:t>
            </a:r>
            <a:r>
              <a:rPr lang="en-US" sz="1200" i="1" u="sng" dirty="0"/>
              <a:t> functions in partner networks must often communicate by data paths that traverse the external Internet; in such cases, a secure communication channel must exist or must be established between the partners</a:t>
            </a:r>
            <a:r>
              <a:rPr lang="en-US" sz="1200" i="1" dirty="0"/>
              <a:t>. </a:t>
            </a:r>
            <a:r>
              <a:rPr lang="en-US" sz="1200" i="1" u="sng" dirty="0">
                <a:solidFill>
                  <a:srgbClr val="FF0000"/>
                </a:solidFill>
              </a:rPr>
              <a:t>It is out of scope for this document to specify exactly how the secure communication channel should be established, but this can be done by configuration when the partners enter into their roaming agreement. It can also be done on demand by using IKEv2 (RFC 7296) [B36]. </a:t>
            </a:r>
            <a:r>
              <a:rPr lang="en-US" sz="1200" i="1" dirty="0"/>
              <a:t>The following overview describes in more detail the circumstances enabling dynamic establishment of security association between the </a:t>
            </a:r>
            <a:r>
              <a:rPr lang="en-US" sz="1200" i="1" dirty="0" err="1"/>
              <a:t>SPoS</a:t>
            </a:r>
            <a:r>
              <a:rPr lang="en-US" sz="1200" i="1" dirty="0"/>
              <a:t> and the </a:t>
            </a:r>
            <a:r>
              <a:rPr lang="en-US" sz="1200" i="1" dirty="0" err="1"/>
              <a:t>TPoS</a:t>
            </a:r>
            <a:r>
              <a:rPr lang="en-US" sz="1200" i="1" dirty="0"/>
              <a:t>.</a:t>
            </a:r>
          </a:p>
        </p:txBody>
      </p:sp>
    </p:spTree>
    <p:extLst>
      <p:ext uri="{BB962C8B-B14F-4D97-AF65-F5344CB8AC3E}">
        <p14:creationId xmlns:p14="http://schemas.microsoft.com/office/powerpoint/2010/main" val="35185377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What are </a:t>
            </a:r>
            <a:r>
              <a:rPr lang="en-US" sz="3200" dirty="0" smtClean="0"/>
              <a:t>still needed </a:t>
            </a:r>
            <a:r>
              <a:rPr lang="en-US" sz="3200" dirty="0"/>
              <a:t>in the current 21.1</a:t>
            </a:r>
          </a:p>
        </p:txBody>
      </p:sp>
      <p:sp>
        <p:nvSpPr>
          <p:cNvPr id="3" name="Content Placeholder 2"/>
          <p:cNvSpPr>
            <a:spLocks noGrp="1"/>
          </p:cNvSpPr>
          <p:nvPr>
            <p:ph idx="1"/>
          </p:nvPr>
        </p:nvSpPr>
        <p:spPr>
          <a:xfrm>
            <a:off x="5364480" y="1600200"/>
            <a:ext cx="3322319" cy="1977695"/>
          </a:xfrm>
        </p:spPr>
        <p:txBody>
          <a:bodyPr>
            <a:normAutofit fontScale="92500" lnSpcReduction="20000"/>
          </a:bodyPr>
          <a:lstStyle/>
          <a:p>
            <a:r>
              <a:rPr lang="en-US" sz="1800" dirty="0" smtClean="0"/>
              <a:t>Nonce-T and Nonce-N are still needed for key derivation from K to the keys needed to establish protections between MN and </a:t>
            </a:r>
            <a:r>
              <a:rPr lang="en-US" sz="1800" dirty="0" err="1" smtClean="0"/>
              <a:t>TPoS</a:t>
            </a:r>
            <a:endParaRPr lang="en-US" sz="1800" dirty="0" smtClean="0"/>
          </a:p>
          <a:p>
            <a:r>
              <a:rPr lang="en-US" sz="1800" dirty="0" smtClean="0"/>
              <a:t>The </a:t>
            </a:r>
            <a:r>
              <a:rPr lang="en-US" sz="1800" dirty="0" err="1" smtClean="0"/>
              <a:t>ciphersuite</a:t>
            </a:r>
            <a:r>
              <a:rPr lang="en-US" sz="1800" dirty="0" smtClean="0"/>
              <a:t> coded as c is still needed</a:t>
            </a:r>
          </a:p>
          <a:p>
            <a:pPr marL="400050" lvl="1" indent="0">
              <a:buNone/>
            </a:pPr>
            <a:r>
              <a:rPr lang="en-US" sz="1400" dirty="0" smtClean="0"/>
              <a:t>(see 9.2.2. in 21m)</a:t>
            </a:r>
            <a:endParaRPr lang="en-US" sz="1400" dirty="0"/>
          </a:p>
        </p:txBody>
      </p:sp>
      <p:grpSp>
        <p:nvGrpSpPr>
          <p:cNvPr id="4" name="Group 3"/>
          <p:cNvGrpSpPr/>
          <p:nvPr/>
        </p:nvGrpSpPr>
        <p:grpSpPr>
          <a:xfrm>
            <a:off x="1548410" y="2194929"/>
            <a:ext cx="3710174" cy="2396601"/>
            <a:chOff x="1204421" y="2268130"/>
            <a:chExt cx="3710174" cy="2396601"/>
          </a:xfrm>
        </p:grpSpPr>
        <p:sp>
          <p:nvSpPr>
            <p:cNvPr id="5" name="TextBox 4"/>
            <p:cNvSpPr txBox="1"/>
            <p:nvPr/>
          </p:nvSpPr>
          <p:spPr>
            <a:xfrm>
              <a:off x="1204421" y="4295399"/>
              <a:ext cx="972838" cy="369332"/>
            </a:xfrm>
            <a:prstGeom prst="rect">
              <a:avLst/>
            </a:prstGeom>
            <a:noFill/>
            <a:ln>
              <a:solidFill>
                <a:srgbClr val="800000"/>
              </a:solidFill>
            </a:ln>
          </p:spPr>
          <p:txBody>
            <a:bodyPr wrap="square" rtlCol="0">
              <a:spAutoFit/>
            </a:bodyPr>
            <a:lstStyle/>
            <a:p>
              <a:pPr algn="ctr"/>
              <a:r>
                <a:rPr lang="en-US" dirty="0" smtClean="0"/>
                <a:t>SPOS</a:t>
              </a:r>
              <a:endParaRPr lang="en-US" dirty="0"/>
            </a:p>
          </p:txBody>
        </p:sp>
        <p:sp>
          <p:nvSpPr>
            <p:cNvPr id="6" name="TextBox 5"/>
            <p:cNvSpPr txBox="1"/>
            <p:nvPr/>
          </p:nvSpPr>
          <p:spPr>
            <a:xfrm>
              <a:off x="1204421" y="2637462"/>
              <a:ext cx="972838" cy="369332"/>
            </a:xfrm>
            <a:prstGeom prst="rect">
              <a:avLst/>
            </a:prstGeom>
            <a:noFill/>
            <a:ln>
              <a:solidFill>
                <a:srgbClr val="800000"/>
              </a:solidFill>
            </a:ln>
          </p:spPr>
          <p:txBody>
            <a:bodyPr wrap="square" rtlCol="0">
              <a:spAutoFit/>
            </a:bodyPr>
            <a:lstStyle/>
            <a:p>
              <a:pPr algn="ctr"/>
              <a:r>
                <a:rPr lang="en-US" dirty="0" smtClean="0"/>
                <a:t>MN</a:t>
              </a:r>
              <a:endParaRPr lang="en-US" dirty="0"/>
            </a:p>
          </p:txBody>
        </p:sp>
        <p:sp>
          <p:nvSpPr>
            <p:cNvPr id="7" name="TextBox 6"/>
            <p:cNvSpPr txBox="1"/>
            <p:nvPr/>
          </p:nvSpPr>
          <p:spPr>
            <a:xfrm>
              <a:off x="3194404" y="4295399"/>
              <a:ext cx="972838" cy="369332"/>
            </a:xfrm>
            <a:prstGeom prst="rect">
              <a:avLst/>
            </a:prstGeom>
            <a:solidFill>
              <a:schemeClr val="bg2">
                <a:lumMod val="75000"/>
              </a:schemeClr>
            </a:solidFill>
            <a:ln>
              <a:solidFill>
                <a:srgbClr val="800000"/>
              </a:solidFill>
            </a:ln>
          </p:spPr>
          <p:txBody>
            <a:bodyPr wrap="square" rtlCol="0">
              <a:spAutoFit/>
            </a:bodyPr>
            <a:lstStyle/>
            <a:p>
              <a:pPr algn="ctr"/>
              <a:r>
                <a:rPr lang="en-US" dirty="0" smtClean="0"/>
                <a:t>TPOS</a:t>
              </a:r>
              <a:endParaRPr lang="en-US" dirty="0"/>
            </a:p>
          </p:txBody>
        </p:sp>
        <p:sp>
          <p:nvSpPr>
            <p:cNvPr id="8" name="TextBox 7"/>
            <p:cNvSpPr txBox="1"/>
            <p:nvPr/>
          </p:nvSpPr>
          <p:spPr>
            <a:xfrm>
              <a:off x="1690840" y="3407791"/>
              <a:ext cx="540466" cy="369332"/>
            </a:xfrm>
            <a:prstGeom prst="rect">
              <a:avLst/>
            </a:prstGeom>
            <a:noFill/>
          </p:spPr>
          <p:txBody>
            <a:bodyPr wrap="square" rtlCol="0">
              <a:spAutoFit/>
            </a:bodyPr>
            <a:lstStyle/>
            <a:p>
              <a:r>
                <a:rPr lang="en-US" dirty="0" smtClean="0"/>
                <a:t>K</a:t>
              </a:r>
              <a:endParaRPr lang="en-US" baseline="-25000" dirty="0"/>
            </a:p>
          </p:txBody>
        </p:sp>
        <p:sp>
          <p:nvSpPr>
            <p:cNvPr id="9" name="TextBox 8"/>
            <p:cNvSpPr txBox="1"/>
            <p:nvPr/>
          </p:nvSpPr>
          <p:spPr>
            <a:xfrm>
              <a:off x="2395107" y="4129866"/>
              <a:ext cx="540466" cy="369332"/>
            </a:xfrm>
            <a:prstGeom prst="rect">
              <a:avLst/>
            </a:prstGeom>
            <a:noFill/>
          </p:spPr>
          <p:txBody>
            <a:bodyPr wrap="square" rtlCol="0">
              <a:spAutoFit/>
            </a:bodyPr>
            <a:lstStyle/>
            <a:p>
              <a:r>
                <a:rPr lang="en-US" dirty="0" smtClean="0"/>
                <a:t>K</a:t>
              </a:r>
              <a:endParaRPr lang="en-US" baseline="-25000" dirty="0"/>
            </a:p>
          </p:txBody>
        </p:sp>
        <p:cxnSp>
          <p:nvCxnSpPr>
            <p:cNvPr id="10" name="Straight Connector 9"/>
            <p:cNvCxnSpPr>
              <a:stCxn id="6" idx="3"/>
              <a:endCxn id="7" idx="0"/>
            </p:cNvCxnSpPr>
            <p:nvPr/>
          </p:nvCxnSpPr>
          <p:spPr>
            <a:xfrm>
              <a:off x="2177259" y="2822128"/>
              <a:ext cx="1503564" cy="1473271"/>
            </a:xfrm>
            <a:prstGeom prst="line">
              <a:avLst/>
            </a:prstGeom>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3559629" y="2268130"/>
              <a:ext cx="540466" cy="369332"/>
            </a:xfrm>
            <a:prstGeom prst="rect">
              <a:avLst/>
            </a:prstGeom>
            <a:noFill/>
            <a:ln>
              <a:solidFill>
                <a:srgbClr val="002060"/>
              </a:solidFill>
            </a:ln>
          </p:spPr>
          <p:txBody>
            <a:bodyPr wrap="square" rtlCol="0">
              <a:spAutoFit/>
            </a:bodyPr>
            <a:lstStyle/>
            <a:p>
              <a:pPr algn="ctr"/>
              <a:r>
                <a:rPr lang="en-US" dirty="0" smtClean="0"/>
                <a:t>K</a:t>
              </a:r>
              <a:endParaRPr lang="en-US" baseline="-25000" dirty="0"/>
            </a:p>
          </p:txBody>
        </p:sp>
        <p:cxnSp>
          <p:nvCxnSpPr>
            <p:cNvPr id="12" name="Straight Arrow Connector 11"/>
            <p:cNvCxnSpPr>
              <a:stCxn id="5" idx="0"/>
              <a:endCxn id="6" idx="2"/>
            </p:cNvCxnSpPr>
            <p:nvPr/>
          </p:nvCxnSpPr>
          <p:spPr>
            <a:xfrm flipV="1">
              <a:off x="1690840" y="3006794"/>
              <a:ext cx="0" cy="128860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a:stCxn id="5" idx="3"/>
              <a:endCxn id="7" idx="1"/>
            </p:cNvCxnSpPr>
            <p:nvPr/>
          </p:nvCxnSpPr>
          <p:spPr>
            <a:xfrm>
              <a:off x="2177259" y="4480065"/>
              <a:ext cx="1017145"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a:stCxn id="11" idx="2"/>
            </p:cNvCxnSpPr>
            <p:nvPr/>
          </p:nvCxnSpPr>
          <p:spPr>
            <a:xfrm>
              <a:off x="3829862" y="2637462"/>
              <a:ext cx="0" cy="369332"/>
            </a:xfrm>
            <a:prstGeom prst="straightConnector1">
              <a:avLst/>
            </a:prstGeom>
            <a:ln w="3175">
              <a:solidFill>
                <a:srgbClr val="002060"/>
              </a:solidFill>
              <a:tailEnd type="arrow"/>
            </a:ln>
          </p:spPr>
          <p:style>
            <a:lnRef idx="2">
              <a:schemeClr val="accent1"/>
            </a:lnRef>
            <a:fillRef idx="0">
              <a:schemeClr val="accent1"/>
            </a:fillRef>
            <a:effectRef idx="1">
              <a:schemeClr val="accent1"/>
            </a:effectRef>
            <a:fontRef idx="minor">
              <a:schemeClr val="tx1"/>
            </a:fontRef>
          </p:style>
        </p:cxnSp>
        <p:grpSp>
          <p:nvGrpSpPr>
            <p:cNvPr id="15" name="Group 14"/>
            <p:cNvGrpSpPr/>
            <p:nvPr/>
          </p:nvGrpSpPr>
          <p:grpSpPr>
            <a:xfrm>
              <a:off x="2935573" y="3006794"/>
              <a:ext cx="1979022" cy="276999"/>
              <a:chOff x="5070566" y="3581351"/>
              <a:chExt cx="1979022" cy="276999"/>
            </a:xfrm>
          </p:grpSpPr>
          <p:sp>
            <p:nvSpPr>
              <p:cNvPr id="16" name="TextBox 15"/>
              <p:cNvSpPr txBox="1"/>
              <p:nvPr/>
            </p:nvSpPr>
            <p:spPr>
              <a:xfrm>
                <a:off x="5070566" y="3581351"/>
                <a:ext cx="659674" cy="276999"/>
              </a:xfrm>
              <a:prstGeom prst="rect">
                <a:avLst/>
              </a:prstGeom>
              <a:noFill/>
              <a:ln>
                <a:solidFill>
                  <a:srgbClr val="002060"/>
                </a:solidFill>
              </a:ln>
            </p:spPr>
            <p:txBody>
              <a:bodyPr wrap="square" rtlCol="0">
                <a:spAutoFit/>
              </a:bodyPr>
              <a:lstStyle/>
              <a:p>
                <a:pPr algn="ctr"/>
                <a:r>
                  <a:rPr lang="en-US" sz="1200" dirty="0" smtClean="0"/>
                  <a:t>MAIK</a:t>
                </a:r>
                <a:endParaRPr lang="en-US" sz="1200" baseline="-25000" dirty="0"/>
              </a:p>
            </p:txBody>
          </p:sp>
          <p:sp>
            <p:nvSpPr>
              <p:cNvPr id="17" name="TextBox 16"/>
              <p:cNvSpPr txBox="1"/>
              <p:nvPr/>
            </p:nvSpPr>
            <p:spPr>
              <a:xfrm>
                <a:off x="6389914" y="3581351"/>
                <a:ext cx="659674" cy="276999"/>
              </a:xfrm>
              <a:prstGeom prst="rect">
                <a:avLst/>
              </a:prstGeom>
              <a:noFill/>
              <a:ln>
                <a:solidFill>
                  <a:srgbClr val="002060"/>
                </a:solidFill>
              </a:ln>
            </p:spPr>
            <p:txBody>
              <a:bodyPr wrap="square" rtlCol="0">
                <a:spAutoFit/>
              </a:bodyPr>
              <a:lstStyle/>
              <a:p>
                <a:pPr algn="ctr"/>
                <a:r>
                  <a:rPr lang="en-US" sz="1200" dirty="0" smtClean="0"/>
                  <a:t>MIEK</a:t>
                </a:r>
                <a:endParaRPr lang="en-US" sz="1200" baseline="-25000" dirty="0"/>
              </a:p>
            </p:txBody>
          </p:sp>
          <p:sp>
            <p:nvSpPr>
              <p:cNvPr id="18" name="TextBox 17"/>
              <p:cNvSpPr txBox="1"/>
              <p:nvPr/>
            </p:nvSpPr>
            <p:spPr>
              <a:xfrm>
                <a:off x="5730240" y="3581351"/>
                <a:ext cx="659674" cy="276999"/>
              </a:xfrm>
              <a:prstGeom prst="rect">
                <a:avLst/>
              </a:prstGeom>
              <a:noFill/>
              <a:ln>
                <a:solidFill>
                  <a:srgbClr val="002060"/>
                </a:solidFill>
              </a:ln>
            </p:spPr>
            <p:txBody>
              <a:bodyPr wrap="square" rtlCol="0">
                <a:spAutoFit/>
              </a:bodyPr>
              <a:lstStyle/>
              <a:p>
                <a:pPr algn="ctr"/>
                <a:r>
                  <a:rPr lang="en-US" sz="1200" dirty="0" smtClean="0"/>
                  <a:t>MIIK</a:t>
                </a:r>
                <a:endParaRPr lang="en-US" sz="1200" baseline="-25000" dirty="0"/>
              </a:p>
            </p:txBody>
          </p:sp>
        </p:grpSp>
      </p:grpSp>
      <p:cxnSp>
        <p:nvCxnSpPr>
          <p:cNvPr id="20" name="Straight Connector 19"/>
          <p:cNvCxnSpPr/>
          <p:nvPr/>
        </p:nvCxnSpPr>
        <p:spPr>
          <a:xfrm>
            <a:off x="1288869" y="2564261"/>
            <a:ext cx="52251" cy="226028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a:off x="1341120" y="4824549"/>
            <a:ext cx="3257790" cy="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24" name="TextBox 23"/>
          <p:cNvSpPr txBox="1"/>
          <p:nvPr/>
        </p:nvSpPr>
        <p:spPr>
          <a:xfrm>
            <a:off x="2575295" y="4591530"/>
            <a:ext cx="963098" cy="276999"/>
          </a:xfrm>
          <a:prstGeom prst="rect">
            <a:avLst/>
          </a:prstGeom>
          <a:noFill/>
        </p:spPr>
        <p:txBody>
          <a:bodyPr wrap="square" rtlCol="0">
            <a:spAutoFit/>
          </a:bodyPr>
          <a:lstStyle/>
          <a:p>
            <a:r>
              <a:rPr lang="en-US" sz="1200" dirty="0" smtClean="0">
                <a:solidFill>
                  <a:srgbClr val="FF0000"/>
                </a:solidFill>
              </a:rPr>
              <a:t>Nonce -N</a:t>
            </a:r>
            <a:endParaRPr lang="en-US" sz="1200" dirty="0">
              <a:solidFill>
                <a:srgbClr val="FF0000"/>
              </a:solidFill>
            </a:endParaRPr>
          </a:p>
        </p:txBody>
      </p:sp>
      <p:cxnSp>
        <p:nvCxnSpPr>
          <p:cNvPr id="26" name="Straight Connector 25"/>
          <p:cNvCxnSpPr/>
          <p:nvPr/>
        </p:nvCxnSpPr>
        <p:spPr>
          <a:xfrm flipV="1">
            <a:off x="923109" y="5164183"/>
            <a:ext cx="3588122" cy="1"/>
          </a:xfrm>
          <a:prstGeom prst="line">
            <a:avLst/>
          </a:prstGeom>
          <a:ln>
            <a:solidFill>
              <a:srgbClr val="00B050"/>
            </a:solidFill>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p:nvPr/>
        </p:nvCxnSpPr>
        <p:spPr>
          <a:xfrm flipH="1" flipV="1">
            <a:off x="862149" y="2564261"/>
            <a:ext cx="60960" cy="2599922"/>
          </a:xfrm>
          <a:prstGeom prst="straightConnector1">
            <a:avLst/>
          </a:prstGeom>
          <a:ln>
            <a:solidFill>
              <a:srgbClr val="00B050"/>
            </a:solidFill>
            <a:tailEnd type="arrow"/>
          </a:ln>
        </p:spPr>
        <p:style>
          <a:lnRef idx="2">
            <a:schemeClr val="accent1"/>
          </a:lnRef>
          <a:fillRef idx="0">
            <a:schemeClr val="accent1"/>
          </a:fillRef>
          <a:effectRef idx="1">
            <a:schemeClr val="accent1"/>
          </a:effectRef>
          <a:fontRef idx="minor">
            <a:schemeClr val="tx1"/>
          </a:fontRef>
        </p:style>
      </p:cxnSp>
      <p:sp>
        <p:nvSpPr>
          <p:cNvPr id="30" name="TextBox 29"/>
          <p:cNvSpPr txBox="1"/>
          <p:nvPr/>
        </p:nvSpPr>
        <p:spPr>
          <a:xfrm>
            <a:off x="2575295" y="4887184"/>
            <a:ext cx="963098" cy="276999"/>
          </a:xfrm>
          <a:prstGeom prst="rect">
            <a:avLst/>
          </a:prstGeom>
          <a:noFill/>
        </p:spPr>
        <p:txBody>
          <a:bodyPr wrap="square" rtlCol="0">
            <a:spAutoFit/>
          </a:bodyPr>
          <a:lstStyle/>
          <a:p>
            <a:r>
              <a:rPr lang="en-US" sz="1200" dirty="0" smtClean="0">
                <a:solidFill>
                  <a:srgbClr val="00B0F0"/>
                </a:solidFill>
              </a:rPr>
              <a:t>Nonce -T</a:t>
            </a:r>
            <a:endParaRPr lang="en-US" sz="1200" dirty="0">
              <a:solidFill>
                <a:srgbClr val="00B0F0"/>
              </a:solidFill>
            </a:endParaRPr>
          </a:p>
        </p:txBody>
      </p:sp>
    </p:spTree>
    <p:extLst>
      <p:ext uri="{BB962C8B-B14F-4D97-AF65-F5344CB8AC3E}">
        <p14:creationId xmlns:p14="http://schemas.microsoft.com/office/powerpoint/2010/main" val="7610771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625</TotalTime>
  <Words>671</Words>
  <Application>Microsoft Office PowerPoint</Application>
  <PresentationFormat>On-screen Show (4:3)</PresentationFormat>
  <Paragraphs>63</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Some key points for Remedy 1 proposed in 21-15-00-0036-00-SAUC for Comments #106, #107, #108 and #109</vt:lpstr>
      <vt:lpstr>Optimize MIH SA establishment for Single Radio Handover</vt:lpstr>
      <vt:lpstr>The interfaces</vt:lpstr>
      <vt:lpstr>What are not needed in the current 21.1</vt:lpstr>
      <vt:lpstr>What are still needed in the current 21.1</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lily chen</dc:creator>
  <cp:lastModifiedBy>Chen, Lily</cp:lastModifiedBy>
  <cp:revision>17</cp:revision>
  <dcterms:created xsi:type="dcterms:W3CDTF">2016-02-05T02:19:20Z</dcterms:created>
  <dcterms:modified xsi:type="dcterms:W3CDTF">2016-02-19T19:56:09Z</dcterms:modified>
</cp:coreProperties>
</file>