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 id="2147483674" r:id="rId3"/>
    <p:sldMasterId id="2147483687" r:id="rId4"/>
  </p:sldMasterIdLst>
  <p:notesMasterIdLst>
    <p:notesMasterId r:id="rId10"/>
  </p:notesMasterIdLst>
  <p:sldIdLst>
    <p:sldId id="331" r:id="rId5"/>
    <p:sldId id="332" r:id="rId6"/>
    <p:sldId id="430" r:id="rId7"/>
    <p:sldId id="433" r:id="rId8"/>
    <p:sldId id="431" r:id="rId9"/>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 id="332"/>
            <p14:sldId id="430"/>
            <p14:sldId id="433"/>
            <p14:sldId id="431"/>
          </p14:sldIdLst>
        </p14:section>
        <p14:section name="Untitled Section" id="{D0F4AEEF-8764-48D8-B53D-CD397DD006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86495" autoAdjust="0"/>
  </p:normalViewPr>
  <p:slideViewPr>
    <p:cSldViewPr>
      <p:cViewPr varScale="1">
        <p:scale>
          <a:sx n="79" d="100"/>
          <a:sy n="79" d="100"/>
        </p:scale>
        <p:origin x="942" y="39"/>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36980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1896457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1093638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AA44526-4331-4342-9C8A-043502C07730}" type="slidenum">
              <a:rPr kumimoji="1" lang="ja-JP" altLang="en-US" smtClean="0"/>
              <a:t>4</a:t>
            </a:fld>
            <a:endParaRPr kumimoji="1" lang="ja-JP" altLang="en-US"/>
          </a:p>
        </p:txBody>
      </p:sp>
    </p:spTree>
    <p:extLst>
      <p:ext uri="{BB962C8B-B14F-4D97-AF65-F5344CB8AC3E}">
        <p14:creationId xmlns:p14="http://schemas.microsoft.com/office/powerpoint/2010/main" val="3750949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5</a:t>
            </a:fld>
            <a:endParaRPr lang="en-US" altLang="ja-JP">
              <a:solidFill>
                <a:srgbClr val="000000"/>
              </a:solidFill>
            </a:endParaRPr>
          </a:p>
        </p:txBody>
      </p:sp>
    </p:spTree>
    <p:extLst>
      <p:ext uri="{BB962C8B-B14F-4D97-AF65-F5344CB8AC3E}">
        <p14:creationId xmlns:p14="http://schemas.microsoft.com/office/powerpoint/2010/main" val="197302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21-14-0140-00-REVP Session#64 Opening Note</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21-14-0140-00-REVP Session#64 Opening Note</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21-14-0140-00-REVP Session#64 Opening Note</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9737013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496224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147569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078861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774239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832868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8165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0000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0714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321176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09737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416053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060659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276395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191420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22817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8750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6633788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378885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181171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4126417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1464994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88740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2071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21-14-0140-00-REVP Session#64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21-14-0140-00-REVP Session#64 Opening Note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54374873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71176715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21-16-0070-00-REVP</a:t>
            </a:r>
            <a:endParaRPr lang="en-US" dirty="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74 </a:t>
            </a:r>
            <a:r>
              <a:rPr lang="en-US" altLang="ja-JP" b="1" dirty="0" smtClean="0">
                <a:latin typeface="Times New Roman" pitchFamily="18" charset="0"/>
                <a:cs typeface="Times New Roman" pitchFamily="18" charset="0"/>
              </a:rPr>
              <a:t>Opening Notes</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May 16, </a:t>
            </a:r>
            <a:r>
              <a:rPr lang="en-US" altLang="ja-JP" dirty="0" smtClean="0">
                <a:latin typeface="Times New Roman" pitchFamily="18" charset="0"/>
                <a:cs typeface="Times New Roman" pitchFamily="18" charset="0"/>
              </a:rPr>
              <a:t>2016</a:t>
            </a:r>
          </a:p>
          <a:p>
            <a:pPr eaLnBrk="1" hangingPunct="1">
              <a:buClr>
                <a:srgbClr val="FAFD00"/>
              </a:buClr>
              <a:buFontTx/>
              <a:buNone/>
            </a:pPr>
            <a:r>
              <a:rPr lang="en-US" altLang="ja-JP" dirty="0">
                <a:latin typeface="Times New Roman" pitchFamily="18" charset="0"/>
                <a:cs typeface="Times New Roman" pitchFamily="18" charset="0"/>
              </a:rPr>
              <a:t>IEEE 802.21 session #</a:t>
            </a:r>
            <a:r>
              <a:rPr lang="en-US" altLang="ja-JP" dirty="0" smtClean="0">
                <a:latin typeface="Times New Roman" pitchFamily="18" charset="0"/>
                <a:cs typeface="Times New Roman" pitchFamily="18" charset="0"/>
              </a:rPr>
              <a:t>74 </a:t>
            </a:r>
            <a:r>
              <a:rPr lang="en-US" altLang="ja-JP" dirty="0">
                <a:latin typeface="Times New Roman" pitchFamily="18" charset="0"/>
                <a:cs typeface="Times New Roman" pitchFamily="18" charset="0"/>
              </a:rPr>
              <a:t>in </a:t>
            </a:r>
            <a:r>
              <a:rPr lang="en-US" altLang="ja-JP" dirty="0" smtClean="0">
                <a:latin typeface="Times New Roman" pitchFamily="18" charset="0"/>
                <a:cs typeface="Times New Roman" pitchFamily="18" charset="0"/>
              </a:rPr>
              <a:t>Big Island</a:t>
            </a:r>
            <a:r>
              <a:rPr lang="en-US" altLang="ja-JP" dirty="0" smtClean="0">
                <a:latin typeface="Times New Roman" pitchFamily="18" charset="0"/>
                <a:cs typeface="Times New Roman" pitchFamily="18" charset="0"/>
              </a:rPr>
              <a:t>,  HI, USA</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Presented at IEEE 802.21m TG, </a:t>
            </a:r>
            <a:r>
              <a:rPr lang="en-US" altLang="ja-JP" dirty="0" smtClean="0">
                <a:latin typeface="Times New Roman" pitchFamily="18" charset="0"/>
                <a:cs typeface="Times New Roman" pitchFamily="18" charset="0"/>
              </a:rPr>
              <a:t>May Interim meeting</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Authors or Source(s): Subir Das (ACS)</a:t>
            </a:r>
          </a:p>
          <a:p>
            <a:pPr eaLnBrk="1" hangingPunct="1">
              <a:buClr>
                <a:srgbClr val="FAFD00"/>
              </a:buClr>
              <a:buFontTx/>
              <a:buNone/>
            </a:pPr>
            <a:r>
              <a:rPr lang="en-US" altLang="ja-JP" dirty="0" smtClean="0">
                <a:latin typeface="Times New Roman" pitchFamily="18" charset="0"/>
                <a:cs typeface="Times New Roman" pitchFamily="18" charset="0"/>
              </a:rPr>
              <a:t>Abstract: 802.21m Opening report for Session #</a:t>
            </a:r>
            <a:r>
              <a:rPr lang="en-US" altLang="ja-JP" dirty="0" smtClean="0">
                <a:latin typeface="Times New Roman" pitchFamily="18" charset="0"/>
                <a:cs typeface="Times New Roman" pitchFamily="18" charset="0"/>
              </a:rPr>
              <a:t>74</a:t>
            </a:r>
            <a:endParaRPr lang="en-US" altLang="ja-JP" dirty="0" smtClean="0">
              <a:latin typeface="Times New Roman" pitchFamily="18" charset="0"/>
              <a:cs typeface="Times New Roman" pitchFamily="18" charset="0"/>
            </a:endParaRP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dirty="0">
                <a:cs typeface="Times New Roman" pitchFamily="18" charset="0"/>
              </a:rPr>
              <a:t>IEEE 802.21 presentation release statements</a:t>
            </a:r>
            <a:endParaRPr lang="en-US" altLang="ja-JP" dirty="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cs typeface="Times New Roman" pitchFamily="18" charset="0"/>
              </a:rPr>
              <a:t>The contributor is familiar with IEEE patent policy, as stated in </a:t>
            </a:r>
            <a:r>
              <a:rPr lang="en-US" altLang="ja-JP" sz="1600" dirty="0">
                <a:cs typeface="Times New Roman" pitchFamily="18" charset="0"/>
                <a:hlinkClick r:id="rId3"/>
              </a:rPr>
              <a:t>Section 6 of the IEEE-SA Standards Board bylaws</a:t>
            </a:r>
            <a:r>
              <a:rPr lang="en-US" altLang="ja-JP" sz="1600" dirty="0">
                <a:solidFill>
                  <a:srgbClr val="000099"/>
                </a:solidFill>
                <a:cs typeface="Times New Roman" pitchFamily="18" charset="0"/>
              </a:rPr>
              <a:t> </a:t>
            </a:r>
            <a:r>
              <a:rPr lang="en-US" altLang="ja-JP" sz="1600" dirty="0">
                <a:cs typeface="Times New Roman" pitchFamily="18" charset="0"/>
              </a:rPr>
              <a:t>&lt;</a:t>
            </a:r>
            <a:r>
              <a:rPr lang="en-US" altLang="ja-JP" sz="1600" dirty="0">
                <a:cs typeface="Times New Roman" pitchFamily="18" charset="0"/>
                <a:hlinkClick r:id="rId4"/>
              </a:rPr>
              <a:t>http://standards.ieee.org/guides/bylaws/sect6-7.html#6</a:t>
            </a:r>
            <a:r>
              <a:rPr lang="en-US" altLang="ja-JP" sz="1600" dirty="0">
                <a:cs typeface="Times New Roman" pitchFamily="18" charset="0"/>
              </a:rPr>
              <a:t>&gt; and in </a:t>
            </a:r>
            <a:r>
              <a:rPr lang="en-US" altLang="ja-JP" sz="1600" i="1" dirty="0">
                <a:cs typeface="Times New Roman" pitchFamily="18" charset="0"/>
              </a:rPr>
              <a:t>Understanding Patent Issues During IEEE Standards Development</a:t>
            </a:r>
            <a:r>
              <a:rPr lang="en-US" altLang="ja-JP" sz="1600" dirty="0">
                <a:cs typeface="Times New Roman" pitchFamily="18" charset="0"/>
              </a:rPr>
              <a:t> </a:t>
            </a:r>
            <a:r>
              <a:rPr lang="en-US" altLang="ja-JP" sz="1600" dirty="0">
                <a:cs typeface="Times New Roman" pitchFamily="18" charset="0"/>
                <a:hlinkClick r:id="rId5"/>
              </a:rPr>
              <a:t>http://standards.ieee.org/board/pat/faq.pdf</a:t>
            </a:r>
            <a:r>
              <a:rPr lang="en-US" altLang="ja-JP" sz="1600" dirty="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802.21m  is currently scheduled  for </a:t>
            </a:r>
            <a:r>
              <a:rPr lang="en-US" altLang="ja-JP" sz="2800" dirty="0" smtClean="0">
                <a:solidFill>
                  <a:srgbClr val="000000"/>
                </a:solidFill>
                <a:ea typeface="MS PGothic" pitchFamily="34" charset="-128"/>
              </a:rPr>
              <a:t>four </a:t>
            </a:r>
            <a:r>
              <a:rPr lang="en-US" altLang="ja-JP" sz="2800" dirty="0" smtClean="0">
                <a:solidFill>
                  <a:srgbClr val="000000"/>
                </a:solidFill>
                <a:ea typeface="MS PGothic" pitchFamily="34" charset="-128"/>
              </a:rPr>
              <a:t>sessions: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Mon</a:t>
            </a:r>
            <a:r>
              <a:rPr lang="en-US" altLang="ja-JP" dirty="0" smtClean="0">
                <a:solidFill>
                  <a:srgbClr val="000000"/>
                </a:solidFill>
                <a:ea typeface="MS PGothic" pitchFamily="34" charset="-128"/>
              </a:rPr>
              <a:t>day</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May 16, </a:t>
            </a:r>
            <a:r>
              <a:rPr lang="en-US" altLang="ja-JP" dirty="0" smtClean="0">
                <a:solidFill>
                  <a:srgbClr val="000000"/>
                </a:solidFill>
                <a:ea typeface="MS PGothic" pitchFamily="34" charset="-128"/>
              </a:rPr>
              <a:t>2016 </a:t>
            </a:r>
            <a:endParaRPr lang="en-US" altLang="ja-JP" sz="2800" dirty="0" smtClean="0">
              <a:solidFill>
                <a:srgbClr val="000000"/>
              </a:solidFill>
              <a:ea typeface="MS PGothic" pitchFamily="34" charset="-128"/>
            </a:endParaRPr>
          </a:p>
          <a:p>
            <a:pPr lvl="2">
              <a:buFont typeface="Arial" pitchFamily="34" charset="0"/>
              <a:buChar char="•"/>
            </a:pP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M2 </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4</a:t>
            </a:r>
            <a:r>
              <a:rPr lang="en-US" altLang="ja-JP" dirty="0" smtClean="0">
                <a:solidFill>
                  <a:srgbClr val="000000"/>
                </a:solidFill>
                <a:ea typeface="MS PGothic" pitchFamily="34" charset="-128"/>
              </a:rPr>
              <a:t>:00- 6:00 </a:t>
            </a:r>
            <a:r>
              <a:rPr lang="en-US" altLang="ja-JP" dirty="0" smtClean="0">
                <a:solidFill>
                  <a:srgbClr val="000000"/>
                </a:solidFill>
                <a:ea typeface="MS PGothic" pitchFamily="34" charset="-128"/>
              </a:rPr>
              <a:t>pm</a:t>
            </a:r>
          </a:p>
          <a:p>
            <a:pPr lvl="1">
              <a:buFont typeface="Arial" pitchFamily="34" charset="0"/>
              <a:buChar char="•"/>
            </a:pPr>
            <a:r>
              <a:rPr lang="en-US" altLang="ja-JP" dirty="0" smtClean="0">
                <a:solidFill>
                  <a:srgbClr val="000000"/>
                </a:solidFill>
                <a:ea typeface="MS PGothic" pitchFamily="34" charset="-128"/>
              </a:rPr>
              <a:t>Tues</a:t>
            </a:r>
            <a:r>
              <a:rPr lang="en-US" altLang="ja-JP" dirty="0" smtClean="0">
                <a:solidFill>
                  <a:srgbClr val="000000"/>
                </a:solidFill>
                <a:ea typeface="MS PGothic" pitchFamily="34" charset="-128"/>
              </a:rPr>
              <a:t>day</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 May 17, </a:t>
            </a:r>
            <a:r>
              <a:rPr lang="en-US" altLang="ja-JP" dirty="0" smtClean="0">
                <a:solidFill>
                  <a:srgbClr val="000000"/>
                </a:solidFill>
                <a:ea typeface="MS PGothic" pitchFamily="34" charset="-128"/>
              </a:rPr>
              <a:t>2016</a:t>
            </a:r>
          </a:p>
          <a:p>
            <a:pPr lvl="2">
              <a:buFont typeface="Arial" pitchFamily="34" charset="0"/>
              <a:buChar char="•"/>
            </a:pPr>
            <a:r>
              <a:rPr lang="en-US" altLang="ja-JP" dirty="0" smtClean="0">
                <a:solidFill>
                  <a:srgbClr val="000000"/>
                </a:solidFill>
                <a:ea typeface="MS PGothic" pitchFamily="34" charset="-128"/>
              </a:rPr>
              <a:t>AM2:10:30-12:30pm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Wednesday, May 18, 2016</a:t>
            </a:r>
          </a:p>
          <a:p>
            <a:pPr lvl="2">
              <a:buFont typeface="Arial" pitchFamily="34" charset="0"/>
              <a:buChar char="•"/>
            </a:pPr>
            <a:r>
              <a:rPr lang="en-US" altLang="ja-JP" dirty="0" smtClean="0">
                <a:solidFill>
                  <a:srgbClr val="000000"/>
                </a:solidFill>
                <a:ea typeface="MS PGothic" pitchFamily="34" charset="-128"/>
              </a:rPr>
              <a:t>AM2:10:30-12:30pm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Thursday</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May 19, </a:t>
            </a:r>
            <a:r>
              <a:rPr lang="en-US" altLang="ja-JP" dirty="0" smtClean="0">
                <a:solidFill>
                  <a:srgbClr val="000000"/>
                </a:solidFill>
                <a:ea typeface="MS PGothic" pitchFamily="34" charset="-128"/>
              </a:rPr>
              <a:t>2016 </a:t>
            </a:r>
            <a:r>
              <a:rPr lang="en-US" altLang="ja-JP" dirty="0" smtClean="0">
                <a:solidFill>
                  <a:srgbClr val="000000"/>
                </a:solidFill>
                <a:ea typeface="MS PGothic" pitchFamily="34" charset="-128"/>
              </a:rPr>
              <a:t>(jointly with 802.21.1)</a:t>
            </a:r>
            <a:endParaRPr lang="en-US" altLang="ja-JP" dirty="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AM1</a:t>
            </a:r>
            <a:r>
              <a:rPr lang="en-US" altLang="ja-JP" dirty="0">
                <a:solidFill>
                  <a:srgbClr val="000000"/>
                </a:solidFill>
                <a:ea typeface="MS PGothic" pitchFamily="34" charset="-128"/>
              </a:rPr>
              <a:t>: 8:00- </a:t>
            </a:r>
            <a:r>
              <a:rPr lang="en-US" altLang="ja-JP" dirty="0" smtClean="0">
                <a:solidFill>
                  <a:srgbClr val="000000"/>
                </a:solidFill>
                <a:ea typeface="MS PGothic" pitchFamily="34" charset="-128"/>
              </a:rPr>
              <a:t>10:00 am</a:t>
            </a:r>
          </a:p>
          <a:p>
            <a:pPr lvl="2"/>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ea typeface="+mn-ea"/>
              </a:rPr>
              <a:t> Default Meeting location: </a:t>
            </a:r>
            <a:r>
              <a:rPr lang="en-US" dirty="0" smtClean="0">
                <a:solidFill>
                  <a:srgbClr val="000000"/>
                </a:solidFill>
                <a:ea typeface="+mn-ea"/>
              </a:rPr>
              <a:t>Kings 1 </a:t>
            </a:r>
            <a:endParaRPr lang="en-US" dirty="0" smtClean="0">
              <a:solidFill>
                <a:srgbClr val="000000"/>
              </a:solidFill>
              <a:ea typeface="+mn-ea"/>
            </a:endParaRPr>
          </a:p>
        </p:txBody>
      </p:sp>
    </p:spTree>
    <p:extLst>
      <p:ext uri="{BB962C8B-B14F-4D97-AF65-F5344CB8AC3E}">
        <p14:creationId xmlns:p14="http://schemas.microsoft.com/office/powerpoint/2010/main" val="2783349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Progress of TG</a:t>
            </a:r>
            <a:endParaRPr kumimoji="1" lang="ja-JP" altLang="en-US" dirty="0"/>
          </a:p>
        </p:txBody>
      </p:sp>
      <p:sp>
        <p:nvSpPr>
          <p:cNvPr id="3" name="コンテンツ プレースホルダー 2"/>
          <p:cNvSpPr>
            <a:spLocks noGrp="1"/>
          </p:cNvSpPr>
          <p:nvPr>
            <p:ph idx="1"/>
          </p:nvPr>
        </p:nvSpPr>
        <p:spPr>
          <a:xfrm>
            <a:off x="201612" y="1000124"/>
            <a:ext cx="8762875" cy="5381204"/>
          </a:xfrm>
        </p:spPr>
        <p:txBody>
          <a:bodyPr/>
          <a:lstStyle/>
          <a:p>
            <a:r>
              <a:rPr lang="en-US" altLang="ja-JP" dirty="0" smtClean="0"/>
              <a:t>TG did produce the first draft and went for WG Letter </a:t>
            </a:r>
            <a:r>
              <a:rPr lang="en-US" altLang="ja-JP" dirty="0" smtClean="0"/>
              <a:t>Ballot</a:t>
            </a:r>
            <a:endParaRPr lang="en-US" altLang="ja-JP" dirty="0"/>
          </a:p>
          <a:p>
            <a:r>
              <a:rPr lang="en-US" altLang="ja-JP" dirty="0" smtClean="0"/>
              <a:t>Ballot Details </a:t>
            </a:r>
          </a:p>
          <a:p>
            <a:pPr lvl="1"/>
            <a:r>
              <a:rPr lang="en-US" altLang="ja-JP" dirty="0" smtClean="0"/>
              <a:t>Opened on </a:t>
            </a:r>
            <a:r>
              <a:rPr lang="en-US" altLang="ja-JP" dirty="0" smtClean="0"/>
              <a:t>April 01 </a:t>
            </a:r>
            <a:r>
              <a:rPr lang="en-US" altLang="ja-JP" dirty="0" smtClean="0"/>
              <a:t>16, </a:t>
            </a:r>
            <a:r>
              <a:rPr lang="en-US" altLang="ja-JP" dirty="0" smtClean="0"/>
              <a:t>2016 </a:t>
            </a:r>
            <a:r>
              <a:rPr lang="en-US" altLang="ja-JP" dirty="0" smtClean="0"/>
              <a:t>and ended </a:t>
            </a:r>
            <a:r>
              <a:rPr lang="en-US" altLang="ja-JP" dirty="0" smtClean="0"/>
              <a:t>on April 30, </a:t>
            </a:r>
            <a:r>
              <a:rPr lang="en-US" altLang="ja-JP" dirty="0" smtClean="0"/>
              <a:t>2016</a:t>
            </a:r>
          </a:p>
          <a:p>
            <a:pPr lvl="1"/>
            <a:r>
              <a:rPr lang="en-US" altLang="ja-JP" dirty="0" smtClean="0"/>
              <a:t>Result :</a:t>
            </a:r>
          </a:p>
          <a:p>
            <a:pPr lvl="2"/>
            <a:r>
              <a:rPr lang="en-US" altLang="ja-JP" dirty="0" smtClean="0"/>
              <a:t>Total Vote:  Approve </a:t>
            </a:r>
            <a:r>
              <a:rPr lang="en-US" altLang="ja-JP" dirty="0" smtClean="0"/>
              <a:t>20, </a:t>
            </a:r>
            <a:r>
              <a:rPr lang="en-US" altLang="ja-JP" dirty="0" smtClean="0"/>
              <a:t>Disapprove </a:t>
            </a:r>
            <a:r>
              <a:rPr lang="en-US" altLang="ja-JP" dirty="0" smtClean="0"/>
              <a:t>00, </a:t>
            </a:r>
            <a:r>
              <a:rPr lang="en-US" altLang="ja-JP" dirty="0" smtClean="0"/>
              <a:t>Abstain </a:t>
            </a:r>
            <a:r>
              <a:rPr lang="en-US" altLang="ja-JP" dirty="0" smtClean="0"/>
              <a:t>00, DNV 01</a:t>
            </a:r>
            <a:endParaRPr lang="en-US" altLang="ja-JP" dirty="0" smtClean="0"/>
          </a:p>
          <a:p>
            <a:pPr lvl="2"/>
            <a:r>
              <a:rPr lang="en-US" altLang="ja-JP" dirty="0" smtClean="0"/>
              <a:t>Return </a:t>
            </a:r>
            <a:r>
              <a:rPr lang="en-US" altLang="ja-JP" dirty="0"/>
              <a:t>ratio </a:t>
            </a:r>
            <a:r>
              <a:rPr lang="en-US" altLang="ja-JP" dirty="0" smtClean="0"/>
              <a:t>=</a:t>
            </a:r>
            <a:r>
              <a:rPr lang="en-US" altLang="ja-JP" dirty="0" smtClean="0"/>
              <a:t>95.45</a:t>
            </a:r>
            <a:r>
              <a:rPr lang="en-US" altLang="ja-JP" dirty="0" smtClean="0"/>
              <a:t>%  </a:t>
            </a:r>
            <a:endParaRPr lang="en-US" altLang="ja-JP" dirty="0" smtClean="0"/>
          </a:p>
          <a:p>
            <a:pPr lvl="2"/>
            <a:r>
              <a:rPr lang="en-US" altLang="ja-JP" dirty="0" smtClean="0"/>
              <a:t>Approval </a:t>
            </a:r>
            <a:r>
              <a:rPr lang="en-US" altLang="ja-JP" dirty="0"/>
              <a:t>ratio= </a:t>
            </a:r>
            <a:r>
              <a:rPr lang="en-US" altLang="ja-JP" dirty="0" smtClean="0"/>
              <a:t>100%</a:t>
            </a:r>
          </a:p>
          <a:p>
            <a:pPr lvl="2"/>
            <a:r>
              <a:rPr lang="en-US" altLang="ja-JP" dirty="0" smtClean="0"/>
              <a:t>Ballo</a:t>
            </a:r>
            <a:r>
              <a:rPr lang="en-US" altLang="ja-JP" dirty="0" smtClean="0"/>
              <a:t>t approved </a:t>
            </a:r>
            <a:endParaRPr kumimoji="1" lang="en-US" altLang="ja-JP" dirty="0" smtClean="0"/>
          </a:p>
          <a:p>
            <a:r>
              <a:rPr kumimoji="1" lang="en-US" altLang="ja-JP" dirty="0" smtClean="0"/>
              <a:t>Comments received: </a:t>
            </a:r>
            <a:r>
              <a:rPr kumimoji="1" lang="en-US" altLang="ja-JP" dirty="0" smtClean="0"/>
              <a:t>30</a:t>
            </a:r>
            <a:endParaRPr kumimoji="1" lang="en-US" altLang="ja-JP" dirty="0" smtClean="0"/>
          </a:p>
          <a:p>
            <a:pPr lvl="1"/>
            <a:r>
              <a:rPr lang="en-US" altLang="ja-JP" dirty="0" smtClean="0"/>
              <a:t>Technical : </a:t>
            </a:r>
            <a:r>
              <a:rPr lang="en-US" altLang="ja-JP" dirty="0" smtClean="0"/>
              <a:t>7</a:t>
            </a:r>
          </a:p>
          <a:p>
            <a:pPr lvl="1"/>
            <a:r>
              <a:rPr kumimoji="1" lang="en-US" altLang="ja-JP" dirty="0" smtClean="0"/>
              <a:t>Editorial </a:t>
            </a:r>
            <a:r>
              <a:rPr kumimoji="1" lang="en-US" altLang="ja-JP" dirty="0" smtClean="0"/>
              <a:t>: </a:t>
            </a:r>
            <a:r>
              <a:rPr kumimoji="1" lang="en-US" altLang="ja-JP" dirty="0" smtClean="0"/>
              <a:t>23</a:t>
            </a:r>
            <a:endParaRPr kumimoji="1" lang="en-US" altLang="ja-JP" dirty="0" smtClean="0"/>
          </a:p>
          <a:p>
            <a:pPr lvl="1"/>
            <a:r>
              <a:rPr kumimoji="1" lang="en-US" altLang="ja-JP" dirty="0" smtClean="0"/>
              <a:t>Comments </a:t>
            </a:r>
            <a:r>
              <a:rPr kumimoji="1" lang="en-US" altLang="ja-JP" dirty="0"/>
              <a:t>are </a:t>
            </a:r>
            <a:r>
              <a:rPr kumimoji="1" lang="en-US" altLang="ja-JP" dirty="0" smtClean="0"/>
              <a:t>available at </a:t>
            </a:r>
            <a:r>
              <a:rPr kumimoji="1" lang="en-US" altLang="ja-JP" dirty="0"/>
              <a:t>: https://mentor.ieee.org/802.21/dcn/16/21-16-0063-00-REVP-lb10-comments-and-resolution.xls </a:t>
            </a:r>
            <a:endParaRPr kumimoji="1" lang="ja-JP" altLang="en-US" dirty="0"/>
          </a:p>
        </p:txBody>
      </p:sp>
    </p:spTree>
    <p:extLst>
      <p:ext uri="{BB962C8B-B14F-4D97-AF65-F5344CB8AC3E}">
        <p14:creationId xmlns:p14="http://schemas.microsoft.com/office/powerpoint/2010/main" val="511895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Objective of the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5</a:t>
            </a:fld>
            <a:endParaRPr lang="en-US" altLang="ja-JP" dirty="0">
              <a:solidFill>
                <a:srgbClr val="000000"/>
              </a:solidFill>
            </a:endParaRPr>
          </a:p>
        </p:txBody>
      </p:sp>
      <p:sp>
        <p:nvSpPr>
          <p:cNvPr id="5125" name="Content Placeholder 2"/>
          <p:cNvSpPr txBox="1">
            <a:spLocks/>
          </p:cNvSpPr>
          <p:nvPr/>
        </p:nvSpPr>
        <p:spPr bwMode="auto">
          <a:xfrm>
            <a:off x="251215" y="914400"/>
            <a:ext cx="8856984" cy="4674840"/>
          </a:xfrm>
          <a:prstGeom prst="rect">
            <a:avLst/>
          </a:prstGeom>
          <a:noFill/>
          <a:ln w="12700">
            <a:noFill/>
            <a:miter lim="800000"/>
            <a:headEnd/>
            <a:tailEnd/>
          </a:ln>
        </p:spPr>
        <p:txBody>
          <a:bodyPr lIns="90488" tIns="44450" rIns="90488" bIns="44450"/>
          <a:lstStyle/>
          <a:p>
            <a:endParaRPr lang="en-US" sz="2000" dirty="0" smtClean="0">
              <a:solidFill>
                <a:srgbClr val="000000"/>
              </a:solidFill>
              <a:ea typeface="+mn-ea"/>
            </a:endParaRPr>
          </a:p>
          <a:p>
            <a:pPr>
              <a:buFont typeface="Arial" pitchFamily="34" charset="0"/>
              <a:buChar char="•"/>
            </a:pPr>
            <a:r>
              <a:rPr lang="en-US" sz="2800" dirty="0">
                <a:solidFill>
                  <a:srgbClr val="000000"/>
                </a:solidFill>
                <a:ea typeface="MS PGothic" pitchFamily="34" charset="-128"/>
              </a:rPr>
              <a:t>C</a:t>
            </a:r>
            <a:r>
              <a:rPr lang="en-US" sz="2800" dirty="0" smtClean="0">
                <a:solidFill>
                  <a:srgbClr val="000000"/>
                </a:solidFill>
                <a:ea typeface="MS PGothic" pitchFamily="34" charset="-128"/>
              </a:rPr>
              <a:t>omments resolution </a:t>
            </a:r>
          </a:p>
          <a:p>
            <a:pPr lvl="1">
              <a:buFont typeface="Arial" pitchFamily="34" charset="0"/>
              <a:buChar char="•"/>
            </a:pPr>
            <a:r>
              <a:rPr lang="en-US" sz="2800" dirty="0" smtClean="0">
                <a:solidFill>
                  <a:srgbClr val="000000"/>
                </a:solidFill>
                <a:ea typeface="MS PGothic" pitchFamily="34" charset="-128"/>
              </a:rPr>
              <a:t>Resolve the remaining comments and finish discussions</a:t>
            </a:r>
          </a:p>
          <a:p>
            <a:pPr lvl="1">
              <a:buFont typeface="Arial" pitchFamily="34" charset="0"/>
              <a:buChar char="•"/>
            </a:pPr>
            <a:r>
              <a:rPr lang="en-US" sz="2800" dirty="0" smtClean="0">
                <a:solidFill>
                  <a:srgbClr val="000000"/>
                </a:solidFill>
                <a:ea typeface="MS PGothic" pitchFamily="34" charset="-128"/>
              </a:rPr>
              <a:t>Update the draft and make it ready for Letter Ballot </a:t>
            </a:r>
          </a:p>
          <a:p>
            <a:pPr lvl="1">
              <a:buFont typeface="Arial" pitchFamily="34" charset="0"/>
              <a:buChar char="•"/>
            </a:pPr>
            <a:r>
              <a:rPr lang="en-US" sz="2800" dirty="0" smtClean="0">
                <a:solidFill>
                  <a:srgbClr val="000000"/>
                </a:solidFill>
                <a:ea typeface="MS PGothic" pitchFamily="34" charset="-128"/>
              </a:rPr>
              <a:t>Request WG Chair to initiate the LB </a:t>
            </a:r>
            <a:r>
              <a:rPr lang="en-US" sz="2800" dirty="0" smtClean="0">
                <a:solidFill>
                  <a:srgbClr val="000000"/>
                </a:solidFill>
                <a:ea typeface="MS PGothic" pitchFamily="34" charset="-128"/>
              </a:rPr>
              <a:t>recirculation</a:t>
            </a:r>
            <a:endParaRPr lang="en-US" sz="2800" dirty="0" smtClean="0">
              <a:solidFill>
                <a:srgbClr val="000000"/>
              </a:solidFill>
              <a:ea typeface="MS PGothic" pitchFamily="34" charset="-128"/>
            </a:endParaRPr>
          </a:p>
          <a:p>
            <a:pPr lvl="1"/>
            <a:endParaRPr lang="en-US" sz="2800" dirty="0" smtClean="0">
              <a:solidFill>
                <a:srgbClr val="000000"/>
              </a:solidFill>
              <a:ea typeface="MS PGothic" pitchFamily="34" charset="-128"/>
            </a:endParaRPr>
          </a:p>
          <a:p>
            <a:endParaRPr lang="en-US" dirty="0" smtClean="0">
              <a:solidFill>
                <a:srgbClr val="000000"/>
              </a:solidFill>
              <a:ea typeface="+mn-ea"/>
            </a:endParaRPr>
          </a:p>
        </p:txBody>
      </p:sp>
    </p:spTree>
    <p:extLst>
      <p:ext uri="{BB962C8B-B14F-4D97-AF65-F5344CB8AC3E}">
        <p14:creationId xmlns:p14="http://schemas.microsoft.com/office/powerpoint/2010/main" val="54944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45810</TotalTime>
  <Words>444</Words>
  <Application>Microsoft Office PowerPoint</Application>
  <PresentationFormat>On-screen Show (4:3)</PresentationFormat>
  <Paragraphs>52</Paragraphs>
  <Slides>5</Slides>
  <Notes>5</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5</vt:i4>
      </vt:variant>
    </vt:vector>
  </HeadingPairs>
  <TitlesOfParts>
    <vt:vector size="17" baseType="lpstr">
      <vt:lpstr>MS PGothic</vt:lpstr>
      <vt:lpstr>MS PGothic</vt:lpstr>
      <vt:lpstr>Arial</vt:lpstr>
      <vt:lpstr>Calibri</vt:lpstr>
      <vt:lpstr>Rotis Sans Serif for Nokia</vt:lpstr>
      <vt:lpstr>Times</vt:lpstr>
      <vt:lpstr>Times New Roman</vt:lpstr>
      <vt:lpstr>Wingdings</vt:lpstr>
      <vt:lpstr>blank presentation</vt:lpstr>
      <vt:lpstr>Custom Design</vt:lpstr>
      <vt:lpstr>1_blank presentation</vt:lpstr>
      <vt:lpstr>2_blank presentation</vt:lpstr>
      <vt:lpstr>PowerPoint Presentation</vt:lpstr>
      <vt:lpstr>PowerPoint Presentation</vt:lpstr>
      <vt:lpstr>Meeting Time and Location </vt:lpstr>
      <vt:lpstr>Progress of TG</vt:lpstr>
      <vt:lpstr>Objective of the Meeting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Das, Subir</cp:lastModifiedBy>
  <cp:revision>1693</cp:revision>
  <cp:lastPrinted>2012-06-25T07:51:33Z</cp:lastPrinted>
  <dcterms:created xsi:type="dcterms:W3CDTF">1601-01-01T00:00:00Z</dcterms:created>
  <dcterms:modified xsi:type="dcterms:W3CDTF">2016-05-17T03:35:16Z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