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 id="2147483700" r:id="rId5"/>
  </p:sldMasterIdLst>
  <p:notesMasterIdLst>
    <p:notesMasterId r:id="rId12"/>
  </p:notesMasterIdLst>
  <p:sldIdLst>
    <p:sldId id="331" r:id="rId6"/>
    <p:sldId id="332" r:id="rId7"/>
    <p:sldId id="435" r:id="rId8"/>
    <p:sldId id="431" r:id="rId9"/>
    <p:sldId id="437" r:id="rId10"/>
    <p:sldId id="436" r:id="rId11"/>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5"/>
            <p14:sldId id="431"/>
            <p14:sldId id="437"/>
            <p14:sldId id="436"/>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86495" autoAdjust="0"/>
  </p:normalViewPr>
  <p:slideViewPr>
    <p:cSldViewPr>
      <p:cViewPr varScale="1">
        <p:scale>
          <a:sx n="79" d="100"/>
          <a:sy n="79" d="100"/>
        </p:scale>
        <p:origin x="162" y="39"/>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5" d="100"/>
          <a:sy n="45" d="100"/>
        </p:scale>
        <p:origin x="2832" y="4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dirty="0"/>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dirty="0"/>
          </a:p>
        </p:txBody>
      </p:sp>
      <p:sp>
        <p:nvSpPr>
          <p:cNvPr id="13316" name="Rectangle 4"/>
          <p:cNvSpPr>
            <a:spLocks noGrp="1" noRot="1" noChangeAspect="1" noChangeArrowheads="1" noTextEdit="1"/>
          </p:cNvSpPr>
          <p:nvPr>
            <p:ph type="sldImg" idx="2"/>
          </p:nvPr>
        </p:nvSpPr>
        <p:spPr bwMode="auto">
          <a:xfrm>
            <a:off x="806549" y="736529"/>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dirty="0"/>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dirty="0"/>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dirty="0"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dirty="0"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4256052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xfrm>
            <a:off x="806450" y="736600"/>
            <a:ext cx="4962525" cy="3722688"/>
          </a:xfrm>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dirty="0">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xfrm>
            <a:off x="806450" y="736600"/>
            <a:ext cx="4962525" cy="3722688"/>
          </a:xfrm>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3561222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0" y="638175"/>
            <a:ext cx="4641850" cy="34813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Footer Placeholder 4"/>
          <p:cNvSpPr>
            <a:spLocks noGrp="1"/>
          </p:cNvSpPr>
          <p:nvPr>
            <p:ph type="ftr" sz="quarter" idx="11"/>
          </p:nvPr>
        </p:nvSpPr>
        <p:spPr/>
        <p:txBody>
          <a:bodyPr/>
          <a:lstStyle/>
          <a:p>
            <a:pPr lvl="4">
              <a:defRPr/>
            </a:pPr>
            <a:r>
              <a:rPr lang="en-US" dirty="0" smtClean="0">
                <a:solidFill>
                  <a:srgbClr val="000000"/>
                </a:solidFill>
              </a:rPr>
              <a:t>XXXX, His Company</a:t>
            </a:r>
            <a:endParaRPr lang="en-US" dirty="0">
              <a:solidFill>
                <a:srgbClr val="000000"/>
              </a:solidFill>
            </a:endParaRPr>
          </a:p>
        </p:txBody>
      </p:sp>
    </p:spTree>
    <p:extLst>
      <p:ext uri="{BB962C8B-B14F-4D97-AF65-F5344CB8AC3E}">
        <p14:creationId xmlns:p14="http://schemas.microsoft.com/office/powerpoint/2010/main" val="239023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21-14-0140-00-REVP Session#64 Opening Note</a:t>
            </a:r>
            <a:endParaRPr lang="en-US" dirty="0"/>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21-14-0140-00-REVP Session#64 Opening Note</a:t>
            </a:r>
            <a:endParaRPr lang="en-US" dirty="0"/>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21-14-0140-00-REVP Session#64 Opening Note</a:t>
            </a:r>
            <a:endParaRPr lang="en-US" dirty="0"/>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21-14-0140-00-REVP Session#64 Opening Note</a:t>
            </a:r>
            <a:endParaRPr lang="en-US" dirty="0"/>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21-14-0140-00-REVP Session#64 Opening Note</a:t>
            </a:r>
            <a:endParaRPr lang="en-US" dirty="0"/>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dirty="0"/>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dirty="0"/>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
        <p:nvSpPr>
          <p:cNvPr id="7" name="Footer Placeholder 6"/>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2170680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050240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48008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dirty="0"/>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4" name="Footer Placeholder 3"/>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495718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6693041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solidFill>
                  <a:srgbClr val="000000"/>
                </a:solidFill>
              </a:rPr>
              <a:t>Slide </a:t>
            </a:r>
            <a:fld id="{3CBDE478-540A-4533-B630-5289DA16E16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683448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4" name="Footer Placeholder 3"/>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r>
              <a:rPr lang="en-US" dirty="0">
                <a:solidFill>
                  <a:srgbClr val="000000"/>
                </a:solidFill>
              </a:rPr>
              <a:t>Slide </a:t>
            </a:r>
            <a:fld id="{43DACD2F-9786-486C-9E92-757D70B8C56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9093046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55EAE60E-B8AB-4C07-8727-0B4A640A876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454827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C1AE6C48-FC0E-4C0A-A7D2-A12BE0BB3FF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274618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0A1EC890-31EC-487D-AA60-02B691D82D1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1179139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8" name="Footer Placeholder 7"/>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pPr>
              <a:defRPr/>
            </a:pPr>
            <a:r>
              <a:rPr lang="en-US" dirty="0">
                <a:solidFill>
                  <a:srgbClr val="000000"/>
                </a:solidFill>
              </a:rPr>
              <a:t>Slide </a:t>
            </a:r>
            <a:fld id="{EA519437-B6E0-45D2-ADBE-CED11A2324B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8069327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4" name="Footer Placeholder 3"/>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r>
              <a:rPr lang="en-US" dirty="0">
                <a:solidFill>
                  <a:srgbClr val="000000"/>
                </a:solidFill>
              </a:rPr>
              <a:t>Slide </a:t>
            </a:r>
            <a:fld id="{5F31B28D-59C5-4D92-A491-E66C7A6F60A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421776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3" name="Footer Placeholder 2"/>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pPr>
              <a:defRPr/>
            </a:pPr>
            <a:r>
              <a:rPr lang="en-US" dirty="0">
                <a:solidFill>
                  <a:srgbClr val="000000"/>
                </a:solidFill>
              </a:rPr>
              <a:t>Slide </a:t>
            </a:r>
            <a:fld id="{C922C443-5D96-4DE7-99CD-7C5E19B8A47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38419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dirty="0"/>
          </a:p>
        </p:txBody>
      </p:sp>
    </p:spTree>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0955A4B1-4EFB-4DEF-816B-559E5062D28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3975405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6825E2F7-1D07-407B-992F-AC7D28176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1634903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374FAE21-1B12-43B9-9130-C41EEF43AB0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8667281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eaLnBrk="0" hangingPunct="0">
              <a:defRPr/>
            </a:pPr>
            <a:r>
              <a:rPr lang="en-US" sz="1200" dirty="0" smtClean="0">
                <a:solidFill>
                  <a:srgbClr val="000000"/>
                </a:solidFill>
                <a:ea typeface="+mn-ea"/>
              </a:rPr>
              <a:t>July 2012</a:t>
            </a:r>
            <a:endParaRPr lang="en-US" sz="1200" dirty="0">
              <a:solidFill>
                <a:srgbClr val="000000"/>
              </a:solidFill>
              <a:ea typeface="+mn-ea"/>
            </a:endParaRPr>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Subir Das, Chair, IEEE 802.21</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95E68F9D-EE77-4604-80A2-5FFC8BC1321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9524013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
        <p:nvSpPr>
          <p:cNvPr id="8" name="Footer Placeholder 7"/>
          <p:cNvSpPr>
            <a:spLocks noGrp="1"/>
          </p:cNvSpPr>
          <p:nvPr>
            <p:ph type="ftr" sz="quarter" idx="11"/>
          </p:nvPr>
        </p:nvSpPr>
        <p:spPr/>
        <p:txBody>
          <a:bodyPr/>
          <a:lstStyle/>
          <a:p>
            <a:pPr>
              <a:defRPr/>
            </a:pPr>
            <a:r>
              <a:rPr lang="pt-BR" smtClean="0">
                <a:solidFill>
                  <a:srgbClr val="000000"/>
                </a:solidFill>
              </a:rPr>
              <a:t>Subir Das, Chair, IEEE 802.21</a:t>
            </a:r>
            <a:endParaRPr lang="en-US" dirty="0">
              <a:solidFill>
                <a:srgbClr val="000000"/>
              </a:solidFill>
            </a:endParaRPr>
          </a:p>
        </p:txBody>
      </p:sp>
    </p:spTree>
    <p:extLst>
      <p:ext uri="{BB962C8B-B14F-4D97-AF65-F5344CB8AC3E}">
        <p14:creationId xmlns:p14="http://schemas.microsoft.com/office/powerpoint/2010/main" val="1662457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smtClean="0"/>
              <a:t>21-14-0140-00-REVP Session#64 Opening Note</a:t>
            </a:r>
            <a:endParaRPr lang="en-US" dirty="0"/>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18" Type="http://schemas.openxmlformats.org/officeDocument/2006/relationships/slideLayout" Target="../slideLayouts/slideLayout64.xml"/><Relationship Id="rId3" Type="http://schemas.openxmlformats.org/officeDocument/2006/relationships/slideLayout" Target="../slideLayouts/slideLayout49.xml"/><Relationship Id="rId21" Type="http://schemas.openxmlformats.org/officeDocument/2006/relationships/image" Target="../media/image1.png"/><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slideLayout" Target="../slideLayouts/slideLayout63.xml"/><Relationship Id="rId2" Type="http://schemas.openxmlformats.org/officeDocument/2006/relationships/slideLayout" Target="../slideLayouts/slideLayout48.xml"/><Relationship Id="rId16" Type="http://schemas.openxmlformats.org/officeDocument/2006/relationships/slideLayout" Target="../slideLayouts/slideLayout62.xml"/><Relationship Id="rId20" Type="http://schemas.openxmlformats.org/officeDocument/2006/relationships/image" Target="../media/image2.png"/><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10" Type="http://schemas.openxmlformats.org/officeDocument/2006/relationships/slideLayout" Target="../slideLayouts/slideLayout56.xml"/><Relationship Id="rId19" Type="http://schemas.openxmlformats.org/officeDocument/2006/relationships/theme" Target="../theme/theme5.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dirty="0"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dirty="0"/>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21-14-0140-00-REVP Session#64 Opening Note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dirty="0"/>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a:t>
            </a:r>
            <a:r>
              <a:rPr lang="en-US" dirty="0" err="1" smtClean="0"/>
              <a:t>styl</a:t>
            </a:r>
            <a:endParaRPr lang="en-US" dirty="0" smtClean="0"/>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eaLnBrk="0" hangingPunct="0">
              <a:defRPr/>
            </a:pPr>
            <a:r>
              <a:rPr lang="pt-BR" sz="1200" smtClean="0">
                <a:solidFill>
                  <a:srgbClr val="000000"/>
                </a:solidFill>
                <a:ea typeface="+mn-ea"/>
              </a:rPr>
              <a:t>Subir Das, Chair, IEEE 802.21</a:t>
            </a:r>
            <a:endParaRPr lang="en-US" sz="1200" dirty="0">
              <a:solidFill>
                <a:srgbClr val="000000"/>
              </a:solidFill>
              <a:ea typeface="+mn-ea"/>
            </a:endParaRPr>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eaLnBrk="0" hangingPunct="0">
              <a:defRPr/>
            </a:pPr>
            <a:r>
              <a:rPr lang="en-US" sz="1200" dirty="0">
                <a:solidFill>
                  <a:srgbClr val="000000"/>
                </a:solidFill>
                <a:ea typeface="+mn-ea"/>
              </a:rPr>
              <a:t>Slide </a:t>
            </a:r>
            <a:fld id="{F3D7A4F0-0FCF-4224-B81A-51E9E7009AFE}" type="slidenum">
              <a:rPr lang="en-US" sz="1200">
                <a:solidFill>
                  <a:srgbClr val="000000"/>
                </a:solidFill>
                <a:ea typeface="+mn-ea"/>
              </a:rPr>
              <a:pPr eaLnBrk="0" hangingPunct="0">
                <a:defRPr/>
              </a:pPr>
              <a:t>‹#›</a:t>
            </a:fld>
            <a:endParaRPr lang="en-US" sz="1200" dirty="0">
              <a:solidFill>
                <a:srgbClr val="000000"/>
              </a:solidFill>
              <a:ea typeface="+mn-ea"/>
            </a:endParaRPr>
          </a:p>
        </p:txBody>
      </p:sp>
      <p:sp>
        <p:nvSpPr>
          <p:cNvPr id="1031" name="Rectangle 7"/>
          <p:cNvSpPr>
            <a:spLocks noChangeArrowheads="1"/>
          </p:cNvSpPr>
          <p:nvPr/>
        </p:nvSpPr>
        <p:spPr bwMode="auto">
          <a:xfrm>
            <a:off x="3283886" y="394156"/>
            <a:ext cx="4991752" cy="215444"/>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400" b="1" dirty="0" smtClean="0">
                <a:solidFill>
                  <a:srgbClr val="000000"/>
                </a:solidFill>
                <a:ea typeface="+mn-ea"/>
              </a:rPr>
              <a:t>21-16-0054-00-0000-Session#73	-Closing_Plenary_Notes.ppt</a:t>
            </a:r>
            <a:endParaRPr lang="en-US" sz="1400" b="1" dirty="0">
              <a:solidFill>
                <a:srgbClr val="000000"/>
              </a:solidFill>
              <a:ea typeface="+mn-ea"/>
            </a:endParaRPr>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eaLnBrk="0" hangingPunct="0">
              <a:defRPr/>
            </a:pPr>
            <a:endParaRPr lang="en-US" sz="1200" dirty="0">
              <a:solidFill>
                <a:srgbClr val="000000"/>
              </a:solidFill>
              <a:ea typeface="+mn-ea"/>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solidFill>
                <a:srgbClr val="000000"/>
              </a:solidFill>
              <a:ea typeface="+mn-ea"/>
            </a:endParaRPr>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solidFill>
                <a:srgbClr val="000000"/>
              </a:solidFill>
              <a:ea typeface="+mn-ea"/>
            </a:endParaRPr>
          </a:p>
        </p:txBody>
      </p:sp>
    </p:spTree>
    <p:extLst>
      <p:ext uri="{BB962C8B-B14F-4D97-AF65-F5344CB8AC3E}">
        <p14:creationId xmlns:p14="http://schemas.microsoft.com/office/powerpoint/2010/main" val="415524425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 id="2147483718" r:id="rId18"/>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21-16-0078-00-REVP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#74 Closing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May 19, 2016</a:t>
            </a:r>
          </a:p>
          <a:p>
            <a:pPr eaLnBrk="1" hangingPunct="1">
              <a:buClr>
                <a:srgbClr val="FAFD00"/>
              </a:buClr>
              <a:buFontTx/>
              <a:buNone/>
            </a:pPr>
            <a:r>
              <a:rPr lang="en-US" altLang="ja-JP" dirty="0">
                <a:latin typeface="Times New Roman" pitchFamily="18" charset="0"/>
                <a:cs typeface="Times New Roman" pitchFamily="18" charset="0"/>
              </a:rPr>
              <a:t>IEEE 802.21 session #</a:t>
            </a:r>
            <a:r>
              <a:rPr lang="en-US" altLang="ja-JP" dirty="0" smtClean="0">
                <a:latin typeface="Times New Roman" pitchFamily="18" charset="0"/>
                <a:cs typeface="Times New Roman" pitchFamily="18" charset="0"/>
              </a:rPr>
              <a:t>74 in Big Island, HI, USA  </a:t>
            </a:r>
          </a:p>
          <a:p>
            <a:pPr eaLnBrk="1" hangingPunct="1">
              <a:buClr>
                <a:srgbClr val="FAFD00"/>
              </a:buClr>
              <a:buFontTx/>
              <a:buNone/>
            </a:pPr>
            <a:r>
              <a:rPr lang="en-US" altLang="ja-JP" dirty="0" smtClean="0">
                <a:latin typeface="Times New Roman" pitchFamily="18" charset="0"/>
                <a:cs typeface="Times New Roman" pitchFamily="18" charset="0"/>
              </a:rPr>
              <a:t>Presented at IEEE 802.21m TG, May Interim 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Subir Das</a:t>
            </a:r>
          </a:p>
          <a:p>
            <a:pPr eaLnBrk="1" hangingPunct="1">
              <a:buClr>
                <a:srgbClr val="FAFD00"/>
              </a:buClr>
              <a:buFontTx/>
              <a:buNone/>
            </a:pPr>
            <a:r>
              <a:rPr lang="en-US" altLang="ja-JP" dirty="0" smtClean="0">
                <a:latin typeface="Times New Roman" pitchFamily="18" charset="0"/>
                <a:cs typeface="Times New Roman" pitchFamily="18" charset="0"/>
              </a:rPr>
              <a:t>Abstract: 802.21m Closing report for Session #74</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dirty="0"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dirty="0"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Details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3200" dirty="0" smtClean="0">
                <a:solidFill>
                  <a:srgbClr val="000000"/>
                </a:solidFill>
                <a:ea typeface="MS PGothic" pitchFamily="34" charset="-128"/>
              </a:rPr>
              <a:t>TG 802.21m  had three sessions: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dirty="0">
                <a:solidFill>
                  <a:srgbClr val="000000"/>
                </a:solidFill>
                <a:ea typeface="MS PGothic" pitchFamily="34" charset="-128"/>
              </a:rPr>
              <a:t>Monday, May 16, 2016 </a:t>
            </a:r>
            <a:endParaRPr lang="en-US" altLang="ja-JP" sz="2800" dirty="0">
              <a:solidFill>
                <a:srgbClr val="000000"/>
              </a:solidFill>
              <a:ea typeface="MS PGothic" pitchFamily="34" charset="-128"/>
            </a:endParaRPr>
          </a:p>
          <a:p>
            <a:pPr lvl="2">
              <a:buFont typeface="Arial" pitchFamily="34" charset="0"/>
              <a:buChar char="•"/>
            </a:pPr>
            <a:r>
              <a:rPr lang="en-US" altLang="ja-JP" dirty="0">
                <a:solidFill>
                  <a:srgbClr val="000000"/>
                </a:solidFill>
                <a:ea typeface="MS PGothic" pitchFamily="34" charset="-128"/>
              </a:rPr>
              <a:t>PM2 : 4:00- 6:00 </a:t>
            </a:r>
            <a:r>
              <a:rPr lang="en-US" altLang="ja-JP" dirty="0" smtClean="0">
                <a:solidFill>
                  <a:srgbClr val="000000"/>
                </a:solidFill>
                <a:ea typeface="MS PGothic" pitchFamily="34" charset="-128"/>
              </a:rPr>
              <a:t>pm </a:t>
            </a:r>
            <a:endParaRPr lang="en-US" altLang="ja-JP" dirty="0">
              <a:solidFill>
                <a:srgbClr val="000000"/>
              </a:solidFill>
              <a:ea typeface="MS PGothic" pitchFamily="34" charset="-128"/>
            </a:endParaRPr>
          </a:p>
          <a:p>
            <a:pPr lvl="1">
              <a:buFont typeface="Arial" pitchFamily="34" charset="0"/>
              <a:buChar char="•"/>
            </a:pPr>
            <a:r>
              <a:rPr lang="en-US" altLang="ja-JP" dirty="0">
                <a:solidFill>
                  <a:srgbClr val="000000"/>
                </a:solidFill>
                <a:ea typeface="MS PGothic" pitchFamily="34" charset="-128"/>
              </a:rPr>
              <a:t>Wednesday, May 18, 2016</a:t>
            </a:r>
          </a:p>
          <a:p>
            <a:pPr lvl="2">
              <a:buFont typeface="Arial" pitchFamily="34" charset="0"/>
              <a:buChar char="•"/>
            </a:pPr>
            <a:r>
              <a:rPr lang="en-US" altLang="ja-JP" dirty="0">
                <a:solidFill>
                  <a:srgbClr val="000000"/>
                </a:solidFill>
                <a:ea typeface="MS PGothic" pitchFamily="34" charset="-128"/>
              </a:rPr>
              <a:t>AM2:10:30-12:30pm </a:t>
            </a:r>
          </a:p>
          <a:p>
            <a:pPr lvl="1">
              <a:buFont typeface="Arial" pitchFamily="34" charset="0"/>
              <a:buChar char="•"/>
            </a:pPr>
            <a:r>
              <a:rPr lang="en-US" altLang="ja-JP" dirty="0">
                <a:solidFill>
                  <a:srgbClr val="000000"/>
                </a:solidFill>
                <a:ea typeface="MS PGothic" pitchFamily="34" charset="-128"/>
              </a:rPr>
              <a:t>Thursday, May 19, 2016 </a:t>
            </a:r>
            <a:endParaRPr lang="en-US" altLang="ja-JP"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AM1</a:t>
            </a:r>
            <a:r>
              <a:rPr lang="en-US" altLang="ja-JP" dirty="0">
                <a:solidFill>
                  <a:srgbClr val="000000"/>
                </a:solidFill>
                <a:ea typeface="MS PGothic" pitchFamily="34" charset="-128"/>
              </a:rPr>
              <a:t>: 8:00- 10:00 am</a:t>
            </a:r>
          </a:p>
          <a:p>
            <a:pPr lvl="2"/>
            <a:endParaRPr lang="en-US" altLang="ja-JP" dirty="0">
              <a:solidFill>
                <a:srgbClr val="000000"/>
              </a:solidFill>
              <a:ea typeface="MS PGothic" pitchFamily="34" charset="-128"/>
            </a:endParaRPr>
          </a:p>
          <a:p>
            <a:pPr>
              <a:buFont typeface="Arial" pitchFamily="34" charset="0"/>
              <a:buChar char="•"/>
            </a:pPr>
            <a:r>
              <a:rPr lang="en-US" altLang="ja-JP" dirty="0" smtClean="0">
                <a:solidFill>
                  <a:srgbClr val="000000"/>
                </a:solidFill>
                <a:ea typeface="MS PGothic" pitchFamily="34" charset="-128"/>
              </a:rPr>
              <a:t> </a:t>
            </a:r>
            <a:r>
              <a:rPr lang="en-US" altLang="ja-JP" sz="2800" dirty="0" smtClean="0">
                <a:solidFill>
                  <a:srgbClr val="000000"/>
                </a:solidFill>
                <a:ea typeface="MS PGothic" pitchFamily="34" charset="-128"/>
              </a:rPr>
              <a:t>Thursday </a:t>
            </a:r>
            <a:r>
              <a:rPr lang="en-US" altLang="ja-JP" sz="2800" dirty="0">
                <a:solidFill>
                  <a:srgbClr val="000000"/>
                </a:solidFill>
                <a:ea typeface="MS PGothic" pitchFamily="34" charset="-128"/>
              </a:rPr>
              <a:t>A</a:t>
            </a:r>
            <a:r>
              <a:rPr lang="en-US" altLang="ja-JP" sz="2800" dirty="0" smtClean="0">
                <a:solidFill>
                  <a:srgbClr val="000000"/>
                </a:solidFill>
                <a:ea typeface="MS PGothic" pitchFamily="34" charset="-128"/>
              </a:rPr>
              <a:t>M1 </a:t>
            </a:r>
            <a:r>
              <a:rPr lang="en-US" altLang="ja-JP" sz="2800" dirty="0">
                <a:solidFill>
                  <a:srgbClr val="000000"/>
                </a:solidFill>
                <a:ea typeface="MS PGothic" pitchFamily="34" charset="-128"/>
              </a:rPr>
              <a:t>was jointly held with </a:t>
            </a:r>
            <a:r>
              <a:rPr lang="en-US" altLang="ja-JP" sz="2800" dirty="0" smtClean="0">
                <a:solidFill>
                  <a:srgbClr val="000000"/>
                </a:solidFill>
                <a:ea typeface="MS PGothic" pitchFamily="34" charset="-128"/>
              </a:rPr>
              <a:t>802.21.1</a:t>
            </a:r>
            <a:endParaRPr lang="en-US" altLang="ja-JP" sz="2800" dirty="0">
              <a:solidFill>
                <a:srgbClr val="000000"/>
              </a:solidFill>
              <a:ea typeface="MS PGothic" pitchFamily="34" charset="-128"/>
            </a:endParaRPr>
          </a:p>
          <a:p>
            <a:pPr>
              <a:buFont typeface="Arial" pitchFamily="34" charset="0"/>
              <a:buChar char="•"/>
            </a:pPr>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p:txBody>
      </p:sp>
    </p:spTree>
    <p:extLst>
      <p:ext uri="{BB962C8B-B14F-4D97-AF65-F5344CB8AC3E}">
        <p14:creationId xmlns:p14="http://schemas.microsoft.com/office/powerpoint/2010/main" val="234260096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393073" y="914400"/>
            <a:ext cx="8609843" cy="5322912"/>
          </a:xfrm>
          <a:prstGeom prst="rect">
            <a:avLst/>
          </a:prstGeom>
          <a:noFill/>
          <a:ln w="12700">
            <a:noFill/>
            <a:miter lim="800000"/>
            <a:headEnd/>
            <a:tailEnd/>
          </a:ln>
        </p:spPr>
        <p:txBody>
          <a:bodyPr lIns="90488" tIns="44450" rIns="90488" bIns="44450"/>
          <a:lstStyle/>
          <a:p>
            <a:pPr marL="342900" indent="-342900">
              <a:buFont typeface="Arial" panose="020B0604020202020204" pitchFamily="34" charset="0"/>
              <a:buChar char="•"/>
            </a:pPr>
            <a:r>
              <a:rPr lang="en-US" altLang="ja-JP" dirty="0" smtClean="0">
                <a:solidFill>
                  <a:srgbClr val="000000"/>
                </a:solidFill>
                <a:ea typeface="MS PGothic" pitchFamily="34" charset="-128"/>
              </a:rPr>
              <a:t>TG discussed all LB#10 comments</a:t>
            </a:r>
            <a:endParaRPr lang="en-US" altLang="ja-JP" dirty="0">
              <a:solidFill>
                <a:srgbClr val="000000"/>
              </a:solidFill>
              <a:ea typeface="MS PGothic" pitchFamily="34" charset="-128"/>
            </a:endParaRPr>
          </a:p>
          <a:p>
            <a:pPr marL="800100" lvl="1" indent="-342900">
              <a:buFont typeface="Arial" panose="020B0604020202020204" pitchFamily="34" charset="0"/>
              <a:buChar char="•"/>
            </a:pPr>
            <a:r>
              <a:rPr lang="en-US" altLang="ja-JP" sz="2000" dirty="0">
                <a:solidFill>
                  <a:srgbClr val="000000"/>
                </a:solidFill>
                <a:ea typeface="MS PGothic" pitchFamily="34" charset="-128"/>
              </a:rPr>
              <a:t>Accepted: </a:t>
            </a:r>
            <a:r>
              <a:rPr lang="en-US" altLang="ja-JP" sz="2000" dirty="0" smtClean="0">
                <a:solidFill>
                  <a:srgbClr val="000000"/>
                </a:solidFill>
                <a:ea typeface="MS PGothic" pitchFamily="34" charset="-128"/>
              </a:rPr>
              <a:t>26</a:t>
            </a:r>
          </a:p>
          <a:p>
            <a:pPr marL="800100" lvl="1" indent="-342900">
              <a:buFont typeface="Arial" panose="020B0604020202020204" pitchFamily="34" charset="0"/>
              <a:buChar char="•"/>
            </a:pPr>
            <a:r>
              <a:rPr lang="en-US" altLang="ja-JP" sz="2000" dirty="0" smtClean="0">
                <a:solidFill>
                  <a:srgbClr val="000000"/>
                </a:solidFill>
                <a:ea typeface="MS PGothic" pitchFamily="34" charset="-128"/>
              </a:rPr>
              <a:t>Revised: 03</a:t>
            </a:r>
          </a:p>
          <a:p>
            <a:pPr marL="800100" lvl="1" indent="-342900">
              <a:buFont typeface="Arial" panose="020B0604020202020204" pitchFamily="34" charset="0"/>
              <a:buChar char="•"/>
            </a:pPr>
            <a:r>
              <a:rPr lang="en-US" altLang="ja-JP" sz="2000" dirty="0" smtClean="0">
                <a:solidFill>
                  <a:srgbClr val="000000"/>
                </a:solidFill>
                <a:ea typeface="MS PGothic" pitchFamily="34" charset="-128"/>
              </a:rPr>
              <a:t>Rejected</a:t>
            </a:r>
            <a:r>
              <a:rPr lang="en-US" altLang="ja-JP" sz="2000" dirty="0">
                <a:solidFill>
                  <a:srgbClr val="000000"/>
                </a:solidFill>
                <a:ea typeface="MS PGothic" pitchFamily="34" charset="-128"/>
              </a:rPr>
              <a:t>: </a:t>
            </a:r>
            <a:r>
              <a:rPr lang="en-US" altLang="ja-JP" sz="2000" dirty="0" smtClean="0">
                <a:solidFill>
                  <a:srgbClr val="000000"/>
                </a:solidFill>
                <a:ea typeface="MS PGothic" pitchFamily="34" charset="-128"/>
              </a:rPr>
              <a:t>01</a:t>
            </a:r>
            <a:endParaRPr lang="en-US" altLang="ja-JP" sz="2000" dirty="0">
              <a:solidFill>
                <a:srgbClr val="000000"/>
              </a:solidFill>
              <a:ea typeface="MS PGothic" pitchFamily="34" charset="-128"/>
            </a:endParaRPr>
          </a:p>
          <a:p>
            <a:pPr marL="342900" indent="-342900">
              <a:buFont typeface="Arial" panose="020B0604020202020204" pitchFamily="34" charset="0"/>
              <a:buChar char="•"/>
            </a:pPr>
            <a:r>
              <a:rPr lang="en-US" altLang="ja-JP" dirty="0" smtClean="0">
                <a:solidFill>
                  <a:srgbClr val="000000"/>
                </a:solidFill>
                <a:ea typeface="MS PGothic" pitchFamily="34" charset="-128"/>
              </a:rPr>
              <a:t> Commentary file and resolutions are  available at:</a:t>
            </a:r>
          </a:p>
          <a:p>
            <a:pPr marL="800100" lvl="1" indent="-342900">
              <a:buFont typeface="Arial" panose="020B0604020202020204" pitchFamily="34" charset="0"/>
              <a:buChar char="•"/>
            </a:pPr>
            <a:r>
              <a:rPr lang="en-US" altLang="ja-JP" sz="2000" dirty="0" smtClean="0">
                <a:solidFill>
                  <a:srgbClr val="000000"/>
                </a:solidFill>
                <a:ea typeface="MS PGothic" pitchFamily="34" charset="-128"/>
              </a:rPr>
              <a:t>https://mentor.ieee.org/802.21/dcn/16/21-16-0063-03-REVP-lb10-comments-and-resolution.xls</a:t>
            </a:r>
          </a:p>
          <a:p>
            <a:pPr marL="342900" indent="-342900">
              <a:buFont typeface="Arial" panose="020B0604020202020204" pitchFamily="34" charset="0"/>
              <a:buChar char="•"/>
            </a:pPr>
            <a:r>
              <a:rPr lang="en-US" altLang="ja-JP" dirty="0" smtClean="0">
                <a:solidFill>
                  <a:srgbClr val="000000"/>
                </a:solidFill>
                <a:ea typeface="MS PGothic" pitchFamily="34" charset="-128"/>
              </a:rPr>
              <a:t>TG discussed and accepted additional contributions</a:t>
            </a:r>
          </a:p>
          <a:p>
            <a:pPr marL="800100" lvl="1" indent="-342900">
              <a:buFont typeface="Arial" panose="020B0604020202020204" pitchFamily="34" charset="0"/>
              <a:buChar char="•"/>
            </a:pPr>
            <a:r>
              <a:rPr lang="en-US" altLang="ja-JP" sz="2000" dirty="0" smtClean="0">
                <a:solidFill>
                  <a:srgbClr val="000000"/>
                </a:solidFill>
                <a:ea typeface="MS PGothic" pitchFamily="34" charset="-128"/>
              </a:rPr>
              <a:t>https</a:t>
            </a:r>
            <a:r>
              <a:rPr lang="en-US" altLang="ja-JP" sz="2000" dirty="0">
                <a:solidFill>
                  <a:srgbClr val="000000"/>
                </a:solidFill>
                <a:ea typeface="MS PGothic" pitchFamily="34" charset="-128"/>
              </a:rPr>
              <a:t>://mentor.ieee.org/802.21/dcn/16/21-16-0073-00-REVP-proposed-remedy-for-cmt-1-of-lb10.docx</a:t>
            </a:r>
          </a:p>
          <a:p>
            <a:pPr marL="800100" lvl="1" indent="-342900">
              <a:buFont typeface="Arial" panose="020B0604020202020204" pitchFamily="34" charset="0"/>
              <a:buChar char="•"/>
            </a:pPr>
            <a:r>
              <a:rPr lang="en-US" altLang="ja-JP" sz="2000" dirty="0">
                <a:solidFill>
                  <a:srgbClr val="000000"/>
                </a:solidFill>
                <a:ea typeface="MS PGothic" pitchFamily="34" charset="-128"/>
              </a:rPr>
              <a:t> https://mentor.ieee.org/802.21/dcn/16/21-16-0077-01-REVP-proposed-remedy-for-cmt-18-of-lb10.docx</a:t>
            </a:r>
          </a:p>
          <a:p>
            <a:pPr marL="342900" indent="-342900">
              <a:buFont typeface="Arial" panose="020B0604020202020204" pitchFamily="34" charset="0"/>
              <a:buChar char="•"/>
            </a:pPr>
            <a:r>
              <a:rPr lang="en-US" smtClean="0">
                <a:solidFill>
                  <a:srgbClr val="000000"/>
                </a:solidFill>
                <a:ea typeface="+mn-ea"/>
              </a:rPr>
              <a:t>Editor </a:t>
            </a:r>
            <a:r>
              <a:rPr lang="en-US" dirty="0" smtClean="0">
                <a:solidFill>
                  <a:srgbClr val="000000"/>
                </a:solidFill>
                <a:ea typeface="+mn-ea"/>
              </a:rPr>
              <a:t>is  working to produce </a:t>
            </a:r>
            <a:r>
              <a:rPr lang="en-US" smtClean="0">
                <a:solidFill>
                  <a:srgbClr val="000000"/>
                </a:solidFill>
                <a:ea typeface="+mn-ea"/>
              </a:rPr>
              <a:t>draft </a:t>
            </a:r>
            <a:r>
              <a:rPr lang="en-US" smtClean="0">
                <a:solidFill>
                  <a:srgbClr val="000000"/>
                </a:solidFill>
                <a:ea typeface="+mn-ea"/>
              </a:rPr>
              <a:t>D03 </a:t>
            </a:r>
            <a:r>
              <a:rPr lang="en-US" dirty="0" smtClean="0">
                <a:solidFill>
                  <a:srgbClr val="000000"/>
                </a:solidFill>
                <a:ea typeface="+mn-ea"/>
              </a:rPr>
              <a:t>and </a:t>
            </a:r>
            <a:r>
              <a:rPr lang="en-US" dirty="0" smtClean="0">
                <a:solidFill>
                  <a:srgbClr val="000000"/>
                </a:solidFill>
                <a:ea typeface="+mn-ea"/>
              </a:rPr>
              <a:t>will be </a:t>
            </a:r>
            <a:r>
              <a:rPr lang="en-US" dirty="0" smtClean="0">
                <a:solidFill>
                  <a:srgbClr val="000000"/>
                </a:solidFill>
                <a:ea typeface="+mn-ea"/>
              </a:rPr>
              <a:t>  available in  </a:t>
            </a:r>
            <a:r>
              <a:rPr lang="en-US" dirty="0" smtClean="0">
                <a:solidFill>
                  <a:srgbClr val="000000"/>
                </a:solidFill>
                <a:ea typeface="+mn-ea"/>
              </a:rPr>
              <a:t>member’s private </a:t>
            </a:r>
            <a:r>
              <a:rPr lang="en-US" dirty="0" smtClean="0">
                <a:solidFill>
                  <a:srgbClr val="000000"/>
                </a:solidFill>
                <a:ea typeface="+mn-ea"/>
              </a:rPr>
              <a:t>area</a:t>
            </a:r>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Teleconferences (Tentative)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411546" y="1700808"/>
            <a:ext cx="8609843" cy="3744416"/>
          </a:xfrm>
          <a:prstGeom prst="rect">
            <a:avLst/>
          </a:prstGeom>
          <a:noFill/>
          <a:ln w="12700">
            <a:noFill/>
            <a:miter lim="800000"/>
            <a:headEnd/>
            <a:tailEnd/>
          </a:ln>
        </p:spPr>
        <p:txBody>
          <a:bodyPr lIns="90488" tIns="44450" rIns="90488" bIns="44450"/>
          <a:lstStyle/>
          <a:p>
            <a:pPr marL="342900" lvl="0" indent="-342900" eaLnBrk="0" hangingPunct="0">
              <a:spcBef>
                <a:spcPct val="20000"/>
              </a:spcBef>
              <a:buFontTx/>
              <a:buChar char="•"/>
            </a:pPr>
            <a:r>
              <a:rPr lang="en-US" sz="3200" kern="0" dirty="0">
                <a:solidFill>
                  <a:srgbClr val="000000"/>
                </a:solidFill>
                <a:latin typeface="Times New Roman"/>
                <a:ea typeface="+mn-ea"/>
              </a:rPr>
              <a:t>802.21m Teleconferences:</a:t>
            </a:r>
          </a:p>
          <a:p>
            <a:pPr marL="742950" lvl="1" indent="-285750" eaLnBrk="0" hangingPunct="0">
              <a:spcBef>
                <a:spcPct val="20000"/>
              </a:spcBef>
              <a:buFont typeface="Arial" pitchFamily="34" charset="0"/>
              <a:buChar char="•"/>
            </a:pPr>
            <a:r>
              <a:rPr lang="en-US" altLang="ja-JP" kern="0" dirty="0">
                <a:solidFill>
                  <a:srgbClr val="000000"/>
                </a:solidFill>
                <a:latin typeface="Times New Roman"/>
                <a:ea typeface="MS PGothic" pitchFamily="34" charset="-128"/>
              </a:rPr>
              <a:t>June 13, 2016, Monday, 7:00-9:00 am, US EDT</a:t>
            </a:r>
          </a:p>
          <a:p>
            <a:pPr marL="742950" lvl="1" indent="-285750" eaLnBrk="0" hangingPunct="0">
              <a:spcBef>
                <a:spcPct val="20000"/>
              </a:spcBef>
              <a:buFont typeface="Arial" pitchFamily="34" charset="0"/>
              <a:buChar char="•"/>
            </a:pPr>
            <a:r>
              <a:rPr lang="en-US" altLang="ja-JP" kern="0" dirty="0">
                <a:solidFill>
                  <a:srgbClr val="000000"/>
                </a:solidFill>
                <a:latin typeface="Times New Roman"/>
                <a:ea typeface="MS PGothic" pitchFamily="34" charset="-128"/>
              </a:rPr>
              <a:t>June 20, 2016, Monday, 7:00-9:00 am,  US EDT</a:t>
            </a:r>
          </a:p>
          <a:p>
            <a:pPr marL="742950" lvl="1" indent="-285750" eaLnBrk="0" hangingPunct="0">
              <a:spcBef>
                <a:spcPct val="20000"/>
              </a:spcBef>
              <a:buFont typeface="Arial" pitchFamily="34" charset="0"/>
              <a:buChar char="•"/>
            </a:pPr>
            <a:r>
              <a:rPr lang="en-US" altLang="ja-JP" kern="0" dirty="0">
                <a:solidFill>
                  <a:srgbClr val="000000"/>
                </a:solidFill>
                <a:latin typeface="Times New Roman"/>
                <a:ea typeface="MS PGothic" pitchFamily="34" charset="-128"/>
              </a:rPr>
              <a:t>July 13, Wednesday, 2016, 6:00-8:00pm, US EDT </a:t>
            </a:r>
          </a:p>
          <a:p>
            <a:pPr marL="742950" lvl="1" indent="-285750" eaLnBrk="0" hangingPunct="0">
              <a:spcBef>
                <a:spcPct val="20000"/>
              </a:spcBef>
              <a:buFont typeface="Arial" pitchFamily="34" charset="0"/>
              <a:buChar char="•"/>
            </a:pPr>
            <a:r>
              <a:rPr lang="en-US" altLang="ja-JP" kern="0" dirty="0">
                <a:solidFill>
                  <a:srgbClr val="000000"/>
                </a:solidFill>
                <a:latin typeface="Times New Roman"/>
                <a:ea typeface="MS PGothic" pitchFamily="34" charset="-128"/>
              </a:rPr>
              <a:t>July </a:t>
            </a:r>
            <a:r>
              <a:rPr lang="en-US" altLang="ja-JP" kern="0" dirty="0" smtClean="0">
                <a:solidFill>
                  <a:srgbClr val="000000"/>
                </a:solidFill>
                <a:latin typeface="Times New Roman"/>
                <a:ea typeface="MS PGothic" pitchFamily="34" charset="-128"/>
              </a:rPr>
              <a:t>19, Tuesday</a:t>
            </a:r>
            <a:r>
              <a:rPr lang="en-US" altLang="ja-JP" kern="0" dirty="0">
                <a:solidFill>
                  <a:srgbClr val="000000"/>
                </a:solidFill>
                <a:latin typeface="Times New Roman"/>
                <a:ea typeface="MS PGothic" pitchFamily="34" charset="-128"/>
              </a:rPr>
              <a:t>, 2016, 7:00-9:00am, US EDT </a:t>
            </a:r>
          </a:p>
          <a:p>
            <a:pPr lvl="1" eaLnBrk="0" hangingPunct="0">
              <a:spcBef>
                <a:spcPct val="20000"/>
              </a:spcBef>
            </a:pPr>
            <a:endParaRPr lang="en-US" sz="2000" kern="0" dirty="0">
              <a:solidFill>
                <a:srgbClr val="000000"/>
              </a:solidFill>
              <a:latin typeface="Times New Roman"/>
            </a:endParaRPr>
          </a:p>
          <a:p>
            <a:pPr marL="742950" lvl="1" indent="-285750" eaLnBrk="0" hangingPunct="0">
              <a:spcBef>
                <a:spcPct val="20000"/>
              </a:spcBef>
              <a:buFontTx/>
              <a:buChar char="–"/>
            </a:pPr>
            <a:endParaRPr lang="en-US" sz="2000" kern="0" dirty="0">
              <a:solidFill>
                <a:srgbClr val="990099"/>
              </a:solidFill>
              <a:latin typeface="Times New Roman"/>
            </a:endParaRPr>
          </a:p>
        </p:txBody>
      </p:sp>
    </p:spTree>
    <p:extLst>
      <p:ext uri="{BB962C8B-B14F-4D97-AF65-F5344CB8AC3E}">
        <p14:creationId xmlns:p14="http://schemas.microsoft.com/office/powerpoint/2010/main" val="414958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59580" y="702469"/>
            <a:ext cx="8270875" cy="576262"/>
          </a:xfrm>
        </p:spPr>
        <p:txBody>
          <a:bodyPr/>
          <a:lstStyle/>
          <a:p>
            <a:r>
              <a:rPr lang="en-US" sz="3600" b="1" dirty="0" smtClean="0"/>
              <a:t>Teleconferences (Tentative)</a:t>
            </a:r>
            <a:r>
              <a:rPr lang="en-US" sz="3600" dirty="0" smtClean="0"/>
              <a:t>	</a:t>
            </a:r>
            <a:endParaRPr lang="en-US" sz="1800" dirty="0" smtClean="0"/>
          </a:p>
        </p:txBody>
      </p:sp>
      <p:sp>
        <p:nvSpPr>
          <p:cNvPr id="7172" name="Rectangle 3"/>
          <p:cNvSpPr>
            <a:spLocks noGrp="1" noChangeArrowheads="1"/>
          </p:cNvSpPr>
          <p:nvPr>
            <p:ph type="body" idx="1"/>
          </p:nvPr>
        </p:nvSpPr>
        <p:spPr>
          <a:xfrm>
            <a:off x="459580" y="1447800"/>
            <a:ext cx="8455819" cy="4114800"/>
          </a:xfrm>
        </p:spPr>
        <p:txBody>
          <a:bodyPr/>
          <a:lstStyle/>
          <a:p>
            <a:pPr marL="465138" lvl="1" indent="0">
              <a:buNone/>
            </a:pPr>
            <a:endParaRPr lang="en-US" sz="2000" dirty="0" smtClean="0"/>
          </a:p>
          <a:p>
            <a:r>
              <a:rPr lang="en-US" dirty="0" smtClean="0"/>
              <a:t>802.21m Teleconferences:</a:t>
            </a:r>
          </a:p>
          <a:p>
            <a:pPr lvl="1">
              <a:buFont typeface="Arial" pitchFamily="34" charset="0"/>
              <a:buChar char="•"/>
            </a:pPr>
            <a:r>
              <a:rPr lang="en-US" altLang="ja-JP" sz="2400" dirty="0">
                <a:solidFill>
                  <a:srgbClr val="000000"/>
                </a:solidFill>
                <a:ea typeface="MS PGothic" pitchFamily="34" charset="-128"/>
              </a:rPr>
              <a:t>June 13, 2016, Monday, 7:00-9:00 am, US EDT</a:t>
            </a:r>
          </a:p>
          <a:p>
            <a:pPr lvl="1">
              <a:buFont typeface="Arial" pitchFamily="34" charset="0"/>
              <a:buChar char="•"/>
            </a:pPr>
            <a:r>
              <a:rPr lang="en-US" altLang="ja-JP" sz="2400" dirty="0">
                <a:solidFill>
                  <a:srgbClr val="000000"/>
                </a:solidFill>
                <a:ea typeface="MS PGothic" pitchFamily="34" charset="-128"/>
              </a:rPr>
              <a:t>June 20, 2016, Monday, 7:00-9:00 am,  US EDT</a:t>
            </a:r>
          </a:p>
          <a:p>
            <a:pPr lvl="1">
              <a:buFont typeface="Arial" pitchFamily="34" charset="0"/>
              <a:buChar char="•"/>
            </a:pPr>
            <a:r>
              <a:rPr lang="en-US" altLang="ja-JP" sz="2400" dirty="0">
                <a:solidFill>
                  <a:srgbClr val="000000"/>
                </a:solidFill>
                <a:ea typeface="MS PGothic" pitchFamily="34" charset="-128"/>
              </a:rPr>
              <a:t>July 13, Wednesday, 2016, 6:00-8:00pm, US EDT </a:t>
            </a:r>
          </a:p>
          <a:p>
            <a:pPr lvl="1">
              <a:buFont typeface="Arial" pitchFamily="34" charset="0"/>
              <a:buChar char="•"/>
            </a:pPr>
            <a:r>
              <a:rPr lang="en-US" altLang="ja-JP" sz="2400" dirty="0">
                <a:solidFill>
                  <a:srgbClr val="000000"/>
                </a:solidFill>
                <a:ea typeface="MS PGothic" pitchFamily="34" charset="-128"/>
              </a:rPr>
              <a:t>July 20, Wednesday, 2016, 7:00-9:00am, US EDT </a:t>
            </a:r>
          </a:p>
          <a:p>
            <a:pPr marL="457200" lvl="1" indent="0">
              <a:buNone/>
            </a:pPr>
            <a:endParaRPr lang="en-US" sz="2000" dirty="0" smtClean="0"/>
          </a:p>
          <a:p>
            <a:pPr lvl="1"/>
            <a:endParaRPr lang="en-US" sz="2000" dirty="0" smtClean="0">
              <a:solidFill>
                <a:srgbClr val="990099"/>
              </a:solidFill>
            </a:endParaRPr>
          </a:p>
        </p:txBody>
      </p:sp>
      <p:sp>
        <p:nvSpPr>
          <p:cNvPr id="10" name="Footer Placeholder 6"/>
          <p:cNvSpPr txBox="1">
            <a:spLocks/>
          </p:cNvSpPr>
          <p:nvPr/>
        </p:nvSpPr>
        <p:spPr>
          <a:xfrm>
            <a:off x="6477000" y="6477000"/>
            <a:ext cx="2133600" cy="228601"/>
          </a:xfrm>
          <a:prstGeom prst="rect">
            <a:avLst/>
          </a:prstGeom>
        </p:spPr>
        <p:txBody>
          <a:bodyPr/>
          <a:lstStyle/>
          <a:p>
            <a:pPr eaLnBrk="0" hangingPunct="0">
              <a:defRPr/>
            </a:pPr>
            <a:r>
              <a:rPr lang="en-US" sz="1200" dirty="0" smtClean="0">
                <a:solidFill>
                  <a:srgbClr val="000000"/>
                </a:solidFill>
                <a:ea typeface="+mn-ea"/>
              </a:rPr>
              <a:t>Subir Das, Chair, IEEE 802.21</a:t>
            </a:r>
          </a:p>
        </p:txBody>
      </p:sp>
    </p:spTree>
    <p:extLst>
      <p:ext uri="{BB962C8B-B14F-4D97-AF65-F5344CB8AC3E}">
        <p14:creationId xmlns:p14="http://schemas.microsoft.com/office/powerpoint/2010/main" val="3578613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36736</TotalTime>
  <Words>496</Words>
  <Application>Microsoft Office PowerPoint</Application>
  <PresentationFormat>On-screen Show (4:3)</PresentationFormat>
  <Paragraphs>59</Paragraphs>
  <Slides>6</Slides>
  <Notes>6</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6</vt:i4>
      </vt:variant>
    </vt:vector>
  </HeadingPairs>
  <TitlesOfParts>
    <vt:vector size="19" baseType="lpstr">
      <vt:lpstr>ＭＳ Ｐゴシック</vt:lpstr>
      <vt:lpstr>ＭＳ Ｐゴシック</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802.11PowerPointTemplate-Landscape</vt:lpstr>
      <vt:lpstr>PowerPoint Presentation</vt:lpstr>
      <vt:lpstr>PowerPoint Presentation</vt:lpstr>
      <vt:lpstr>Meeting Details </vt:lpstr>
      <vt:lpstr>Progress during Meeting </vt:lpstr>
      <vt:lpstr>Teleconferences (Tentative) </vt:lpstr>
      <vt:lpstr>Teleconferences (Tentative)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1699</cp:revision>
  <cp:lastPrinted>2012-06-25T07:51:33Z</cp:lastPrinted>
  <dcterms:created xsi:type="dcterms:W3CDTF">1601-01-01T00:00:00Z</dcterms:created>
  <dcterms:modified xsi:type="dcterms:W3CDTF">2016-05-19T20:56:33Z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