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4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5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6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7.xml" ContentType="application/vnd.openxmlformats-officedocument.theme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8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3">
  <p:sldMasterIdLst>
    <p:sldMasterId id="2147483648" r:id="rId1"/>
    <p:sldMasterId id="2147483866" r:id="rId2"/>
    <p:sldMasterId id="2147483878" r:id="rId3"/>
    <p:sldMasterId id="2147483890" r:id="rId4"/>
    <p:sldMasterId id="2147483734" r:id="rId5"/>
    <p:sldMasterId id="2147483902" r:id="rId6"/>
    <p:sldMasterId id="2147483915" r:id="rId7"/>
    <p:sldMasterId id="2147483962" r:id="rId8"/>
    <p:sldMasterId id="2147483975" r:id="rId9"/>
  </p:sldMasterIdLst>
  <p:notesMasterIdLst>
    <p:notesMasterId r:id="rId32"/>
  </p:notesMasterIdLst>
  <p:handoutMasterIdLst>
    <p:handoutMasterId r:id="rId33"/>
  </p:handoutMasterIdLst>
  <p:sldIdLst>
    <p:sldId id="413" r:id="rId10"/>
    <p:sldId id="425" r:id="rId11"/>
    <p:sldId id="426" r:id="rId12"/>
    <p:sldId id="525" r:id="rId13"/>
    <p:sldId id="526" r:id="rId14"/>
    <p:sldId id="428" r:id="rId15"/>
    <p:sldId id="489" r:id="rId16"/>
    <p:sldId id="518" r:id="rId17"/>
    <p:sldId id="519" r:id="rId18"/>
    <p:sldId id="513" r:id="rId19"/>
    <p:sldId id="515" r:id="rId20"/>
    <p:sldId id="523" r:id="rId21"/>
    <p:sldId id="524" r:id="rId22"/>
    <p:sldId id="502" r:id="rId23"/>
    <p:sldId id="503" r:id="rId24"/>
    <p:sldId id="514" r:id="rId25"/>
    <p:sldId id="516" r:id="rId26"/>
    <p:sldId id="504" r:id="rId27"/>
    <p:sldId id="505" r:id="rId28"/>
    <p:sldId id="429" r:id="rId29"/>
    <p:sldId id="510" r:id="rId30"/>
    <p:sldId id="512" r:id="rId3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522" autoAdjust="0"/>
  </p:normalViewPr>
  <p:slideViewPr>
    <p:cSldViewPr>
      <p:cViewPr>
        <p:scale>
          <a:sx n="66" d="100"/>
          <a:sy n="66" d="100"/>
        </p:scale>
        <p:origin x="1659" y="32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2" y="0"/>
    </p:cViewPr>
    <p:sldLst>
      <p:sld r:id="rId1" collapse="1"/>
    </p:sldLst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5001"/>
    </p:cViewPr>
  </p:sorterViewPr>
  <p:notesViewPr>
    <p:cSldViewPr>
      <p:cViewPr varScale="1">
        <p:scale>
          <a:sx n="48" d="100"/>
          <a:sy n="48" d="100"/>
        </p:scale>
        <p:origin x="2742" y="4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34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slide" Target="slides/slide2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36" Type="http://schemas.openxmlformats.org/officeDocument/2006/relationships/theme" Target="theme/theme1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slide" Target="slides/slide22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slide" Target="slides/slide21.xml"/><Relationship Id="rId35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870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079500" y="638680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5201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doc.: IEEE 802.21-02/xxxr0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Month 20xx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 smtClean="0"/>
              <a:t>XXXX, His Company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Page </a:t>
            </a:r>
            <a:fld id="{9ADD8F5F-B7E5-4B0C-9D30-C37ACEF62728}" type="slidenum">
              <a:rPr lang="en-US" smtClean="0"/>
              <a:pPr/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06125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12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74530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13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330455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14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817110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15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921785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16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376568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17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672817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18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986661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19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391792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doc.: IEEE 802.21-02/xxxr0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Month 20xx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>
                <a:solidFill>
                  <a:srgbClr val="000000"/>
                </a:solidFill>
              </a:rPr>
              <a:t>XXXX, His Company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Page </a:t>
            </a:r>
            <a:fld id="{E2D12AD0-39D7-481D-A90E-51416BE1228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7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doc.: IEEE 802.21-02/xxxr0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Month 20xx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>
                <a:solidFill>
                  <a:srgbClr val="000000"/>
                </a:solidFill>
              </a:rPr>
              <a:t>XXXX, His Company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Page </a:t>
            </a:r>
            <a:fld id="{E2D12AD0-39D7-481D-A90E-51416BE1228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194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pt-BR" smtClean="0"/>
              <a:t>Subir Das, Chair, IEEE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5FD7119-2480-4BDB-AC46-C8803C88892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459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079500" y="638175"/>
            <a:ext cx="4641850" cy="34813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AA44526-4331-4342-9C8A-043502C0773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05775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079500" y="638175"/>
            <a:ext cx="4641850" cy="34813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A44526-4331-4342-9C8A-043502C07730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65507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79500" y="638175"/>
            <a:ext cx="4641850" cy="34813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9952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8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621848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9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584331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10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046927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11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46520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C50C8B-955C-4492-B51E-B775838F861B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92956835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3D86C3-6E05-4C09-ABC9-992092544F3C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69123742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2A9F41-7C47-4DE5-BE89-D9D31BE550CB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04116190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7C9FE7-D30C-4263-9944-1EA544AC8F0F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78393515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CB4F26-4AD7-4559-8310-2CE34251CE29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90106718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56FF84-9F7D-49EB-B8B9-BE9F48A1C605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0299616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2A9F8B-6637-4717-B8CA-57B8E64135D6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5787342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19F03-10DE-4D21-B4FD-82CD5DB427B0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4533164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14FEFE-EDE9-4658-8DE2-4FE27B1D68CE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98770836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D02564-781E-440D-BB49-EFEF102E43FE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89614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B2CAAD-A3F9-4565-BF87-B007ADA8FF30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25903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BCC7-F472-4271-BB1B-1A8EC13723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0285-F893-4790-A724-96E45CA154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7D7D-18D4-4AC8-B10F-B8A600454B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5D2E-6FA3-4BB9-988F-6FBC2B61DC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5C69D-B6EE-44D1-87BC-41A7863914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05D2-4AE7-473C-8F39-C4B4E07016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E1F64-50B1-418F-962C-B808F147EB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3493-D78E-476E-ADFE-FC7DA51746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10AF9-D278-49BA-91C2-3547396931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5F29-A17C-4417-B3CB-6150805275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C610-B033-4125-93E1-31603498AF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8D6E22-D652-423A-AF54-7FCC63B88B79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5517F1-EB6E-4F81-AC89-74369054FC55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FBC0B3-241B-4D5F-8F6B-334F1B7A2D5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84C91E-A10F-41F8-9C46-D7F1DEF15A8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054AAA-100F-4D79-BC9A-76C2FE4879A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6D1BD-8B4B-441D-B047-EC4CFFD2BD7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C6255C-89DB-48E4-8183-0CC31013F7D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959048-C632-45BE-9AF1-FC3AAC76FD4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65FC97-2D4E-400A-9A8D-F56388743B3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A2ABC5-4BDB-4DB6-9C7D-C1FCE27DD1B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F76302-3909-43F9-AE0C-0B38374A3256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15869C-EB8F-4957-A1BE-4BEBD24B54D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27CBD-6FFE-44A1-890E-CA0399ECC50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06199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CE2DE-28B4-4F5A-9F90-427CEA689D6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15712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F56F6-515C-41E2-8DE9-92690FD8AD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32126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C8D7-77BC-437C-B130-114D21DF8B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66431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04A82-AE05-4088-A240-BBABDD056BA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428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6170-A256-4B34-BC16-3211A8A0E5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84574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CA68B-A37C-4CD8-98DF-15B3ED388D4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00906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8F22E-92A0-44F2-B5EB-73304712CC9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79407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26FC-C031-44D5-BBDD-53CB707CD77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01631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F6E8D-B773-4DB8-95D8-E929C1CA51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41158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4F328-0789-4C1E-B01E-8D12406219D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82325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CA150-1287-4710-BF91-B16C8729B56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60677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27CBD-6FFE-44A1-890E-CA0399ECC50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34334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CE2DE-28B4-4F5A-9F90-427CEA689D6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27982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F56F6-515C-41E2-8DE9-92690FD8AD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212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C8D7-77BC-437C-B130-114D21DF8B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81826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04A82-AE05-4088-A240-BBABDD056BA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4707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6170-A256-4B34-BC16-3211A8A0E5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92388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CA68B-A37C-4CD8-98DF-15B3ED388D4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68893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8F22E-92A0-44F2-B5EB-73304712CC9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77876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26FC-C031-44D5-BBDD-53CB707CD77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84741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F6E8D-B773-4DB8-95D8-E929C1CA51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67837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4F328-0789-4C1E-B01E-8D12406219D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94826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CA150-1287-4710-BF91-B16C8729B56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844347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55D4BC-467F-4953-8B4D-0EC74EF56335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1004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slideLayout" Target="../slideLayouts/slideLayout74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Relationship Id="rId14" Type="http://schemas.openxmlformats.org/officeDocument/2006/relationships/image" Target="../media/image2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2" Type="http://schemas.openxmlformats.org/officeDocument/2006/relationships/slideLayout" Target="../slideLayouts/slideLayout76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84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image" Target="../media/image2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9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2" Type="http://schemas.openxmlformats.org/officeDocument/2006/relationships/slideLayout" Target="../slideLayouts/slideLayout88.xml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image" Target="../media/image2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6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12" Type="http://schemas.openxmlformats.org/officeDocument/2006/relationships/slideLayout" Target="../slideLayouts/slideLayout110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11" Type="http://schemas.openxmlformats.org/officeDocument/2006/relationships/slideLayout" Target="../slideLayouts/slideLayout109.xml"/><Relationship Id="rId5" Type="http://schemas.openxmlformats.org/officeDocument/2006/relationships/slideLayout" Target="../slideLayouts/slideLayout103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8.xml"/><Relationship Id="rId4" Type="http://schemas.openxmlformats.org/officeDocument/2006/relationships/slideLayout" Target="../slideLayouts/slideLayout102.xml"/><Relationship Id="rId9" Type="http://schemas.openxmlformats.org/officeDocument/2006/relationships/slideLayout" Target="../slideLayouts/slideLayout107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</a:t>
            </a:r>
            <a:r>
              <a:rPr lang="en-US" dirty="0" err="1" smtClean="0"/>
              <a:t>styl</a:t>
            </a:r>
            <a:endParaRPr lang="en-US" dirty="0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194119" y="394156"/>
            <a:ext cx="508151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21-16-0108-00-0000-Session#76-Closing_Plenary_Notes.ppt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4" r:id="rId2"/>
    <p:sldLayoutId id="2147483865" r:id="rId3"/>
    <p:sldLayoutId id="2147483862" r:id="rId4"/>
    <p:sldLayoutId id="2147483863" r:id="rId5"/>
    <p:sldLayoutId id="2147483837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  <p:sldLayoutId id="2147483860" r:id="rId17"/>
    <p:sldLayoutId id="2147483861" r:id="rId18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79E6CA-7F7D-4CC3-86DB-B6301A399B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charset="0"/>
                <a:ea typeface="ＭＳ Ｐゴシック" pitchFamily="34" charset="-128"/>
              </a:defRPr>
            </a:lvl1pPr>
          </a:lstStyle>
          <a:p>
            <a:fld id="{2899EB77-1999-4334-A7A8-63863A257729}" type="slidenum">
              <a:rPr lang="en-US" altLang="ja-JP" smtClean="0">
                <a:solidFill>
                  <a:srgbClr val="000000"/>
                </a:solidFill>
              </a:rPr>
              <a:pPr/>
              <a:t>‹#›</a:t>
            </a:fld>
            <a:endParaRPr lang="en-US" altLang="ja-JP" dirty="0" smtClean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9416940-AF3F-470C-8976-935CDD36EA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660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  <p:sldLayoutId id="2147483927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9416940-AF3F-470C-8976-935CDD36EA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617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  <p:sldLayoutId id="214748397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charset="0"/>
                <a:ea typeface="MS PGothic" pitchFamily="34" charset="-128"/>
              </a:defRPr>
            </a:lvl1pPr>
          </a:lstStyle>
          <a:p>
            <a:fld id="{30460105-BC9B-458C-A0A7-B59E81B64C19}" type="slidenum">
              <a:rPr lang="en-US" altLang="ja-JP"/>
              <a:pPr/>
              <a:t>‹#›</a:t>
            </a:fld>
            <a:endParaRPr lang="en-US" altLang="ja-JP" dirty="0"/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45675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  <p:sldLayoutId id="2147483977" r:id="rId2"/>
    <p:sldLayoutId id="2147483978" r:id="rId3"/>
    <p:sldLayoutId id="2147483979" r:id="rId4"/>
    <p:sldLayoutId id="2147483980" r:id="rId5"/>
    <p:sldLayoutId id="2147483981" r:id="rId6"/>
    <p:sldLayoutId id="2147483982" r:id="rId7"/>
    <p:sldLayoutId id="2147483983" r:id="rId8"/>
    <p:sldLayoutId id="2147483984" r:id="rId9"/>
    <p:sldLayoutId id="2147483985" r:id="rId10"/>
    <p:sldLayoutId id="2147483986" r:id="rId11"/>
    <p:sldLayoutId id="2147483987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smtClean="0">
                <a:latin typeface="Arial" charset="0"/>
              </a:rPr>
              <a:t>sdas at appcomsci dot com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09600" y="1066800"/>
            <a:ext cx="7848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IEEE 802.21</a:t>
            </a:r>
            <a:b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Session #</a:t>
            </a:r>
            <a:r>
              <a:rPr lang="en-US" sz="4400" b="1" kern="0" dirty="0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76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Warsaw,</a:t>
            </a:r>
            <a:r>
              <a:rPr kumimoji="0" lang="en-US" sz="44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Poland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WG Closing</a:t>
            </a:r>
            <a:r>
              <a:rPr kumimoji="0" lang="en-US" sz="44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Plenary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10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P802.21m BRC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42900" y="1905000"/>
            <a:ext cx="8534400" cy="354007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Yoshihiro Ohba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Lily Chen 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Yoshikazu Hanatani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Yusuke Shimizu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Tomoki Takazoe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Hyeong Ho Lee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Subir Das </a:t>
            </a:r>
            <a:endParaRPr lang="en-US" altLang="zh-HK" sz="32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9370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11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718846"/>
            <a:ext cx="85344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 smtClean="0">
                <a:ea typeface="PMingLiU" charset="-120"/>
              </a:rPr>
              <a:t>Move to authorize</a:t>
            </a:r>
            <a:r>
              <a:rPr lang="en-US" altLang="ko-KR" sz="2400" dirty="0" smtClean="0"/>
              <a:t> the BRC to resolve </a:t>
            </a:r>
            <a:r>
              <a:rPr lang="en-US" altLang="ko-KR" sz="2400" dirty="0" smtClean="0"/>
              <a:t> P802.21-revision Sponsor Ballot recirculation#1 comments</a:t>
            </a:r>
            <a:endParaRPr lang="en-US" altLang="ko-KR" sz="2400" dirty="0" smtClean="0"/>
          </a:p>
          <a:p>
            <a:pPr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Hyeong Ho Lee</a:t>
            </a:r>
            <a:endParaRPr lang="en-US" sz="1050" dirty="0"/>
          </a:p>
          <a:p>
            <a:pPr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 </a:t>
            </a:r>
            <a:r>
              <a:rPr lang="en-US" sz="2000" dirty="0">
                <a:ea typeface="PMingLiU" charset="-120"/>
              </a:rPr>
              <a:t>Tomoki Takazoe 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 </a:t>
            </a:r>
            <a:r>
              <a:rPr lang="en-US" altLang="zh-HK" sz="2000" dirty="0" smtClean="0">
                <a:ea typeface="PMingLiU" charset="-120"/>
              </a:rPr>
              <a:t>06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 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 smtClean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7644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12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720334"/>
            <a:ext cx="85344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 smtClean="0">
                <a:ea typeface="PMingLiU" charset="-120"/>
              </a:rPr>
              <a:t>Move to authorize</a:t>
            </a:r>
            <a:r>
              <a:rPr lang="en-US" altLang="ko-KR" sz="2400" dirty="0" smtClean="0"/>
              <a:t> the P802.21m Editor to produce the draft document (</a:t>
            </a:r>
            <a:r>
              <a:rPr lang="en-US" altLang="ko-KR" sz="2400" dirty="0" smtClean="0"/>
              <a:t>D06) </a:t>
            </a:r>
            <a:r>
              <a:rPr lang="en-US" altLang="ko-KR" sz="2400" dirty="0" smtClean="0"/>
              <a:t>based on comment resolution for </a:t>
            </a:r>
            <a:r>
              <a:rPr lang="en-US" altLang="ko-KR" sz="2400" dirty="0" smtClean="0"/>
              <a:t>Sponsor Ballot Recirculation#2</a:t>
            </a:r>
          </a:p>
          <a:p>
            <a:pPr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 lvl="0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</a:t>
            </a:r>
            <a:r>
              <a:rPr lang="en-US" sz="2000" dirty="0" smtClean="0">
                <a:solidFill>
                  <a:srgbClr val="000000"/>
                </a:solidFill>
                <a:ea typeface="PMingLiU" charset="-120"/>
              </a:rPr>
              <a:t>Hyeong </a:t>
            </a:r>
            <a:r>
              <a:rPr lang="en-US" sz="2000" dirty="0">
                <a:solidFill>
                  <a:srgbClr val="000000"/>
                </a:solidFill>
                <a:ea typeface="PMingLiU" charset="-120"/>
              </a:rPr>
              <a:t>Ho </a:t>
            </a:r>
            <a:r>
              <a:rPr lang="en-US" sz="2000" dirty="0" smtClean="0">
                <a:solidFill>
                  <a:srgbClr val="000000"/>
                </a:solidFill>
                <a:ea typeface="PMingLiU" charset="-120"/>
              </a:rPr>
              <a:t>Lee</a:t>
            </a:r>
            <a:endParaRPr lang="en-US" sz="1050" dirty="0" smtClean="0"/>
          </a:p>
          <a:p>
            <a:pPr>
              <a:tabLst>
                <a:tab pos="1271588" algn="l"/>
              </a:tabLst>
              <a:defRPr/>
            </a:pPr>
            <a:r>
              <a:rPr lang="en-US" sz="2000" dirty="0" smtClean="0">
                <a:ea typeface="PMingLiU" charset="-120"/>
              </a:rPr>
              <a:t>Second: </a:t>
            </a:r>
            <a:r>
              <a:rPr lang="en-US" sz="2000" dirty="0">
                <a:ea typeface="PMingLiU" charset="-120"/>
              </a:rPr>
              <a:t>Tomoki Takazoe 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</a:t>
            </a:r>
            <a:r>
              <a:rPr lang="en-US" altLang="zh-HK" sz="2000" dirty="0" smtClean="0">
                <a:ea typeface="PMingLiU" charset="-120"/>
              </a:rPr>
              <a:t>06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00 </a:t>
            </a:r>
            <a:endParaRPr lang="en-US" altLang="zh-HK" sz="1050" dirty="0" smtClean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 smtClean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</a:t>
            </a:r>
            <a:r>
              <a:rPr lang="en-US" altLang="zh-HK" sz="2000" dirty="0" smtClean="0">
                <a:ea typeface="PMingLiU" charset="-120"/>
              </a:rPr>
              <a:t>passes 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3145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13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554778"/>
            <a:ext cx="8686800" cy="427873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US" altLang="ko-KR" sz="2400" dirty="0" smtClean="0"/>
              <a:t>Motion to authorize the Working Group chair to initiate </a:t>
            </a:r>
            <a:r>
              <a:rPr lang="en-US" altLang="ko-KR" sz="2400" dirty="0" smtClean="0"/>
              <a:t>Sponsor Ballot recirculation#2 for P802.21-revision</a:t>
            </a:r>
            <a:r>
              <a:rPr lang="en-US" altLang="zh-CN" sz="2400" dirty="0" smtClean="0"/>
              <a:t> </a:t>
            </a:r>
            <a:endParaRPr lang="ko-KR" altLang="ko-KR" sz="2400" dirty="0" smtClean="0"/>
          </a:p>
          <a:p>
            <a:pPr algn="l">
              <a:tabLst>
                <a:tab pos="1271588" algn="l"/>
              </a:tabLst>
              <a:defRPr/>
            </a:pPr>
            <a:endParaRPr lang="en-GB" sz="24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 smtClean="0">
                <a:ea typeface="PMingLiU" charset="-120"/>
              </a:rPr>
              <a:t>Move: </a:t>
            </a:r>
            <a:r>
              <a:rPr lang="en-US" sz="2000" dirty="0">
                <a:ea typeface="PMingLiU" charset="-120"/>
              </a:rPr>
              <a:t>Hyeong Ho </a:t>
            </a:r>
            <a:r>
              <a:rPr lang="en-US" sz="2000" dirty="0" smtClean="0">
                <a:ea typeface="PMingLiU" charset="-120"/>
              </a:rPr>
              <a:t>Lee</a:t>
            </a:r>
          </a:p>
          <a:p>
            <a:pPr>
              <a:tabLst>
                <a:tab pos="1271588" algn="l"/>
              </a:tabLst>
              <a:defRPr/>
            </a:pPr>
            <a:r>
              <a:rPr lang="it-IT" sz="2000" dirty="0" smtClean="0">
                <a:ea typeface="PMingLiU" charset="-120"/>
              </a:rPr>
              <a:t>Second: </a:t>
            </a:r>
            <a:r>
              <a:rPr lang="it-IT" sz="2000" dirty="0">
                <a:ea typeface="PMingLiU" charset="-120"/>
              </a:rPr>
              <a:t>Tomoki Takazoe </a:t>
            </a:r>
            <a:endParaRPr lang="it-IT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</a:t>
            </a:r>
            <a:r>
              <a:rPr lang="en-US" altLang="zh-HK" sz="2000" dirty="0" smtClean="0">
                <a:ea typeface="PMingLiU" charset="-120"/>
              </a:rPr>
              <a:t>06</a:t>
            </a: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Against: 00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4591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14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720334"/>
            <a:ext cx="85344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 smtClean="0">
                <a:ea typeface="PMingLiU" charset="-120"/>
              </a:rPr>
              <a:t>Move to authorize</a:t>
            </a:r>
            <a:r>
              <a:rPr lang="en-US" altLang="ko-KR" sz="2400" dirty="0" smtClean="0"/>
              <a:t> the </a:t>
            </a:r>
            <a:r>
              <a:rPr lang="en-US" altLang="ko-KR" sz="2400" dirty="0" smtClean="0"/>
              <a:t>P802.21.1 </a:t>
            </a:r>
            <a:r>
              <a:rPr lang="en-US" altLang="ko-KR" sz="2400" dirty="0" smtClean="0"/>
              <a:t>Editor to produce the draft document (</a:t>
            </a:r>
            <a:r>
              <a:rPr lang="en-US" altLang="ko-KR" sz="2400" dirty="0" smtClean="0"/>
              <a:t>D05) </a:t>
            </a:r>
            <a:r>
              <a:rPr lang="en-US" altLang="ko-KR" sz="2400" dirty="0" smtClean="0"/>
              <a:t>based on </a:t>
            </a:r>
            <a:r>
              <a:rPr lang="en-US" altLang="ko-KR" sz="2400" dirty="0" smtClean="0"/>
              <a:t>comment resolution for SB recirculation #1</a:t>
            </a:r>
            <a:endParaRPr lang="en-US" altLang="ko-KR" sz="2400" dirty="0" smtClean="0"/>
          </a:p>
          <a:p>
            <a:pPr>
              <a:tabLst>
                <a:tab pos="1271588" algn="l"/>
              </a:tabLst>
              <a:defRPr/>
            </a:pPr>
            <a:endParaRPr lang="en-US" sz="2000" dirty="0" smtClean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Yoshikazu Hanatani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</a:t>
            </a:r>
            <a:r>
              <a:rPr lang="en-US" sz="2000" dirty="0" smtClean="0">
                <a:ea typeface="PMingLiU" charset="-120"/>
              </a:rPr>
              <a:t>Yusuke Shimizu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</a:t>
            </a:r>
            <a:r>
              <a:rPr lang="en-US" altLang="zh-HK" sz="2000" dirty="0" smtClean="0">
                <a:ea typeface="PMingLiU" charset="-120"/>
              </a:rPr>
              <a:t>06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 </a:t>
            </a:r>
            <a:r>
              <a:rPr lang="en-US" altLang="zh-HK" sz="2000" dirty="0" smtClean="0">
                <a:ea typeface="PMingLiU" charset="-120"/>
              </a:rPr>
              <a:t> 00</a:t>
            </a:r>
            <a:endParaRPr lang="en-US" altLang="zh-HK" sz="1050" dirty="0" smtClean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2612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15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893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US" altLang="ko-KR" sz="2400" dirty="0" smtClean="0"/>
              <a:t>Move to authorize the Working Group chair to initiate </a:t>
            </a:r>
            <a:r>
              <a:rPr lang="en-US" altLang="ko-KR" sz="2400" dirty="0" smtClean="0"/>
              <a:t>Sponsor Ballot</a:t>
            </a:r>
            <a:r>
              <a:rPr lang="en-US" altLang="ko-KR" sz="2400" dirty="0"/>
              <a:t> </a:t>
            </a:r>
            <a:r>
              <a:rPr lang="en-US" altLang="ko-KR" sz="2400" dirty="0" smtClean="0"/>
              <a:t>recirculation#1 for P802.21.1</a:t>
            </a:r>
            <a:endParaRPr lang="en-GB" sz="24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 smtClean="0">
                <a:ea typeface="PMingLiU" charset="-120"/>
              </a:rPr>
              <a:t>Move: </a:t>
            </a:r>
            <a:r>
              <a:rPr lang="en-US" sz="2000" dirty="0">
                <a:ea typeface="PMingLiU" charset="-120"/>
              </a:rPr>
              <a:t>Yoshikazu </a:t>
            </a:r>
            <a:r>
              <a:rPr lang="en-US" sz="2000" dirty="0" smtClean="0">
                <a:ea typeface="PMingLiU" charset="-120"/>
              </a:rPr>
              <a:t>Hanatani</a:t>
            </a:r>
            <a:endParaRPr lang="it-IT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it-IT" sz="2000" dirty="0">
                <a:ea typeface="PMingLiU" charset="-120"/>
              </a:rPr>
              <a:t>Second: </a:t>
            </a:r>
            <a:r>
              <a:rPr lang="it-IT" sz="2000" dirty="0">
                <a:ea typeface="PMingLiU" charset="-120"/>
              </a:rPr>
              <a:t>Yusuke Shimizu</a:t>
            </a:r>
          </a:p>
          <a:p>
            <a:pPr algn="l">
              <a:tabLst>
                <a:tab pos="1271588" algn="l"/>
              </a:tabLst>
              <a:defRPr/>
            </a:pP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</a:t>
            </a:r>
            <a:r>
              <a:rPr lang="en-US" altLang="zh-HK" sz="2000" dirty="0" smtClean="0">
                <a:ea typeface="PMingLiU" charset="-120"/>
              </a:rPr>
              <a:t>06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Against: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5024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16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P802.21.1 BRC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533400" y="1548245"/>
            <a:ext cx="8077200" cy="452495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Yoshihiro Ohba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Lily Chen 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Yoshikazu Hanatani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Yusuke Shimizu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Tomoki </a:t>
            </a:r>
            <a:r>
              <a:rPr lang="en-US" altLang="zh-HK" sz="3200" dirty="0" smtClean="0"/>
              <a:t>Takazoe</a:t>
            </a:r>
            <a:endParaRPr lang="en-US" altLang="zh-HK" sz="3200" dirty="0" smtClean="0"/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Hyeong Ho </a:t>
            </a:r>
            <a:r>
              <a:rPr lang="en-US" altLang="zh-HK" sz="3200" dirty="0" smtClean="0"/>
              <a:t>Lee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Hyunho Park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Jin Seek Choi</a:t>
            </a:r>
            <a:endParaRPr lang="en-US" altLang="zh-HK" sz="3200" dirty="0" smtClean="0"/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Subir Das </a:t>
            </a:r>
            <a:endParaRPr lang="en-US" altLang="zh-HK" sz="32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3329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17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718846"/>
            <a:ext cx="85344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 smtClean="0">
                <a:ea typeface="PMingLiU" charset="-120"/>
              </a:rPr>
              <a:t>Move to authorize</a:t>
            </a:r>
            <a:r>
              <a:rPr lang="en-US" altLang="ko-KR" sz="2400" dirty="0" smtClean="0"/>
              <a:t> the BRC to resolve </a:t>
            </a:r>
            <a:r>
              <a:rPr lang="en-US" altLang="ko-KR" sz="2400" dirty="0" smtClean="0"/>
              <a:t>P802.21.1 Sponsor Ballot Recirculation#1 comments</a:t>
            </a:r>
            <a:endParaRPr lang="en-US" altLang="ko-KR" sz="2400" dirty="0" smtClean="0"/>
          </a:p>
          <a:p>
            <a:pPr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Yoshikazu Hanatani</a:t>
            </a:r>
            <a:endParaRPr lang="en-US" sz="1050" dirty="0"/>
          </a:p>
          <a:p>
            <a:pPr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 </a:t>
            </a:r>
            <a:r>
              <a:rPr lang="en-US" sz="2000" dirty="0">
                <a:ea typeface="PMingLiU" charset="-120"/>
              </a:rPr>
              <a:t>Yusuke </a:t>
            </a:r>
            <a:r>
              <a:rPr lang="en-US" sz="2000" dirty="0" smtClean="0">
                <a:ea typeface="PMingLiU" charset="-120"/>
              </a:rPr>
              <a:t>Shimizu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</a:t>
            </a:r>
            <a:r>
              <a:rPr lang="en-US" altLang="zh-HK" sz="2000" dirty="0" smtClean="0">
                <a:ea typeface="PMingLiU" charset="-120"/>
              </a:rPr>
              <a:t> 06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00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 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 smtClean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3907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18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9050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 smtClean="0">
                <a:ea typeface="PMingLiU" charset="-120"/>
              </a:rPr>
              <a:t>Move to authorize</a:t>
            </a:r>
            <a:r>
              <a:rPr lang="en-US" altLang="ko-KR" sz="2400" dirty="0" smtClean="0"/>
              <a:t> the P802.21.1 Editor to produce the draft document (</a:t>
            </a:r>
            <a:r>
              <a:rPr lang="en-US" altLang="ko-KR" sz="2400" dirty="0" smtClean="0"/>
              <a:t>D06) </a:t>
            </a:r>
            <a:r>
              <a:rPr lang="en-US" altLang="ko-KR" sz="2400" dirty="0" smtClean="0"/>
              <a:t>based on </a:t>
            </a:r>
            <a:r>
              <a:rPr lang="en-US" altLang="ko-KR" sz="2400" dirty="0" smtClean="0"/>
              <a:t>SB recirculation#1 comments</a:t>
            </a:r>
          </a:p>
          <a:p>
            <a:pPr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it-IT" sz="2000" dirty="0" smtClean="0">
                <a:ea typeface="PMingLiU" charset="-120"/>
              </a:rPr>
              <a:t>Move:  Yoshikazu Hanatani</a:t>
            </a:r>
          </a:p>
          <a:p>
            <a:pPr>
              <a:tabLst>
                <a:tab pos="1271588" algn="l"/>
              </a:tabLst>
              <a:defRPr/>
            </a:pPr>
            <a:r>
              <a:rPr lang="it-IT" sz="2000" dirty="0" smtClean="0">
                <a:ea typeface="PMingLiU" charset="-120"/>
              </a:rPr>
              <a:t>Second</a:t>
            </a:r>
            <a:r>
              <a:rPr lang="it-IT" sz="2000" dirty="0">
                <a:ea typeface="PMingLiU" charset="-120"/>
              </a:rPr>
              <a:t>: </a:t>
            </a:r>
            <a:r>
              <a:rPr lang="it-IT" sz="2000" dirty="0">
                <a:ea typeface="PMingLiU" charset="-120"/>
              </a:rPr>
              <a:t>Yusuke </a:t>
            </a:r>
            <a:r>
              <a:rPr lang="it-IT" sz="2000" dirty="0" smtClean="0">
                <a:ea typeface="PMingLiU" charset="-120"/>
              </a:rPr>
              <a:t>Shimizu</a:t>
            </a:r>
            <a:endParaRPr lang="it-IT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 </a:t>
            </a:r>
            <a:r>
              <a:rPr lang="en-US" altLang="zh-HK" sz="2000" dirty="0" smtClean="0">
                <a:ea typeface="PMingLiU" charset="-120"/>
              </a:rPr>
              <a:t>06</a:t>
            </a: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 smtClean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passes  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7996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19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266700" y="1818620"/>
            <a:ext cx="8686800" cy="3763211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US" altLang="ko-KR" sz="2400" dirty="0" smtClean="0"/>
              <a:t>Motion to authorize the Working Group chair to initiate </a:t>
            </a:r>
            <a:r>
              <a:rPr lang="en-US" altLang="ko-KR" sz="2400" dirty="0" smtClean="0"/>
              <a:t>Sponsor Ballot recirculation #2</a:t>
            </a:r>
            <a:endParaRPr lang="en-GB" sz="24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Move: </a:t>
            </a:r>
            <a:r>
              <a:rPr lang="en-US" sz="2000" dirty="0" smtClean="0">
                <a:ea typeface="PMingLiU" charset="-120"/>
              </a:rPr>
              <a:t>Yoshikazu Hanatani</a:t>
            </a: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Second: </a:t>
            </a:r>
            <a:r>
              <a:rPr lang="en-US" sz="2000" dirty="0">
                <a:ea typeface="PMingLiU" charset="-120"/>
              </a:rPr>
              <a:t>Yusuke Shimizu</a:t>
            </a:r>
          </a:p>
          <a:p>
            <a:pPr>
              <a:tabLst>
                <a:tab pos="1271588" algn="l"/>
              </a:tabLst>
              <a:defRPr/>
            </a:pPr>
            <a:endParaRPr lang="en-US" sz="1050" dirty="0" smtClean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 smtClean="0">
                <a:ea typeface="PMingLiU" charset="-120"/>
              </a:rPr>
              <a:t> </a:t>
            </a: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 </a:t>
            </a:r>
            <a:r>
              <a:rPr lang="en-US" altLang="zh-HK" sz="2000" dirty="0" smtClean="0">
                <a:ea typeface="PMingLiU" charset="-120"/>
              </a:rPr>
              <a:t>06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Against: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8173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914400"/>
          </a:xfrm>
        </p:spPr>
        <p:txBody>
          <a:bodyPr/>
          <a:lstStyle/>
          <a:p>
            <a:r>
              <a:rPr lang="en-US" altLang="zh-CN" sz="3200" b="1" dirty="0" smtClean="0">
                <a:ea typeface="SimSun" pitchFamily="2" charset="-122"/>
              </a:rPr>
              <a:t>Meeting Updates</a:t>
            </a:r>
            <a:endParaRPr lang="zh-CN" altLang="en-US" sz="3200" b="1" dirty="0" smtClean="0">
              <a:ea typeface="SimSun" pitchFamily="2" charset="-122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70900" cy="41910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Task Groups Update</a:t>
            </a:r>
          </a:p>
          <a:p>
            <a:r>
              <a:rPr lang="en-US" sz="2800" dirty="0" smtClean="0">
                <a:latin typeface="Arial" charset="0"/>
              </a:rPr>
              <a:t>Teleconferences</a:t>
            </a:r>
            <a:endParaRPr lang="en-US" sz="2800" dirty="0" smtClean="0">
              <a:latin typeface="Arial" charset="0"/>
            </a:endParaRPr>
          </a:p>
          <a:p>
            <a:r>
              <a:rPr lang="en-US" sz="2800" dirty="0" smtClean="0">
                <a:latin typeface="Arial" charset="0"/>
              </a:rPr>
              <a:t>Motions  </a:t>
            </a:r>
          </a:p>
          <a:p>
            <a:r>
              <a:rPr lang="en-US" sz="2800" dirty="0" smtClean="0">
                <a:latin typeface="Arial" charset="0"/>
              </a:rPr>
              <a:t>Future Locations</a:t>
            </a: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14600"/>
            <a:ext cx="8270875" cy="685800"/>
          </a:xfrm>
        </p:spPr>
        <p:txBody>
          <a:bodyPr/>
          <a:lstStyle/>
          <a:p>
            <a:r>
              <a:rPr lang="en-US" altLang="zh-CN" b="1" dirty="0" smtClean="0">
                <a:ea typeface="SimSun" pitchFamily="2" charset="-122"/>
              </a:rPr>
              <a:t>Future Sessions</a:t>
            </a:r>
            <a:endParaRPr lang="zh-CN" altLang="en-US" b="1" dirty="0" smtClean="0">
              <a:ea typeface="SimSun" pitchFamily="2" charset="-122"/>
            </a:endParaRPr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94386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2016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27786"/>
            <a:ext cx="8534400" cy="441101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</a:t>
            </a:r>
            <a:r>
              <a:rPr lang="en-US" sz="2400" b="1" dirty="0" smtClean="0">
                <a:solidFill>
                  <a:srgbClr val="FF0000"/>
                </a:solidFill>
              </a:rPr>
              <a:t>: 6-11 Nov 2016, Grand </a:t>
            </a:r>
            <a:r>
              <a:rPr lang="it-IT" sz="2400" b="1" dirty="0" smtClean="0">
                <a:solidFill>
                  <a:srgbClr val="FF0000"/>
                </a:solidFill>
              </a:rPr>
              <a:t>Hyatt, San Antonio,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pt-BR" dirty="0" smtClean="0">
                <a:solidFill>
                  <a:srgbClr val="000000"/>
                </a:solidFill>
              </a:rPr>
              <a:t>  Subir Das, Chair 802.21 WG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3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2017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6868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chemeClr val="accent2"/>
                </a:solidFill>
              </a:rPr>
              <a:t>January </a:t>
            </a:r>
            <a:r>
              <a:rPr lang="en-US" sz="2400" b="1" dirty="0">
                <a:solidFill>
                  <a:schemeClr val="accent2"/>
                </a:solidFill>
              </a:rPr>
              <a:t>15-20, </a:t>
            </a:r>
            <a:r>
              <a:rPr lang="en-US" sz="2400" b="1" dirty="0" smtClean="0">
                <a:solidFill>
                  <a:schemeClr val="accent2"/>
                </a:solidFill>
              </a:rPr>
              <a:t>2017, </a:t>
            </a:r>
            <a:r>
              <a:rPr lang="es-ES" sz="2400" b="1" dirty="0" smtClean="0">
                <a:solidFill>
                  <a:schemeClr val="accent2"/>
                </a:solidFill>
              </a:rPr>
              <a:t>Hyatt Regency, Atlanta, GA, USA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Co-located with all 802 groups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</a:t>
            </a:r>
            <a:r>
              <a:rPr lang="en-US" sz="2400" b="1" dirty="0">
                <a:solidFill>
                  <a:srgbClr val="FF0000"/>
                </a:solidFill>
              </a:rPr>
              <a:t>March 12-17, 2017, Hyatt Regency </a:t>
            </a:r>
            <a:r>
              <a:rPr lang="en-US" sz="2400" b="1" dirty="0" smtClean="0">
                <a:solidFill>
                  <a:srgbClr val="FF0000"/>
                </a:solidFill>
              </a:rPr>
              <a:t>Vancouver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FF0000"/>
                </a:solidFill>
              </a:rPr>
              <a:t>Co-located with all 802 groups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</a:t>
            </a:r>
            <a:r>
              <a:rPr lang="en-US" sz="2400" b="1" dirty="0">
                <a:solidFill>
                  <a:srgbClr val="0000FF"/>
                </a:solidFill>
              </a:rPr>
              <a:t>May </a:t>
            </a:r>
            <a:r>
              <a:rPr lang="en-US" sz="2400" b="1" dirty="0" smtClean="0">
                <a:solidFill>
                  <a:srgbClr val="0000FF"/>
                </a:solidFill>
              </a:rPr>
              <a:t>7</a:t>
            </a:r>
            <a:r>
              <a:rPr lang="en-US" sz="2400" b="1" dirty="0" smtClean="0">
                <a:solidFill>
                  <a:srgbClr val="0000FF"/>
                </a:solidFill>
              </a:rPr>
              <a:t>-12, </a:t>
            </a:r>
            <a:r>
              <a:rPr lang="en-US" sz="2400" b="1" dirty="0">
                <a:solidFill>
                  <a:srgbClr val="0000FF"/>
                </a:solidFill>
              </a:rPr>
              <a:t>2017, Daejeon Convention </a:t>
            </a:r>
            <a:r>
              <a:rPr lang="en-US" sz="2400" b="1" dirty="0" smtClean="0">
                <a:solidFill>
                  <a:srgbClr val="0000FF"/>
                </a:solidFill>
              </a:rPr>
              <a:t>Center, </a:t>
            </a:r>
            <a:r>
              <a:rPr lang="en-US" sz="2400" b="1" dirty="0">
                <a:solidFill>
                  <a:srgbClr val="0000FF"/>
                </a:solidFill>
              </a:rPr>
              <a:t>Daejeon, Korea </a:t>
            </a:r>
            <a:endParaRPr lang="en-US" sz="2400" b="1" dirty="0" smtClean="0">
              <a:solidFill>
                <a:srgbClr val="0000FF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</a:t>
            </a:r>
            <a:r>
              <a:rPr lang="en-US" sz="2400" b="1" dirty="0">
                <a:solidFill>
                  <a:srgbClr val="FF0000"/>
                </a:solidFill>
              </a:rPr>
              <a:t>July 9-14, 2017, Estrel Hotel and Convention Center, Berlin, </a:t>
            </a:r>
            <a:r>
              <a:rPr lang="en-US" sz="2400" b="1" dirty="0" smtClean="0">
                <a:solidFill>
                  <a:srgbClr val="FF0000"/>
                </a:solidFill>
              </a:rPr>
              <a:t>Germany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</a:t>
            </a:r>
            <a:r>
              <a:rPr lang="en-US" sz="2400" b="1" dirty="0">
                <a:solidFill>
                  <a:srgbClr val="0000FF"/>
                </a:solidFill>
              </a:rPr>
              <a:t>September 10-15,  2017, Hilton Waikoloa Village, Kona, HI, USA, 802 Wireless Interim </a:t>
            </a:r>
            <a:r>
              <a:rPr lang="en-US" sz="2400" b="1" dirty="0" smtClean="0">
                <a:solidFill>
                  <a:srgbClr val="0000FF"/>
                </a:solidFill>
              </a:rPr>
              <a:t>Session.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16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</a:t>
            </a:r>
            <a:r>
              <a:rPr lang="en-US" sz="2400" b="1" dirty="0">
                <a:solidFill>
                  <a:srgbClr val="FF0000"/>
                </a:solidFill>
              </a:rPr>
              <a:t>November 5-10, 2017, Caribe Hotel and Convention Center, Orlando, FL, </a:t>
            </a:r>
            <a:r>
              <a:rPr lang="en-US" sz="2400" b="1" dirty="0" smtClean="0">
                <a:solidFill>
                  <a:srgbClr val="FF0000"/>
                </a:solidFill>
              </a:rPr>
              <a:t>USA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pt-BR" dirty="0" smtClean="0">
                <a:solidFill>
                  <a:srgbClr val="000000"/>
                </a:solidFill>
              </a:rPr>
              <a:t>  Subir Das, Chair 802.21 WG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23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270875" cy="990600"/>
          </a:xfrm>
        </p:spPr>
        <p:txBody>
          <a:bodyPr/>
          <a:lstStyle/>
          <a:p>
            <a:r>
              <a:rPr lang="en-US" sz="3600" b="1" dirty="0" smtClean="0"/>
              <a:t>TG Reports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569325" cy="3962400"/>
          </a:xfrm>
        </p:spPr>
        <p:txBody>
          <a:bodyPr/>
          <a:lstStyle/>
          <a:p>
            <a:r>
              <a:rPr lang="en-US" sz="2800" dirty="0" smtClean="0"/>
              <a:t>802.21m: Revision  </a:t>
            </a:r>
            <a:r>
              <a:rPr lang="en-US" sz="2800" dirty="0" smtClean="0"/>
              <a:t>Task Group </a:t>
            </a:r>
            <a:endParaRPr lang="en-US" sz="2800" dirty="0" smtClean="0"/>
          </a:p>
          <a:p>
            <a:pPr lvl="1"/>
            <a:r>
              <a:rPr lang="en-US" sz="2400" dirty="0" smtClean="0"/>
              <a:t>Addressed all SB Comments </a:t>
            </a:r>
          </a:p>
          <a:p>
            <a:pPr lvl="1"/>
            <a:endParaRPr lang="en-US" sz="1400" dirty="0" smtClean="0"/>
          </a:p>
          <a:p>
            <a:r>
              <a:rPr lang="en-US" sz="2800" dirty="0" smtClean="0"/>
              <a:t>802.21.1: Media Independent Services and use cases Task </a:t>
            </a:r>
            <a:r>
              <a:rPr lang="en-US" sz="2800" dirty="0" smtClean="0"/>
              <a:t>Group</a:t>
            </a:r>
            <a:endParaRPr lang="en-US" sz="2400" dirty="0" smtClean="0"/>
          </a:p>
          <a:p>
            <a:pPr lvl="1"/>
            <a:r>
              <a:rPr lang="en-US" sz="2400" dirty="0"/>
              <a:t>Addressed all SB Comments </a:t>
            </a:r>
          </a:p>
          <a:p>
            <a:pPr lvl="1"/>
            <a:endParaRPr lang="en-US" sz="14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>
              <a:buNone/>
            </a:pPr>
            <a:r>
              <a:rPr lang="en-US" sz="2200" dirty="0" smtClean="0"/>
              <a:t>	</a:t>
            </a:r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2275" y="228600"/>
            <a:ext cx="8416925" cy="838200"/>
          </a:xfrm>
        </p:spPr>
        <p:txBody>
          <a:bodyPr/>
          <a:lstStyle/>
          <a:p>
            <a:r>
              <a:rPr kumimoji="1" lang="en-US" altLang="ja-JP" dirty="0" smtClean="0"/>
              <a:t>SB </a:t>
            </a:r>
            <a:r>
              <a:rPr kumimoji="1" lang="en-US" altLang="ja-JP" dirty="0"/>
              <a:t>comment resolution of IEEE </a:t>
            </a:r>
            <a:r>
              <a:rPr kumimoji="1" lang="en-US" altLang="ja-JP" dirty="0" smtClean="0"/>
              <a:t>P802.21</a:t>
            </a:r>
            <a:r>
              <a:rPr kumimoji="1" lang="en-US" altLang="ja-JP" dirty="0"/>
              <a:t>m</a:t>
            </a:r>
            <a:r>
              <a:rPr kumimoji="1" lang="en-US" altLang="ja-JP" dirty="0" smtClean="0"/>
              <a:t> D04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01612" y="1143000"/>
            <a:ext cx="8762875" cy="5105400"/>
          </a:xfrm>
        </p:spPr>
        <p:txBody>
          <a:bodyPr/>
          <a:lstStyle/>
          <a:p>
            <a:r>
              <a:rPr lang="en-US" altLang="ja-JP" dirty="0" smtClean="0"/>
              <a:t>Comment statistics</a:t>
            </a:r>
          </a:p>
          <a:p>
            <a:pPr lvl="1"/>
            <a:r>
              <a:rPr lang="en-US" altLang="ko-KR" dirty="0" smtClean="0"/>
              <a:t>Number </a:t>
            </a:r>
            <a:r>
              <a:rPr lang="en-US" altLang="ko-KR" dirty="0"/>
              <a:t>of Comments: </a:t>
            </a:r>
            <a:r>
              <a:rPr lang="en-US" altLang="ko-KR" dirty="0" smtClean="0"/>
              <a:t>77 </a:t>
            </a:r>
            <a:endParaRPr lang="ko-KR" altLang="ko-KR" dirty="0"/>
          </a:p>
          <a:p>
            <a:pPr lvl="1"/>
            <a:r>
              <a:rPr lang="en-US" altLang="ko-KR" dirty="0"/>
              <a:t>Must Be Satisfied Comments: </a:t>
            </a:r>
            <a:r>
              <a:rPr lang="en-US" altLang="ko-KR" dirty="0" smtClean="0"/>
              <a:t>52</a:t>
            </a:r>
          </a:p>
          <a:p>
            <a:r>
              <a:rPr lang="en-US" altLang="ja-JP" dirty="0" smtClean="0"/>
              <a:t>Comment </a:t>
            </a:r>
            <a:r>
              <a:rPr lang="en-US" altLang="ja-JP" dirty="0" smtClean="0"/>
              <a:t>category</a:t>
            </a:r>
            <a:endParaRPr lang="en-US" altLang="ja-JP" dirty="0"/>
          </a:p>
          <a:p>
            <a:pPr lvl="1"/>
            <a:r>
              <a:rPr lang="en-US" altLang="ja-JP" dirty="0" smtClean="0"/>
              <a:t>Technical</a:t>
            </a:r>
            <a:r>
              <a:rPr lang="en-US" altLang="ja-JP" dirty="0"/>
              <a:t>: </a:t>
            </a:r>
            <a:r>
              <a:rPr lang="en-US" altLang="ja-JP" dirty="0" smtClean="0"/>
              <a:t>16</a:t>
            </a:r>
            <a:endParaRPr lang="en-US" altLang="ja-JP" dirty="0"/>
          </a:p>
          <a:p>
            <a:pPr lvl="1"/>
            <a:r>
              <a:rPr kumimoji="1" lang="en-US" altLang="ja-JP" dirty="0"/>
              <a:t>General: </a:t>
            </a:r>
            <a:r>
              <a:rPr kumimoji="1" lang="en-US" altLang="ja-JP" dirty="0" smtClean="0"/>
              <a:t>4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Editorial: </a:t>
            </a:r>
            <a:r>
              <a:rPr kumimoji="1" lang="en-US" altLang="ja-JP" dirty="0" smtClean="0"/>
              <a:t>67</a:t>
            </a:r>
            <a:endParaRPr kumimoji="1" lang="en-US" altLang="ja-JP" dirty="0" smtClean="0"/>
          </a:p>
          <a:p>
            <a:r>
              <a:rPr kumimoji="1" lang="en-US" altLang="ja-JP" dirty="0" smtClean="0"/>
              <a:t>Results of comment resolution</a:t>
            </a:r>
          </a:p>
          <a:p>
            <a:pPr lvl="1"/>
            <a:r>
              <a:rPr kumimoji="1" lang="en-US" altLang="ja-JP" dirty="0" smtClean="0"/>
              <a:t>Accepted: 71</a:t>
            </a:r>
          </a:p>
          <a:p>
            <a:pPr lvl="1"/>
            <a:r>
              <a:rPr kumimoji="1" lang="en-US" altLang="ja-JP" dirty="0" smtClean="0"/>
              <a:t>Modified: 4</a:t>
            </a:r>
          </a:p>
          <a:p>
            <a:pPr lvl="1"/>
            <a:r>
              <a:rPr kumimoji="1" lang="en-US" altLang="ja-JP" dirty="0" smtClean="0"/>
              <a:t>Reject: 2</a:t>
            </a:r>
          </a:p>
          <a:p>
            <a:pPr lvl="1"/>
            <a:r>
              <a:rPr kumimoji="1" lang="en-US" altLang="ja-JP" dirty="0" smtClean="0"/>
              <a:t>Comments and resolution are available at </a:t>
            </a:r>
            <a:r>
              <a:rPr kumimoji="1" lang="en-US" altLang="ja-JP" dirty="0"/>
              <a:t>: https://</a:t>
            </a:r>
            <a:r>
              <a:rPr kumimoji="1" lang="en-US" altLang="ja-JP" dirty="0" smtClean="0"/>
              <a:t>mentor.ieee.org/802.21/dcn/16/21-16-0102-03-REVP-21m-sb-1-comments-and-resolution.xls</a:t>
            </a:r>
          </a:p>
          <a:p>
            <a:pPr lvl="1"/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7042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SB </a:t>
            </a:r>
            <a:r>
              <a:rPr kumimoji="1" lang="en-US" altLang="ja-JP" dirty="0"/>
              <a:t>comment resolution of IEEE P802.21.1 </a:t>
            </a:r>
            <a:r>
              <a:rPr kumimoji="1" lang="en-US" altLang="ja-JP" dirty="0" smtClean="0"/>
              <a:t>D04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8600" y="1219200"/>
            <a:ext cx="8762875" cy="4943476"/>
          </a:xfrm>
        </p:spPr>
        <p:txBody>
          <a:bodyPr/>
          <a:lstStyle/>
          <a:p>
            <a:r>
              <a:rPr lang="en-US" altLang="ja-JP" dirty="0" smtClean="0"/>
              <a:t>Comment statistics</a:t>
            </a:r>
          </a:p>
          <a:p>
            <a:pPr lvl="1"/>
            <a:r>
              <a:rPr lang="en-US" altLang="ko-KR" dirty="0" smtClean="0"/>
              <a:t>Number </a:t>
            </a:r>
            <a:r>
              <a:rPr lang="en-US" altLang="ko-KR" dirty="0"/>
              <a:t>of Comments: 39 </a:t>
            </a:r>
            <a:endParaRPr lang="ko-KR" altLang="ko-KR" dirty="0"/>
          </a:p>
          <a:p>
            <a:pPr lvl="1"/>
            <a:r>
              <a:rPr lang="en-US" altLang="ko-KR" dirty="0"/>
              <a:t>Must Be Satisfied Comments: </a:t>
            </a:r>
            <a:r>
              <a:rPr lang="en-US" altLang="ko-KR" dirty="0" smtClean="0"/>
              <a:t>21</a:t>
            </a:r>
            <a:endParaRPr lang="en-US" altLang="ko-KR" dirty="0"/>
          </a:p>
          <a:p>
            <a:r>
              <a:rPr lang="en-US" altLang="ja-JP" dirty="0" smtClean="0"/>
              <a:t>Comment category</a:t>
            </a:r>
            <a:endParaRPr lang="en-US" altLang="ja-JP" dirty="0"/>
          </a:p>
          <a:p>
            <a:pPr lvl="1"/>
            <a:r>
              <a:rPr lang="en-US" altLang="ja-JP" dirty="0" smtClean="0"/>
              <a:t>Technical</a:t>
            </a:r>
            <a:r>
              <a:rPr lang="en-US" altLang="ja-JP" dirty="0"/>
              <a:t>: 5</a:t>
            </a:r>
          </a:p>
          <a:p>
            <a:pPr lvl="1"/>
            <a:r>
              <a:rPr kumimoji="1" lang="en-US" altLang="ja-JP" dirty="0"/>
              <a:t>General: 5</a:t>
            </a:r>
          </a:p>
          <a:p>
            <a:pPr lvl="1"/>
            <a:r>
              <a:rPr kumimoji="1" lang="en-US" altLang="ja-JP" dirty="0"/>
              <a:t>Editorial: </a:t>
            </a:r>
            <a:r>
              <a:rPr kumimoji="1" lang="en-US" altLang="ja-JP" dirty="0" smtClean="0"/>
              <a:t>29</a:t>
            </a:r>
            <a:endParaRPr kumimoji="1" lang="en-US" altLang="ja-JP" dirty="0" smtClean="0"/>
          </a:p>
          <a:p>
            <a:r>
              <a:rPr kumimoji="1" lang="en-US" altLang="ja-JP" dirty="0" smtClean="0"/>
              <a:t>Results of comment resolution</a:t>
            </a:r>
          </a:p>
          <a:p>
            <a:pPr lvl="1"/>
            <a:r>
              <a:rPr kumimoji="1" lang="en-US" altLang="ja-JP" dirty="0" smtClean="0"/>
              <a:t>Accepted: 31</a:t>
            </a:r>
          </a:p>
          <a:p>
            <a:pPr lvl="1"/>
            <a:r>
              <a:rPr kumimoji="1" lang="en-US" altLang="ja-JP" dirty="0" smtClean="0"/>
              <a:t>Modified: 8</a:t>
            </a:r>
          </a:p>
          <a:p>
            <a:pPr lvl="1"/>
            <a:r>
              <a:rPr kumimoji="1" lang="en-US" altLang="ja-JP" dirty="0" smtClean="0"/>
              <a:t>Comments and resolution are available at </a:t>
            </a:r>
            <a:r>
              <a:rPr kumimoji="1" lang="en-US" altLang="ja-JP" dirty="0"/>
              <a:t>: https://</a:t>
            </a:r>
            <a:r>
              <a:rPr kumimoji="1" lang="en-US" altLang="ja-JP" dirty="0" smtClean="0"/>
              <a:t>mentor.ieee.org/802.21/dcn/16/21-16-0103-03-SAUC-ieee-p802-21-1-sb-comments-and-resolution.xlsx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889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88156" y="702469"/>
            <a:ext cx="8270875" cy="576262"/>
          </a:xfrm>
        </p:spPr>
        <p:txBody>
          <a:bodyPr/>
          <a:lstStyle/>
          <a:p>
            <a:r>
              <a:rPr lang="en-US" sz="3200" b="1" dirty="0" smtClean="0"/>
              <a:t>Teleconferences (Tentative)</a:t>
            </a:r>
            <a:r>
              <a:rPr lang="en-US" sz="3200" dirty="0" smtClean="0"/>
              <a:t>	</a:t>
            </a:r>
            <a:endParaRPr lang="en-US" sz="1600" dirty="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274" y="1447800"/>
            <a:ext cx="8455819" cy="3276600"/>
          </a:xfrm>
        </p:spPr>
        <p:txBody>
          <a:bodyPr/>
          <a:lstStyle/>
          <a:p>
            <a:r>
              <a:rPr lang="en-US" dirty="0" smtClean="0"/>
              <a:t>802.21m  </a:t>
            </a:r>
            <a:r>
              <a:rPr lang="en-US" dirty="0" smtClean="0"/>
              <a:t> and 802.21.1 Joint </a:t>
            </a:r>
            <a:r>
              <a:rPr lang="en-US" dirty="0" smtClean="0"/>
              <a:t>Teleconferences: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2400" dirty="0" smtClean="0">
                <a:solidFill>
                  <a:srgbClr val="000000"/>
                </a:solidFill>
                <a:ea typeface="MS PGothic" pitchFamily="34" charset="-128"/>
                <a:cs typeface="+mn-cs"/>
              </a:rPr>
              <a:t>October </a:t>
            </a:r>
            <a:r>
              <a:rPr lang="en-US" altLang="ja-JP" sz="2400" dirty="0" smtClean="0">
                <a:solidFill>
                  <a:srgbClr val="000000"/>
                </a:solidFill>
                <a:ea typeface="MS PGothic" pitchFamily="34" charset="-128"/>
                <a:cs typeface="+mn-cs"/>
              </a:rPr>
              <a:t>13</a:t>
            </a:r>
            <a:r>
              <a:rPr lang="en-US" altLang="ja-JP" sz="2400" dirty="0">
                <a:solidFill>
                  <a:srgbClr val="000000"/>
                </a:solidFill>
                <a:ea typeface="MS PGothic" pitchFamily="34" charset="-128"/>
                <a:cs typeface="+mn-cs"/>
              </a:rPr>
              <a:t>, 2016, </a:t>
            </a:r>
            <a:r>
              <a:rPr lang="en-US" altLang="ja-JP" sz="2400" dirty="0" smtClean="0">
                <a:solidFill>
                  <a:srgbClr val="000000"/>
                </a:solidFill>
                <a:ea typeface="MS PGothic" pitchFamily="34" charset="-128"/>
                <a:cs typeface="+mn-cs"/>
              </a:rPr>
              <a:t>Thursday</a:t>
            </a:r>
            <a:r>
              <a:rPr lang="en-US" altLang="ja-JP" sz="2400" dirty="0" smtClean="0">
                <a:solidFill>
                  <a:srgbClr val="000000"/>
                </a:solidFill>
                <a:ea typeface="MS PGothic" pitchFamily="34" charset="-128"/>
                <a:cs typeface="+mn-cs"/>
              </a:rPr>
              <a:t>, 7:30-9:00 </a:t>
            </a:r>
            <a:r>
              <a:rPr lang="en-US" altLang="ja-JP" sz="2400" dirty="0">
                <a:solidFill>
                  <a:srgbClr val="000000"/>
                </a:solidFill>
                <a:ea typeface="MS PGothic" pitchFamily="34" charset="-128"/>
                <a:cs typeface="+mn-cs"/>
              </a:rPr>
              <a:t>am, US EDT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2400" dirty="0" smtClean="0">
                <a:solidFill>
                  <a:srgbClr val="000000"/>
                </a:solidFill>
                <a:ea typeface="MS PGothic" pitchFamily="34" charset="-128"/>
                <a:cs typeface="+mn-cs"/>
              </a:rPr>
              <a:t>October 17, </a:t>
            </a:r>
            <a:r>
              <a:rPr lang="en-US" altLang="ja-JP" sz="2400" dirty="0">
                <a:solidFill>
                  <a:srgbClr val="000000"/>
                </a:solidFill>
                <a:ea typeface="MS PGothic" pitchFamily="34" charset="-128"/>
                <a:cs typeface="+mn-cs"/>
              </a:rPr>
              <a:t>2016, Monday, 7:30-9:00 am, US EDT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2400" dirty="0">
                <a:solidFill>
                  <a:srgbClr val="000000"/>
                </a:solidFill>
                <a:ea typeface="MS PGothic" pitchFamily="34" charset="-128"/>
                <a:cs typeface="+mn-cs"/>
              </a:rPr>
              <a:t>October 24, 2016, Monday, 7:30-9:00 am, US </a:t>
            </a:r>
            <a:r>
              <a:rPr lang="en-US" altLang="ja-JP" sz="2400" dirty="0" smtClean="0">
                <a:solidFill>
                  <a:srgbClr val="000000"/>
                </a:solidFill>
                <a:ea typeface="MS PGothic" pitchFamily="34" charset="-128"/>
                <a:cs typeface="+mn-cs"/>
              </a:rPr>
              <a:t>EDT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2400" dirty="0" smtClean="0">
                <a:solidFill>
                  <a:srgbClr val="000000"/>
                </a:solidFill>
                <a:ea typeface="MS PGothic" pitchFamily="34" charset="-128"/>
                <a:cs typeface="+mn-cs"/>
              </a:rPr>
              <a:t>November 01, 2016, Tuesday, </a:t>
            </a:r>
            <a:r>
              <a:rPr lang="en-US" altLang="ja-JP" sz="2400" dirty="0">
                <a:solidFill>
                  <a:srgbClr val="000000"/>
                </a:solidFill>
                <a:ea typeface="MS PGothic" pitchFamily="34" charset="-128"/>
                <a:cs typeface="+mn-cs"/>
              </a:rPr>
              <a:t>7:30-9:00 am, US EDT</a:t>
            </a:r>
          </a:p>
          <a:p>
            <a:pPr marL="457200" lvl="1" indent="0">
              <a:buNone/>
            </a:pPr>
            <a:endParaRPr lang="en-US" altLang="ja-JP" sz="2400" dirty="0">
              <a:solidFill>
                <a:srgbClr val="000000"/>
              </a:solidFill>
              <a:ea typeface="MS PGothic" pitchFamily="34" charset="-128"/>
              <a:cs typeface="+mn-cs"/>
            </a:endParaRPr>
          </a:p>
          <a:p>
            <a:pPr marL="457200" lvl="1" indent="0">
              <a:buNone/>
            </a:pPr>
            <a:endParaRPr lang="en-US" altLang="ja-JP" dirty="0">
              <a:solidFill>
                <a:srgbClr val="000000"/>
              </a:solidFill>
              <a:ea typeface="MS PGothic" pitchFamily="34" charset="-128"/>
            </a:endParaRPr>
          </a:p>
          <a:p>
            <a:pPr marL="457200" lvl="1" indent="0">
              <a:buNone/>
            </a:pPr>
            <a:endParaRPr lang="en-US" sz="2000" dirty="0" smtClean="0"/>
          </a:p>
          <a:p>
            <a:pPr lvl="1"/>
            <a:endParaRPr lang="en-US" sz="2000" dirty="0" smtClean="0">
              <a:solidFill>
                <a:srgbClr val="990099"/>
              </a:solidFill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770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22275" y="2959100"/>
            <a:ext cx="8270875" cy="685800"/>
          </a:xfrm>
        </p:spPr>
        <p:txBody>
          <a:bodyPr/>
          <a:lstStyle/>
          <a:p>
            <a:r>
              <a:rPr kumimoji="1" lang="en-US" altLang="ja-JP" dirty="0" smtClean="0">
                <a:ea typeface="ＭＳ Ｐゴシック" pitchFamily="50" charset="-128"/>
              </a:rPr>
              <a:t>WG Motions  </a:t>
            </a:r>
            <a:endParaRPr kumimoji="1" lang="ja-JP" altLang="en-US" dirty="0" smtClean="0">
              <a:ea typeface="ＭＳ Ｐゴシック" pitchFamily="50" charset="-128"/>
            </a:endParaRPr>
          </a:p>
        </p:txBody>
      </p:sp>
      <p:sp>
        <p:nvSpPr>
          <p:cNvPr id="12292" name="スライド番号プレースホルダー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23B1504-506B-44AB-8932-30F38D54C876}" type="slidenum">
              <a:rPr lang="en-US" altLang="ja-JP"/>
              <a:pPr/>
              <a:t>7</a:t>
            </a:fld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8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720334"/>
            <a:ext cx="85344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 smtClean="0">
                <a:ea typeface="PMingLiU" charset="-120"/>
              </a:rPr>
              <a:t>Move to authorize</a:t>
            </a:r>
            <a:r>
              <a:rPr lang="en-US" altLang="ko-KR" sz="2400" dirty="0" smtClean="0"/>
              <a:t> the P802.21m Editor to produce the draft document (</a:t>
            </a:r>
            <a:r>
              <a:rPr lang="en-US" altLang="ko-KR" sz="2400" dirty="0" smtClean="0"/>
              <a:t>D05) </a:t>
            </a:r>
            <a:r>
              <a:rPr lang="en-US" altLang="ko-KR" sz="2400" dirty="0" smtClean="0"/>
              <a:t>based on comment resolution for </a:t>
            </a:r>
            <a:r>
              <a:rPr lang="en-US" altLang="ko-KR" sz="2400" dirty="0" smtClean="0"/>
              <a:t>Sponsor Ballot Recirculation#1</a:t>
            </a:r>
            <a:endParaRPr lang="en-US" altLang="ko-KR" sz="2400" dirty="0" smtClean="0"/>
          </a:p>
          <a:p>
            <a:pPr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 lvl="0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</a:t>
            </a:r>
            <a:r>
              <a:rPr lang="en-US" sz="2000" dirty="0" smtClean="0">
                <a:solidFill>
                  <a:srgbClr val="000000"/>
                </a:solidFill>
                <a:ea typeface="PMingLiU" charset="-120"/>
              </a:rPr>
              <a:t>Hyeong </a:t>
            </a:r>
            <a:r>
              <a:rPr lang="en-US" sz="2000" dirty="0">
                <a:solidFill>
                  <a:srgbClr val="000000"/>
                </a:solidFill>
                <a:ea typeface="PMingLiU" charset="-120"/>
              </a:rPr>
              <a:t>Ho </a:t>
            </a:r>
            <a:r>
              <a:rPr lang="en-US" sz="2000" dirty="0" smtClean="0">
                <a:solidFill>
                  <a:srgbClr val="000000"/>
                </a:solidFill>
                <a:ea typeface="PMingLiU" charset="-120"/>
              </a:rPr>
              <a:t>Lee</a:t>
            </a:r>
            <a:endParaRPr lang="en-US" sz="1050" dirty="0" smtClean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 smtClean="0">
                <a:ea typeface="PMingLiU" charset="-120"/>
              </a:rPr>
              <a:t>Second: </a:t>
            </a:r>
            <a:r>
              <a:rPr lang="en-US" sz="2000" dirty="0" smtClean="0">
                <a:ea typeface="PMingLiU" charset="-120"/>
              </a:rPr>
              <a:t>Tomoki Takazoe 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</a:t>
            </a:r>
            <a:r>
              <a:rPr lang="en-US" altLang="zh-HK" sz="2000" dirty="0" smtClean="0">
                <a:ea typeface="PMingLiU" charset="-120"/>
              </a:rPr>
              <a:t>06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 smtClean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 smtClean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1487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9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708666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US" altLang="ko-KR" sz="2400" dirty="0" smtClean="0"/>
              <a:t>Motion to authorize the Working Group chair to initiate </a:t>
            </a:r>
            <a:r>
              <a:rPr lang="en-US" altLang="ko-KR" sz="2400" dirty="0" smtClean="0"/>
              <a:t>Sponsor Ballot recirculation#1 for P802.21-revision</a:t>
            </a:r>
            <a:r>
              <a:rPr lang="en-US" altLang="zh-CN" sz="2400" dirty="0" smtClean="0"/>
              <a:t> </a:t>
            </a:r>
            <a:endParaRPr lang="ko-KR" altLang="ko-KR" sz="2400" dirty="0" smtClean="0"/>
          </a:p>
          <a:p>
            <a:pPr algn="l">
              <a:tabLst>
                <a:tab pos="1271588" algn="l"/>
              </a:tabLst>
              <a:defRPr/>
            </a:pPr>
            <a:endParaRPr lang="en-GB" sz="24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 smtClean="0">
                <a:ea typeface="PMingLiU" charset="-120"/>
              </a:rPr>
              <a:t>Move: </a:t>
            </a:r>
            <a:r>
              <a:rPr lang="en-US" sz="2000" dirty="0">
                <a:ea typeface="PMingLiU" charset="-120"/>
              </a:rPr>
              <a:t>Hyeong Ho </a:t>
            </a:r>
            <a:r>
              <a:rPr lang="en-US" sz="2000" dirty="0" smtClean="0">
                <a:ea typeface="PMingLiU" charset="-120"/>
              </a:rPr>
              <a:t>Lee</a:t>
            </a:r>
          </a:p>
          <a:p>
            <a:pPr>
              <a:tabLst>
                <a:tab pos="1271588" algn="l"/>
              </a:tabLst>
              <a:defRPr/>
            </a:pPr>
            <a:r>
              <a:rPr lang="it-IT" sz="2000" dirty="0" smtClean="0">
                <a:ea typeface="PMingLiU" charset="-120"/>
              </a:rPr>
              <a:t>Second</a:t>
            </a:r>
            <a:r>
              <a:rPr lang="it-IT" sz="2000" dirty="0" smtClean="0">
                <a:ea typeface="PMingLiU" charset="-120"/>
              </a:rPr>
              <a:t>: Tomoki Takazoe 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</a:t>
            </a:r>
            <a:r>
              <a:rPr lang="en-US" altLang="zh-HK" sz="2000" dirty="0" smtClean="0">
                <a:ea typeface="PMingLiU" charset="-120"/>
              </a:rPr>
              <a:t>06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Against: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1343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2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3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94232</TotalTime>
  <Words>1026</Words>
  <Application>Microsoft Office PowerPoint</Application>
  <PresentationFormat>On-screen Show (4:3)</PresentationFormat>
  <Paragraphs>272</Paragraphs>
  <Slides>22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9</vt:i4>
      </vt:variant>
      <vt:variant>
        <vt:lpstr>Slide Titles</vt:lpstr>
      </vt:variant>
      <vt:variant>
        <vt:i4>22</vt:i4>
      </vt:variant>
    </vt:vector>
  </HeadingPairs>
  <TitlesOfParts>
    <vt:vector size="40" baseType="lpstr">
      <vt:lpstr>ＭＳ Ｐゴシック</vt:lpstr>
      <vt:lpstr>ＭＳ Ｐゴシック</vt:lpstr>
      <vt:lpstr>SimSun</vt:lpstr>
      <vt:lpstr>Arial</vt:lpstr>
      <vt:lpstr>Calibri</vt:lpstr>
      <vt:lpstr>PMingLiU</vt:lpstr>
      <vt:lpstr>Rotis Sans Serif for Nokia</vt:lpstr>
      <vt:lpstr>Times</vt:lpstr>
      <vt:lpstr>Times New Roman</vt:lpstr>
      <vt:lpstr>802.11PowerPointTemplate-Landscape</vt:lpstr>
      <vt:lpstr>1_Custom Design</vt:lpstr>
      <vt:lpstr>2_Custom Design</vt:lpstr>
      <vt:lpstr>3_Custom Design</vt:lpstr>
      <vt:lpstr>Custom Design</vt:lpstr>
      <vt:lpstr>blank presentation</vt:lpstr>
      <vt:lpstr>1_blank presentation</vt:lpstr>
      <vt:lpstr>2_blank presentation</vt:lpstr>
      <vt:lpstr>3_blank presentation</vt:lpstr>
      <vt:lpstr>PowerPoint Presentation</vt:lpstr>
      <vt:lpstr>Meeting Updates</vt:lpstr>
      <vt:lpstr>TG Reports</vt:lpstr>
      <vt:lpstr>SB comment resolution of IEEE P802.21m D04</vt:lpstr>
      <vt:lpstr>SB comment resolution of IEEE P802.21.1 D04</vt:lpstr>
      <vt:lpstr>Teleconferences (Tentative) </vt:lpstr>
      <vt:lpstr>WG Motions  </vt:lpstr>
      <vt:lpstr>P802.21 WG Motion</vt:lpstr>
      <vt:lpstr>P802.21 WG Motion</vt:lpstr>
      <vt:lpstr>P802.21m BRC</vt:lpstr>
      <vt:lpstr>P802.21 WG Motion</vt:lpstr>
      <vt:lpstr>P802.21 WG Motion</vt:lpstr>
      <vt:lpstr>P802.21 WG Motion</vt:lpstr>
      <vt:lpstr>P802.21 WG Motion</vt:lpstr>
      <vt:lpstr>P802.21 WG Motion</vt:lpstr>
      <vt:lpstr>P802.21.1 BRC</vt:lpstr>
      <vt:lpstr>P802.21 WG Motion</vt:lpstr>
      <vt:lpstr>P802.21 WG Motion</vt:lpstr>
      <vt:lpstr>P802.21 WG Motion</vt:lpstr>
      <vt:lpstr>Future Sessions</vt:lpstr>
      <vt:lpstr>Future Sessions – 2016 </vt:lpstr>
      <vt:lpstr>Future Sessions – 2017 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creator>Subir Das</dc:creator>
  <cp:lastModifiedBy>Das, Subir</cp:lastModifiedBy>
  <cp:revision>824</cp:revision>
  <cp:lastPrinted>1998-02-10T13:28:06Z</cp:lastPrinted>
  <dcterms:created xsi:type="dcterms:W3CDTF">2002-07-08T22:03:28Z</dcterms:created>
  <dcterms:modified xsi:type="dcterms:W3CDTF">2016-09-15T12:29:47Z</dcterms:modified>
</cp:coreProperties>
</file>