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  <p:sldMasterId id="2147483975" r:id="rId9"/>
  </p:sldMasterIdLst>
  <p:notesMasterIdLst>
    <p:notesMasterId r:id="rId22"/>
  </p:notesMasterIdLst>
  <p:handoutMasterIdLst>
    <p:handoutMasterId r:id="rId23"/>
  </p:handoutMasterIdLst>
  <p:sldIdLst>
    <p:sldId id="413" r:id="rId10"/>
    <p:sldId id="425" r:id="rId11"/>
    <p:sldId id="426" r:id="rId12"/>
    <p:sldId id="529" r:id="rId13"/>
    <p:sldId id="489" r:id="rId14"/>
    <p:sldId id="525" r:id="rId15"/>
    <p:sldId id="530" r:id="rId16"/>
    <p:sldId id="532" r:id="rId17"/>
    <p:sldId id="531" r:id="rId18"/>
    <p:sldId id="429" r:id="rId19"/>
    <p:sldId id="512" r:id="rId20"/>
    <p:sldId id="528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79" d="100"/>
          <a:sy n="79" d="100"/>
        </p:scale>
        <p:origin x="1332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42" y="4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13489" y="8999539"/>
            <a:ext cx="261586" cy="276987"/>
          </a:xfrm>
          <a:prstGeom prst="rect">
            <a:avLst/>
          </a:prstGeom>
          <a:noFill/>
        </p:spPr>
        <p:txBody>
          <a:bodyPr lIns="91428" tIns="45714" rIns="91428" bIns="45714"/>
          <a:lstStyle/>
          <a:p>
            <a:pPr defTabSz="937965"/>
            <a:fld id="{FAAE0E8B-988F-47CE-9949-D3DED8909968}" type="slidenum">
              <a:rPr lang="en-US" smtClean="0">
                <a:solidFill>
                  <a:prstClr val="black"/>
                </a:solidFill>
              </a:rPr>
              <a:pPr defTabSz="937965"/>
              <a:t>6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  <a:noFill/>
          <a:ln/>
        </p:spPr>
        <p:txBody>
          <a:bodyPr lIns="91416" tIns="45708" rIns="91416" bIns="45708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4942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089"/>
            <a:fld id="{C5D4A31E-7503-4F7C-A7F9-CA21825C3BA4}" type="slidenum">
              <a:rPr lang="en-US" smtClean="0"/>
              <a:pPr defTabSz="938089"/>
              <a:t>7</a:t>
            </a:fld>
            <a:endParaRPr lang="en-US" dirty="0" smtClean="0"/>
          </a:p>
        </p:txBody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078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13489" y="8999539"/>
            <a:ext cx="261586" cy="276987"/>
          </a:xfrm>
          <a:prstGeom prst="rect">
            <a:avLst/>
          </a:prstGeom>
          <a:noFill/>
        </p:spPr>
        <p:txBody>
          <a:bodyPr lIns="91428" tIns="45714" rIns="91428" bIns="45714"/>
          <a:lstStyle/>
          <a:p>
            <a:pPr defTabSz="937965"/>
            <a:fld id="{FAAE0E8B-988F-47CE-9949-D3DED8909968}" type="slidenum">
              <a:rPr lang="en-US" smtClean="0">
                <a:solidFill>
                  <a:prstClr val="black"/>
                </a:solidFill>
              </a:rPr>
              <a:pPr defTabSz="937965"/>
              <a:t>8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  <a:noFill/>
          <a:ln/>
        </p:spPr>
        <p:txBody>
          <a:bodyPr lIns="91416" tIns="45708" rIns="91416" bIns="45708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8299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089"/>
            <a:fld id="{C5D4A31E-7503-4F7C-A7F9-CA21825C3BA4}" type="slidenum">
              <a:rPr lang="en-US" smtClean="0"/>
              <a:pPr defTabSz="938089"/>
              <a:t>9</a:t>
            </a:fld>
            <a:endParaRPr lang="en-US" dirty="0" smtClean="0"/>
          </a:p>
        </p:txBody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7353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194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67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50C8B-955C-4492-B51E-B775838F861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9295683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D86C3-6E05-4C09-ABC9-992092544F3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912374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A9F41-7C47-4DE5-BE89-D9D31BE550C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411619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9FE7-D30C-4263-9944-1EA544AC8F0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393515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B4F26-4AD7-4559-8310-2CE34251CE2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01067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6FF84-9F7D-49EB-B8B9-BE9F48A1C60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299616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A9F8B-6637-4717-B8CA-57B8E64135D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787342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19F03-10DE-4D21-B4FD-82CD5DB427B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53316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4FEFE-EDE9-4658-8DE2-4FE27B1D68C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9877083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02564-781E-440D-BB49-EFEF102E43F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96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2CAAD-A3F9-4565-BF87-B007ADA8FF3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25903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5D4BC-467F-4953-8B4D-0EC74EF5633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00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93760" y="394156"/>
            <a:ext cx="49818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21-16-0117-00-0000-Session#77-Closing_Plenary_Notes.ppt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MS PGothic" pitchFamily="34" charset="-128"/>
              </a:defRPr>
            </a:lvl1pPr>
          </a:lstStyle>
          <a:p>
            <a:fld id="{30460105-BC9B-458C-A0A7-B59E81B64C19}" type="slidenum">
              <a:rPr lang="en-US" altLang="ja-JP"/>
              <a:pPr/>
              <a:t>‹#›</a:t>
            </a:fld>
            <a:endParaRPr lang="en-US" altLang="ja-JP" dirty="0"/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56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latin typeface="Arial" charset="0"/>
              </a:rPr>
              <a:t>sdas at appcomsci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77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San Antonio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Texas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2017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55698"/>
            <a:ext cx="86868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2017, </a:t>
            </a:r>
            <a:r>
              <a:rPr lang="en-US" sz="2400" b="1" dirty="0" smtClean="0">
                <a:solidFill>
                  <a:schemeClr val="accent2"/>
                </a:solidFill>
              </a:rPr>
              <a:t>Grand </a:t>
            </a:r>
            <a:r>
              <a:rPr lang="es-ES" sz="2400" b="1" dirty="0" smtClean="0">
                <a:solidFill>
                  <a:schemeClr val="accent2"/>
                </a:solidFill>
              </a:rPr>
              <a:t>Hyatt (in </a:t>
            </a:r>
            <a:r>
              <a:rPr lang="es-ES" sz="2400" b="1" dirty="0" err="1" smtClean="0">
                <a:solidFill>
                  <a:schemeClr val="accent2"/>
                </a:solidFill>
              </a:rPr>
              <a:t>Buckhead</a:t>
            </a:r>
            <a:r>
              <a:rPr lang="es-ES" sz="2400" b="1" dirty="0" smtClean="0">
                <a:solidFill>
                  <a:schemeClr val="accent2"/>
                </a:solidFill>
              </a:rPr>
              <a:t>), </a:t>
            </a:r>
            <a:r>
              <a:rPr lang="es-ES" sz="2400" b="1" dirty="0" smtClean="0">
                <a:solidFill>
                  <a:schemeClr val="accent2"/>
                </a:solidFill>
              </a:rPr>
              <a:t>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12-17, 2017, Hyatt Regency </a:t>
            </a:r>
            <a:r>
              <a:rPr lang="en-US" sz="2400" b="1" dirty="0" smtClean="0">
                <a:solidFill>
                  <a:srgbClr val="FF0000"/>
                </a:solidFill>
              </a:rPr>
              <a:t>Vancouver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</a:t>
            </a:r>
            <a:r>
              <a:rPr lang="en-US" sz="2400" b="1" dirty="0" smtClean="0">
                <a:solidFill>
                  <a:srgbClr val="0000FF"/>
                </a:solidFill>
              </a:rPr>
              <a:t>7-12, </a:t>
            </a:r>
            <a:r>
              <a:rPr lang="en-US" sz="2400" b="1" dirty="0">
                <a:solidFill>
                  <a:srgbClr val="0000FF"/>
                </a:solidFill>
              </a:rPr>
              <a:t>2017, Daejeon Convention </a:t>
            </a:r>
            <a:r>
              <a:rPr lang="en-US" sz="2400" b="1" dirty="0" smtClean="0">
                <a:solidFill>
                  <a:srgbClr val="0000FF"/>
                </a:solidFill>
              </a:rPr>
              <a:t>Center, </a:t>
            </a:r>
            <a:r>
              <a:rPr lang="en-US" sz="2400" b="1" dirty="0">
                <a:solidFill>
                  <a:srgbClr val="0000FF"/>
                </a:solidFill>
              </a:rPr>
              <a:t>Daejeon, Korea 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9-14, 2017, Estrel Hotel and Convention Center, Berlin, </a:t>
            </a:r>
            <a:r>
              <a:rPr lang="en-US" sz="2400" b="1" dirty="0" smtClean="0">
                <a:solidFill>
                  <a:srgbClr val="FF0000"/>
                </a:solidFill>
              </a:rPr>
              <a:t>Germany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10-15,  2017, 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3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January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Interim 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09700"/>
            <a:ext cx="8555847" cy="48006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January</a:t>
            </a:r>
            <a:r>
              <a:rPr lang="en-US" sz="2000" b="1" dirty="0" smtClean="0"/>
              <a:t> 15-20, 2017, Grand Hyatt Atlanta (in Buckhead)</a:t>
            </a:r>
            <a:endParaRPr lang="en-US" sz="2000" b="1" dirty="0" smtClean="0"/>
          </a:p>
          <a:p>
            <a:pPr lvl="1">
              <a:lnSpc>
                <a:spcPct val="90000"/>
              </a:lnSpc>
            </a:pPr>
            <a:r>
              <a:rPr lang="en-US" sz="1400" b="1" dirty="0" smtClean="0"/>
              <a:t>GROUP RATE: $US </a:t>
            </a:r>
            <a:r>
              <a:rPr lang="en-US" sz="1400" b="1" dirty="0" smtClean="0"/>
              <a:t>179.00/Night </a:t>
            </a:r>
            <a:r>
              <a:rPr lang="en-US" sz="1400" b="1" dirty="0" smtClean="0"/>
              <a:t>(plus applicable taxes) for double occupancy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Event </a:t>
            </a:r>
            <a:r>
              <a:rPr lang="en-US" sz="2000" b="1" dirty="0" smtClean="0"/>
              <a:t>information is </a:t>
            </a:r>
            <a:r>
              <a:rPr lang="en-US" sz="2000" b="1" dirty="0" smtClean="0"/>
              <a:t>available now at: 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http://802world.org/interim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Registration will be available during the week of November 14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, 2016 </a:t>
            </a:r>
            <a:endParaRPr lang="en-US" sz="1600" b="1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Arial" charset="0"/>
                <a:cs typeface="Arial" charset="0"/>
              </a:rPr>
              <a:t>Hotel </a:t>
            </a:r>
            <a:r>
              <a:rPr lang="en-US" sz="2000" b="1" dirty="0" smtClean="0">
                <a:latin typeface="Arial" charset="0"/>
                <a:cs typeface="Arial" charset="0"/>
              </a:rPr>
              <a:t>Information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Grand </a:t>
            </a:r>
            <a:r>
              <a:rPr lang="en-US" sz="2000" dirty="0"/>
              <a:t>Hyatt Atlanta (in Buckhead)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		</a:t>
            </a:r>
            <a:r>
              <a:rPr lang="en-US" sz="2000" dirty="0" smtClean="0"/>
              <a:t>3300 </a:t>
            </a:r>
            <a:r>
              <a:rPr lang="en-US" sz="2000" dirty="0"/>
              <a:t>Peachtree Road NE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		Atlanta</a:t>
            </a:r>
            <a:r>
              <a:rPr lang="en-US" sz="2000" dirty="0"/>
              <a:t>, Georgia, USA, </a:t>
            </a:r>
            <a:r>
              <a:rPr lang="en-US" sz="2000" dirty="0" smtClean="0"/>
              <a:t>30305</a:t>
            </a:r>
            <a:endParaRPr lang="en-US" sz="2000" dirty="0"/>
          </a:p>
          <a:p>
            <a:pPr lvl="1">
              <a:lnSpc>
                <a:spcPct val="90000"/>
              </a:lnSpc>
              <a:buNone/>
            </a:pPr>
            <a:r>
              <a:rPr lang="en-US" sz="1200" dirty="0"/>
              <a:t>•	</a:t>
            </a:r>
            <a:r>
              <a:rPr lang="en-US" sz="2000" dirty="0"/>
              <a:t>Reserve room online at: https://aws.passkey.com/go/IEEE802Wireless2017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•	Reserve a room by phone: Grand Hyatt Atlanta (in Buckhead): +1 (404) 237 1234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•	Ask for reservations and then ask for IEEE 802 Interim Session Group Rate, code = “IEEE 802”</a:t>
            </a:r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</a:t>
            </a:r>
            <a:r>
              <a:rPr lang="en-US" sz="2800" dirty="0" smtClean="0">
                <a:latin typeface="Arial" charset="0"/>
              </a:rPr>
              <a:t>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990600"/>
          </a:xfrm>
        </p:spPr>
        <p:txBody>
          <a:bodyPr/>
          <a:lstStyle/>
          <a:p>
            <a:r>
              <a:rPr lang="en-US" sz="3600" b="1" dirty="0" smtClean="0"/>
              <a:t>TG Reports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69325" cy="4876800"/>
          </a:xfrm>
        </p:spPr>
        <p:txBody>
          <a:bodyPr/>
          <a:lstStyle/>
          <a:p>
            <a:r>
              <a:rPr lang="en-US" sz="2800" dirty="0" smtClean="0"/>
              <a:t>802.21m: Revision  Task Group </a:t>
            </a:r>
          </a:p>
          <a:p>
            <a:pPr lvl="1"/>
            <a:r>
              <a:rPr lang="en-US" sz="2400" dirty="0" smtClean="0"/>
              <a:t>Addressed </a:t>
            </a:r>
            <a:r>
              <a:rPr lang="en-US" sz="2400" dirty="0" smtClean="0"/>
              <a:t> </a:t>
            </a:r>
            <a:r>
              <a:rPr lang="en-US" sz="2400" dirty="0" smtClean="0"/>
              <a:t>Comments </a:t>
            </a:r>
            <a:r>
              <a:rPr lang="en-US" sz="2400" dirty="0" smtClean="0"/>
              <a:t>from SB recirculation#2</a:t>
            </a:r>
          </a:p>
          <a:p>
            <a:pPr lvl="1"/>
            <a:r>
              <a:rPr lang="en-US" sz="2400" dirty="0" smtClean="0"/>
              <a:t>Recirculation #3 started on November 08, 2016 and will be closed on November 18, 2016</a:t>
            </a:r>
            <a:endParaRPr lang="en-US" sz="2400" dirty="0" smtClean="0"/>
          </a:p>
          <a:p>
            <a:pPr lvl="1"/>
            <a:endParaRPr lang="en-US" sz="1400" dirty="0" smtClean="0"/>
          </a:p>
          <a:p>
            <a:r>
              <a:rPr lang="en-US" sz="2800" dirty="0" smtClean="0"/>
              <a:t>802.21.1: Media Independent Services and use cases Task Group</a:t>
            </a:r>
            <a:endParaRPr lang="en-US" sz="2400" dirty="0" smtClean="0"/>
          </a:p>
          <a:p>
            <a:pPr lvl="1"/>
            <a:r>
              <a:rPr lang="en-US" sz="2400" dirty="0" smtClean="0"/>
              <a:t>No update was required </a:t>
            </a:r>
          </a:p>
          <a:p>
            <a:r>
              <a:rPr lang="en-US" sz="2800" dirty="0" smtClean="0"/>
              <a:t>Preparation for </a:t>
            </a:r>
          </a:p>
          <a:p>
            <a:pPr lvl="1"/>
            <a:r>
              <a:rPr lang="en-US" sz="2400" dirty="0" smtClean="0"/>
              <a:t>IEEE-SA RevCom Submission</a:t>
            </a:r>
          </a:p>
          <a:p>
            <a:pPr lvl="1"/>
            <a:r>
              <a:rPr lang="en-US" sz="2400" dirty="0" smtClean="0"/>
              <a:t>JTC1/SC6 Submission   </a:t>
            </a:r>
          </a:p>
          <a:p>
            <a:pPr lvl="1"/>
            <a:endParaRPr lang="en-US" sz="1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762000"/>
          </a:xfrm>
        </p:spPr>
        <p:txBody>
          <a:bodyPr/>
          <a:lstStyle/>
          <a:p>
            <a:r>
              <a:rPr lang="en-US" sz="3600" b="1" dirty="0" smtClean="0"/>
              <a:t>Teleconferences</a:t>
            </a:r>
            <a:endParaRPr lang="en-US" sz="3600" b="1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3297" y="1752600"/>
            <a:ext cx="8569325" cy="3352800"/>
          </a:xfrm>
        </p:spPr>
        <p:txBody>
          <a:bodyPr/>
          <a:lstStyle/>
          <a:p>
            <a:r>
              <a:rPr lang="en-US" sz="2800" dirty="0" smtClean="0"/>
              <a:t>November 21, 2016, 7:30-8:30 am, US EST</a:t>
            </a:r>
          </a:p>
          <a:p>
            <a:r>
              <a:rPr lang="en-US" sz="2800" dirty="0" smtClean="0"/>
              <a:t>December 09, 2016, 7:30-8:30 am, US EST </a:t>
            </a:r>
          </a:p>
          <a:p>
            <a:r>
              <a:rPr lang="en-US" sz="2800" dirty="0" smtClean="0"/>
              <a:t>January 05, 2017, 7:30-8:30 am, US EST </a:t>
            </a:r>
          </a:p>
          <a:p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Motions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 dirty="0">
                <a:solidFill>
                  <a:srgbClr val="000000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rgbClr val="000000"/>
                </a:solidFill>
              </a:rPr>
              <a:pPr algn="l"/>
              <a:t>6</a:t>
            </a:fld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644134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/>
            <a:r>
              <a:rPr lang="en-US" sz="2400" b="0" dirty="0" smtClean="0">
                <a:solidFill>
                  <a:srgbClr val="000000"/>
                </a:solidFill>
              </a:rPr>
              <a:t>Motion: Approve </a:t>
            </a:r>
            <a:r>
              <a:rPr lang="en-US" sz="2400" b="0" dirty="0" smtClean="0">
                <a:solidFill>
                  <a:srgbClr val="000000"/>
                </a:solidFill>
              </a:rPr>
              <a:t>CSD </a:t>
            </a:r>
            <a:r>
              <a:rPr lang="en-US" sz="2400" b="0" dirty="0">
                <a:solidFill>
                  <a:srgbClr val="000000"/>
                </a:solidFill>
              </a:rPr>
              <a:t>[21-12-0126-02-0000-proposed-802-21-1-5c.docx] </a:t>
            </a:r>
            <a:r>
              <a:rPr lang="en-US" sz="2400" b="0" dirty="0" smtClean="0">
                <a:solidFill>
                  <a:srgbClr val="000000"/>
                </a:solidFill>
              </a:rPr>
              <a:t>for IEEE 802.21.1 and </a:t>
            </a:r>
            <a:r>
              <a:rPr lang="en-US" sz="2400" b="0" dirty="0" smtClean="0">
                <a:solidFill>
                  <a:srgbClr val="000000"/>
                </a:solidFill>
              </a:rPr>
              <a:t>authorize the WG Chair to request the EC to forward </a:t>
            </a:r>
            <a:r>
              <a:rPr lang="en-US" sz="2400" dirty="0" smtClean="0">
                <a:solidFill>
                  <a:srgbClr val="000000"/>
                </a:solidFill>
              </a:rPr>
              <a:t>IEEE P802.21.1</a:t>
            </a:r>
            <a:r>
              <a:rPr lang="en-US" sz="2400" b="0" dirty="0" smtClean="0">
                <a:solidFill>
                  <a:srgbClr val="000000"/>
                </a:solidFill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</a:rPr>
              <a:t>to IEEE SA RevCom.</a:t>
            </a:r>
          </a:p>
          <a:p>
            <a:pPr algn="l"/>
            <a:r>
              <a:rPr lang="en-US" sz="2400" b="0" dirty="0" smtClean="0">
                <a:solidFill>
                  <a:srgbClr val="000000"/>
                </a:solidFill>
              </a:rPr>
              <a:t> 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Moved by:  </a:t>
            </a: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Farrokh Khatibi </a:t>
            </a:r>
            <a:endParaRPr lang="en-US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Seconded by :  </a:t>
            </a:r>
            <a:r>
              <a:rPr lang="en-US" sz="2000" b="0" dirty="0" err="1" smtClean="0">
                <a:solidFill>
                  <a:srgbClr val="000000"/>
                </a:solidFill>
                <a:ea typeface="PMingLiU" charset="-120"/>
              </a:rPr>
              <a:t>Hyeong</a:t>
            </a: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 Ho Lee  </a:t>
            </a:r>
            <a:endParaRPr lang="en-US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b="0" dirty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For:   </a:t>
            </a: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08</a:t>
            </a:r>
            <a:endParaRPr lang="en-US" altLang="zh-HK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Against: </a:t>
            </a: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00</a:t>
            </a:r>
            <a:endParaRPr lang="en-US" altLang="zh-HK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Abstain: </a:t>
            </a: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00</a:t>
            </a:r>
            <a:endParaRPr lang="en-US" altLang="zh-HK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Motion  </a:t>
            </a: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Passes</a:t>
            </a:r>
            <a:endParaRPr lang="en-US" altLang="zh-HK" sz="4000" b="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sldNum" sz="quarter" idx="12"/>
          </p:nvPr>
        </p:nvSpPr>
        <p:spPr>
          <a:xfrm>
            <a:off x="6878318" y="6553200"/>
            <a:ext cx="1707199" cy="169277"/>
          </a:xfrm>
        </p:spPr>
        <p:txBody>
          <a:bodyPr/>
          <a:lstStyle/>
          <a:p>
            <a:pPr>
              <a:defRPr/>
            </a:pPr>
            <a:r>
              <a:rPr lang="en-US" sz="1100" b="0" dirty="0" smtClean="0"/>
              <a:t>Subir Das, Chair IEEE 802.21</a:t>
            </a:r>
            <a:endParaRPr 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544360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>
          <a:xfrm>
            <a:off x="952500" y="493812"/>
            <a:ext cx="7315200" cy="9144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EC </a:t>
            </a:r>
            <a:r>
              <a:rPr lang="en-US" sz="2800" dirty="0" smtClean="0"/>
              <a:t>Motion (Unconditional)</a:t>
            </a:r>
            <a:endParaRPr lang="en-US" sz="2800" dirty="0" smtClean="0"/>
          </a:p>
        </p:txBody>
      </p:sp>
      <p:sp>
        <p:nvSpPr>
          <p:cNvPr id="41989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995B805C-BE44-492D-8F02-02564837A66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457200" y="1815644"/>
            <a:ext cx="83058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1" hangingPunct="1"/>
            <a:r>
              <a:rPr lang="en-US" altLang="ja-JP" sz="2400" b="0" dirty="0" smtClean="0">
                <a:solidFill>
                  <a:schemeClr val="tx1"/>
                </a:solidFill>
                <a:latin typeface="+mn-lt"/>
              </a:rPr>
              <a:t>Motion: Approve the </a:t>
            </a:r>
            <a:r>
              <a:rPr lang="en-US" altLang="ja-JP" sz="2400" b="0" dirty="0">
                <a:solidFill>
                  <a:schemeClr val="tx1"/>
                </a:solidFill>
                <a:latin typeface="+mn-lt"/>
              </a:rPr>
              <a:t>CSD [21-12-0126-02-0000-proposed-802-21-1-5c.docx] and </a:t>
            </a:r>
            <a:r>
              <a:rPr lang="en-US" altLang="ja-JP" sz="2400" b="0" dirty="0" smtClean="0">
                <a:solidFill>
                  <a:schemeClr val="tx1"/>
                </a:solidFill>
                <a:latin typeface="+mn-lt"/>
              </a:rPr>
              <a:t>forward IEEE P802.21.1  </a:t>
            </a:r>
            <a:r>
              <a:rPr lang="en-US" altLang="ja-JP" sz="2400" b="0" dirty="0">
                <a:solidFill>
                  <a:schemeClr val="tx1"/>
                </a:solidFill>
                <a:latin typeface="+mn-lt"/>
              </a:rPr>
              <a:t>to IEEE-SA RevCom.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ja-JP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Move: Subir</a:t>
            </a:r>
            <a:r>
              <a:rPr kumimoji="0" lang="en-GB" altLang="ja-JP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Das 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Second: </a:t>
            </a: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Clint Chaplin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ja-JP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For: 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Against: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Abstain: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MS Mincho" pitchFamily="49" charset="-128"/>
                <a:cs typeface="Times New Roman" pitchFamily="18" charset="0"/>
              </a:rPr>
              <a:t>Motion</a:t>
            </a:r>
            <a:endParaRPr kumimoji="0" lang="en-GB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 bwMode="auto">
          <a:xfrm>
            <a:off x="6878318" y="6553200"/>
            <a:ext cx="170719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100" dirty="0" smtClean="0"/>
              <a:t>Subir Das, Chair IEEE 802.21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767833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 dirty="0">
                <a:solidFill>
                  <a:srgbClr val="000000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rgbClr val="000000"/>
                </a:solidFill>
              </a:rPr>
              <a:pPr algn="l"/>
              <a:t>8</a:t>
            </a:fld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</a:t>
            </a:r>
            <a:r>
              <a:rPr lang="en-US" dirty="0" smtClean="0"/>
              <a:t>Motion </a:t>
            </a:r>
            <a:endParaRPr lang="en-US" dirty="0" smtClean="0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/>
            <a:r>
              <a:rPr lang="en-US" sz="2400" b="0" dirty="0" smtClean="0">
                <a:solidFill>
                  <a:srgbClr val="000000"/>
                </a:solidFill>
              </a:rPr>
              <a:t>Motion: Authorize </a:t>
            </a:r>
            <a:r>
              <a:rPr lang="en-US" sz="2400" b="0" dirty="0" smtClean="0">
                <a:solidFill>
                  <a:srgbClr val="000000"/>
                </a:solidFill>
              </a:rPr>
              <a:t>the WG Chair to request the EC to forward </a:t>
            </a:r>
            <a:r>
              <a:rPr lang="en-US" sz="2400" dirty="0" smtClean="0">
                <a:solidFill>
                  <a:srgbClr val="000000"/>
                </a:solidFill>
              </a:rPr>
              <a:t>IEEE P802.21-revision</a:t>
            </a:r>
            <a:r>
              <a:rPr lang="en-US" sz="2400" b="0" dirty="0" smtClean="0">
                <a:solidFill>
                  <a:srgbClr val="000000"/>
                </a:solidFill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</a:rPr>
              <a:t>to IEEE SA RevCom.</a:t>
            </a:r>
          </a:p>
          <a:p>
            <a:pPr algn="l"/>
            <a:r>
              <a:rPr lang="en-US" sz="2400" b="0" dirty="0" smtClean="0">
                <a:solidFill>
                  <a:srgbClr val="000000"/>
                </a:solidFill>
              </a:rPr>
              <a:t> 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Moved by:  </a:t>
            </a: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Farrokh Khatibi </a:t>
            </a:r>
            <a:endParaRPr lang="en-US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Seconded by :  </a:t>
            </a:r>
            <a:r>
              <a:rPr lang="en-US" sz="2000" b="0" smtClean="0">
                <a:solidFill>
                  <a:srgbClr val="000000"/>
                </a:solidFill>
                <a:ea typeface="PMingLiU" charset="-120"/>
              </a:rPr>
              <a:t>Hyeong</a:t>
            </a: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 Ho Lee  </a:t>
            </a:r>
            <a:endParaRPr lang="en-US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b="0" dirty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For:   </a:t>
            </a: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08</a:t>
            </a:r>
            <a:endParaRPr lang="en-US" altLang="zh-HK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Against: </a:t>
            </a: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00</a:t>
            </a:r>
            <a:endParaRPr lang="en-US" altLang="zh-HK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Abstain: </a:t>
            </a: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00</a:t>
            </a:r>
            <a:endParaRPr lang="en-US" altLang="zh-HK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Motion  </a:t>
            </a: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Passes</a:t>
            </a:r>
            <a:endParaRPr lang="en-US" altLang="zh-HK" sz="4000" b="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sldNum" sz="quarter" idx="12"/>
          </p:nvPr>
        </p:nvSpPr>
        <p:spPr>
          <a:xfrm>
            <a:off x="6878318" y="6553200"/>
            <a:ext cx="1707199" cy="169277"/>
          </a:xfrm>
        </p:spPr>
        <p:txBody>
          <a:bodyPr/>
          <a:lstStyle/>
          <a:p>
            <a:pPr>
              <a:defRPr/>
            </a:pPr>
            <a:r>
              <a:rPr lang="en-US" sz="1100" b="0" dirty="0" smtClean="0"/>
              <a:t>Subir Das, Chair IEEE 802.21</a:t>
            </a:r>
            <a:endParaRPr 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3139748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7315200" cy="762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EC </a:t>
            </a:r>
            <a:r>
              <a:rPr lang="en-US" sz="2800" dirty="0" smtClean="0"/>
              <a:t>Motion (Conditional) </a:t>
            </a:r>
            <a:endParaRPr lang="en-US" sz="2800" dirty="0" smtClean="0"/>
          </a:p>
        </p:txBody>
      </p:sp>
      <p:sp>
        <p:nvSpPr>
          <p:cNvPr id="41988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572250" y="6475413"/>
            <a:ext cx="197167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Apurva N. Mody, BAE Systems</a:t>
            </a:r>
          </a:p>
        </p:txBody>
      </p:sp>
      <p:sp>
        <p:nvSpPr>
          <p:cNvPr id="41989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995B805C-BE44-492D-8F02-02564837A66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533400" y="1676400"/>
            <a:ext cx="8305800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1" hangingPunct="1"/>
            <a:r>
              <a:rPr lang="en-US" altLang="ja-JP" sz="2400" b="0" dirty="0" smtClean="0">
                <a:solidFill>
                  <a:srgbClr val="000000"/>
                </a:solidFill>
                <a:ea typeface="MS Mincho" pitchFamily="49" charset="-128"/>
                <a:cs typeface="Times New Roman" pitchFamily="18" charset="0"/>
              </a:rPr>
              <a:t>Motion: Forward IEEE P802.21-revision to </a:t>
            </a:r>
            <a:r>
              <a:rPr lang="en-US" altLang="ja-JP" sz="2400" b="0" dirty="0">
                <a:solidFill>
                  <a:srgbClr val="000000"/>
                </a:solidFill>
                <a:ea typeface="MS Mincho" pitchFamily="49" charset="-128"/>
                <a:cs typeface="Times New Roman" pitchFamily="18" charset="0"/>
              </a:rPr>
              <a:t>IEEE-SA </a:t>
            </a:r>
            <a:r>
              <a:rPr lang="en-US" altLang="ja-JP" sz="2400" b="0" dirty="0" smtClean="0">
                <a:solidFill>
                  <a:srgbClr val="000000"/>
                </a:solidFill>
                <a:ea typeface="MS Mincho" pitchFamily="49" charset="-128"/>
                <a:cs typeface="Times New Roman" pitchFamily="18" charset="0"/>
              </a:rPr>
              <a:t>RevCom</a:t>
            </a:r>
            <a:endParaRPr lang="en-US" altLang="ja-JP" sz="2400" b="0" dirty="0">
              <a:solidFill>
                <a:srgbClr val="000000"/>
              </a:solidFill>
              <a:ea typeface="MS Mincho" pitchFamily="49" charset="-128"/>
              <a:cs typeface="Times New Roman" pitchFamily="18" charset="0"/>
            </a:endParaRPr>
          </a:p>
          <a:p>
            <a:pPr lvl="0" algn="l" eaLnBrk="1" hangingPunct="1"/>
            <a:r>
              <a:rPr lang="en-US" altLang="ja-JP" sz="2400" b="0" dirty="0">
                <a:solidFill>
                  <a:srgbClr val="000000"/>
                </a:solidFill>
                <a:ea typeface="MS Mincho" pitchFamily="49" charset="-128"/>
                <a:cs typeface="Times New Roman" pitchFamily="18" charset="0"/>
              </a:rPr>
              <a:t> 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ja-JP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Move: Subir</a:t>
            </a:r>
            <a:r>
              <a:rPr kumimoji="0" lang="en-GB" altLang="ja-JP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Das 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Second: </a:t>
            </a: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Clint Chaplin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ja-JP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For: 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Against: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Abstain: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Motion</a:t>
            </a:r>
            <a:endParaRPr kumimoji="0" lang="en-GB" altLang="ja-JP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2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95017</TotalTime>
  <Words>554</Words>
  <Application>Microsoft Office PowerPoint</Application>
  <PresentationFormat>On-screen Show (4:3)</PresentationFormat>
  <Paragraphs>152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12</vt:i4>
      </vt:variant>
    </vt:vector>
  </HeadingPairs>
  <TitlesOfParts>
    <vt:vector size="31" baseType="lpstr">
      <vt:lpstr>MS PGothic</vt:lpstr>
      <vt:lpstr>MS PGothic</vt:lpstr>
      <vt:lpstr>SimSun</vt:lpstr>
      <vt:lpstr>Arial</vt:lpstr>
      <vt:lpstr>Calibri</vt:lpstr>
      <vt:lpstr>MS Mincho</vt:lpstr>
      <vt:lpstr>PMingLiU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3_blank presentation</vt:lpstr>
      <vt:lpstr>PowerPoint Presentation</vt:lpstr>
      <vt:lpstr>Meeting Updates</vt:lpstr>
      <vt:lpstr>TG Reports</vt:lpstr>
      <vt:lpstr>Teleconferences</vt:lpstr>
      <vt:lpstr>WG Motions  </vt:lpstr>
      <vt:lpstr>P802.21 WG Motion</vt:lpstr>
      <vt:lpstr>EC Motion (Unconditional)</vt:lpstr>
      <vt:lpstr>P802.21 WG Motion </vt:lpstr>
      <vt:lpstr>EC Motion (Conditional) </vt:lpstr>
      <vt:lpstr>Future Sessions</vt:lpstr>
      <vt:lpstr>Future Sessions – 2017 </vt:lpstr>
      <vt:lpstr>January Interim  Meeting Logistics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835</cp:revision>
  <cp:lastPrinted>1998-02-10T13:28:06Z</cp:lastPrinted>
  <dcterms:created xsi:type="dcterms:W3CDTF">2002-07-08T22:03:28Z</dcterms:created>
  <dcterms:modified xsi:type="dcterms:W3CDTF">2016-11-10T16:21:36Z</dcterms:modified>
</cp:coreProperties>
</file>