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867" r:id="rId2"/>
  </p:sldMasterIdLst>
  <p:notesMasterIdLst>
    <p:notesMasterId r:id="rId8"/>
  </p:notesMasterIdLst>
  <p:handoutMasterIdLst>
    <p:handoutMasterId r:id="rId9"/>
  </p:handoutMasterIdLst>
  <p:sldIdLst>
    <p:sldId id="396" r:id="rId3"/>
    <p:sldId id="413" r:id="rId4"/>
    <p:sldId id="408" r:id="rId5"/>
    <p:sldId id="389" r:id="rId6"/>
    <p:sldId id="416"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146" autoAdjust="0"/>
    <p:restoredTop sz="86431" autoAdjust="0"/>
  </p:normalViewPr>
  <p:slideViewPr>
    <p:cSldViewPr>
      <p:cViewPr varScale="1">
        <p:scale>
          <a:sx n="79" d="100"/>
          <a:sy n="79" d="100"/>
        </p:scale>
        <p:origin x="783" y="39"/>
      </p:cViewPr>
      <p:guideLst>
        <p:guide orient="horz" pos="2160"/>
        <p:guide pos="2880"/>
      </p:guideLst>
    </p:cSldViewPr>
  </p:slideViewPr>
  <p:outlineViewPr>
    <p:cViewPr>
      <p:scale>
        <a:sx n="33" d="100"/>
        <a:sy n="33" d="100"/>
      </p:scale>
      <p:origin x="276" y="1836"/>
    </p:cViewPr>
    <p:sldLst>
      <p:sld r:id="rId1" collapse="1"/>
    </p:sldLst>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8" d="100"/>
          <a:sy n="48" d="100"/>
        </p:scale>
        <p:origin x="2742" y="4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38354607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7661" y="6778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7306150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8700" y="601663"/>
            <a:ext cx="4641850" cy="3481387"/>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a:t>
            </a:fld>
            <a:endParaRPr lang="en-US" dirty="0"/>
          </a:p>
        </p:txBody>
      </p:sp>
    </p:spTree>
    <p:extLst>
      <p:ext uri="{BB962C8B-B14F-4D97-AF65-F5344CB8AC3E}">
        <p14:creationId xmlns:p14="http://schemas.microsoft.com/office/powerpoint/2010/main" val="2984552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04900" y="754063"/>
            <a:ext cx="4641850" cy="3481387"/>
          </a:xfrm>
          <a:prstGeom prst="rect">
            <a:avLst/>
          </a:prstGeom>
          <a:ln/>
        </p:spPr>
      </p:sp>
      <p:sp>
        <p:nvSpPr>
          <p:cNvPr id="16387" name="Notes Placeholder 2"/>
          <p:cNvSpPr>
            <a:spLocks noGrp="1"/>
          </p:cNvSpPr>
          <p:nvPr>
            <p:ph type="body" idx="1"/>
          </p:nvPr>
        </p:nvSpPr>
        <p:spPr>
          <a:xfrm>
            <a:off x="693738" y="4408488"/>
            <a:ext cx="5546725" cy="4176712"/>
          </a:xfrm>
          <a:prstGeom prst="rect">
            <a:avLst/>
          </a:prstGeom>
          <a:noFill/>
          <a:ln/>
        </p:spPr>
        <p:txBody>
          <a:bodyPr/>
          <a:lstStyle/>
          <a:p>
            <a:pPr eaLnBrk="1" hangingPunct="1"/>
            <a:endParaRPr lang="en-US" dirty="0" smtClean="0"/>
          </a:p>
        </p:txBody>
      </p:sp>
      <p:sp>
        <p:nvSpPr>
          <p:cNvPr id="16388" name="Slide Number Placeholder 3"/>
          <p:cNvSpPr>
            <a:spLocks noGrp="1"/>
          </p:cNvSpPr>
          <p:nvPr>
            <p:ph type="sldNum" sz="quarter" idx="5"/>
          </p:nvPr>
        </p:nvSpPr>
        <p:spPr>
          <a:xfrm>
            <a:off x="3658444" y="8985250"/>
            <a:ext cx="76944" cy="184666"/>
          </a:xfrm>
          <a:prstGeom prst="rect">
            <a:avLst/>
          </a:prstGeom>
          <a:noFill/>
        </p:spPr>
        <p:txBody>
          <a:bodyPr/>
          <a:lstStyle/>
          <a:p>
            <a:fld id="{A5A66FE3-4EA4-4A7C-93CD-A0B5BA7A87B6}" type="slidenum">
              <a:rPr lang="en-US" smtClean="0"/>
              <a:pPr/>
              <a:t>2</a:t>
            </a:fld>
            <a:endParaRPr lang="en-US" dirty="0" smtClean="0"/>
          </a:p>
        </p:txBody>
      </p:sp>
    </p:spTree>
    <p:extLst>
      <p:ext uri="{BB962C8B-B14F-4D97-AF65-F5344CB8AC3E}">
        <p14:creationId xmlns:p14="http://schemas.microsoft.com/office/powerpoint/2010/main" val="453094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a:xfrm>
            <a:off x="693738" y="4408488"/>
            <a:ext cx="5546725"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3</a:t>
            </a:fld>
            <a:endParaRPr lang="en-US" dirty="0"/>
          </a:p>
        </p:txBody>
      </p:sp>
    </p:spTree>
    <p:extLst>
      <p:ext uri="{BB962C8B-B14F-4D97-AF65-F5344CB8AC3E}">
        <p14:creationId xmlns:p14="http://schemas.microsoft.com/office/powerpoint/2010/main" val="3760638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4</a:t>
            </a:fld>
            <a:endParaRPr lang="en-US" dirty="0"/>
          </a:p>
        </p:txBody>
      </p:sp>
    </p:spTree>
    <p:extLst>
      <p:ext uri="{BB962C8B-B14F-4D97-AF65-F5344CB8AC3E}">
        <p14:creationId xmlns:p14="http://schemas.microsoft.com/office/powerpoint/2010/main" val="2232269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Times New Roman" pitchFamily="18" charset="0"/>
                <a:ea typeface="+mn-ea"/>
                <a:cs typeface="+mn-cs"/>
              </a:rPr>
              <a:t>doc.: IEEE 802.21-02/xxxr0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Month 20xx</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XXXX, His Company</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Page </a:t>
            </a:r>
            <a:fld id="{E2D12AD0-39D7-481D-A90E-51416BE1228E}"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08397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                                 Subir Das, Chair 802.21 WG</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9" name="Slide Number Placeholder 8"/>
          <p:cNvSpPr>
            <a:spLocks noGrp="1"/>
          </p:cNvSpPr>
          <p:nvPr>
            <p:ph type="sldNum" sz="quarter" idx="12"/>
          </p:nvPr>
        </p:nvSpPr>
        <p:spPr/>
        <p:txBody>
          <a:bodyPr/>
          <a:lstStyle>
            <a:lvl1pPr>
              <a:defRPr/>
            </a:lvl1pPr>
          </a:lstStyle>
          <a:p>
            <a:pPr>
              <a:defRPr/>
            </a:pPr>
            <a:r>
              <a:rPr lang="en-US" dirty="0"/>
              <a:t>Slide </a:t>
            </a:r>
            <a:fld id="{EA519437-B6E0-45D2-ADBE-CED11A2324BD}"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5" name="Slide Number Placeholder 4"/>
          <p:cNvSpPr>
            <a:spLocks noGrp="1"/>
          </p:cNvSpPr>
          <p:nvPr>
            <p:ph type="sldNum" sz="quarter" idx="12"/>
          </p:nvPr>
        </p:nvSpPr>
        <p:spPr/>
        <p:txBody>
          <a:bodyPr/>
          <a:lstStyle>
            <a:lvl1pPr>
              <a:defRPr/>
            </a:lvl1pPr>
          </a:lstStyle>
          <a:p>
            <a:pPr>
              <a:defRPr/>
            </a:pPr>
            <a:r>
              <a:rPr lang="en-US" dirty="0"/>
              <a:t>Slide </a:t>
            </a:r>
            <a:fld id="{5F31B28D-59C5-4D92-A491-E66C7A6F60AE}"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4" name="Slide Number Placeholder 3"/>
          <p:cNvSpPr>
            <a:spLocks noGrp="1"/>
          </p:cNvSpPr>
          <p:nvPr>
            <p:ph type="sldNum" sz="quarter" idx="12"/>
          </p:nvPr>
        </p:nvSpPr>
        <p:spPr/>
        <p:txBody>
          <a:bodyPr/>
          <a:lstStyle>
            <a:lvl1pPr>
              <a:defRPr/>
            </a:lvl1pPr>
          </a:lstStyle>
          <a:p>
            <a:pPr>
              <a:defRPr/>
            </a:pPr>
            <a:r>
              <a:rPr lang="en-US" dirty="0"/>
              <a:t>Slide </a:t>
            </a:r>
            <a:fld id="{C922C443-5D96-4DE7-99CD-7C5E19B8A471}"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6825E2F7-1D07-407B-992F-AC7D28176587}"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                                 Subir Das, Chair 802.21 WG</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                                 Subir Das, Chair 802.21 WG</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540712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extLst>
      <p:ext uri="{BB962C8B-B14F-4D97-AF65-F5344CB8AC3E}">
        <p14:creationId xmlns:p14="http://schemas.microsoft.com/office/powerpoint/2010/main" val="29439970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extLst>
      <p:ext uri="{BB962C8B-B14F-4D97-AF65-F5344CB8AC3E}">
        <p14:creationId xmlns:p14="http://schemas.microsoft.com/office/powerpoint/2010/main" val="24878348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dirty="0" smtClean="0"/>
              <a:t>July 2012</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dirty="0"/>
          </a:p>
        </p:txBody>
      </p:sp>
      <p:sp>
        <p:nvSpPr>
          <p:cNvPr id="5" name="Slide Number Placeholder 4"/>
          <p:cNvSpPr>
            <a:spLocks noGrp="1"/>
          </p:cNvSpPr>
          <p:nvPr>
            <p:ph type="sldNum" sz="quarter" idx="12"/>
          </p:nvPr>
        </p:nvSpPr>
        <p:spPr/>
        <p:txBody>
          <a:bodyPr/>
          <a:lstStyle/>
          <a:p>
            <a:pPr>
              <a:defRPr/>
            </a:pPr>
            <a:r>
              <a:rPr lang="en-US" dirty="0" smtClean="0"/>
              <a:t>Slide </a:t>
            </a:r>
            <a:fld id="{F3D7A4F0-0FCF-4224-B81A-51E9E7009AFE}" type="slidenum">
              <a:rPr lang="en-US" smtClean="0"/>
              <a:pPr>
                <a:defRPr/>
              </a:pPr>
              <a:t>‹#›</a:t>
            </a:fld>
            <a:endParaRPr lang="en-US" dirty="0"/>
          </a:p>
        </p:txBody>
      </p:sp>
    </p:spTree>
    <p:extLst>
      <p:ext uri="{BB962C8B-B14F-4D97-AF65-F5344CB8AC3E}">
        <p14:creationId xmlns:p14="http://schemas.microsoft.com/office/powerpoint/2010/main" val="17903763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dirty="0"/>
          </a:p>
        </p:txBody>
      </p:sp>
      <p:sp>
        <p:nvSpPr>
          <p:cNvPr id="5" name="Slide Number Placeholder 4"/>
          <p:cNvSpPr>
            <a:spLocks noGrp="1"/>
          </p:cNvSpPr>
          <p:nvPr>
            <p:ph type="sldNum" sz="quarter" idx="12"/>
          </p:nvPr>
        </p:nvSpPr>
        <p:spPr/>
        <p:txBody>
          <a:bodyPr/>
          <a:lstStyle/>
          <a:p>
            <a:pPr>
              <a:defRPr/>
            </a:pPr>
            <a:r>
              <a:rPr lang="en-US" dirty="0" smtClean="0"/>
              <a:t>Slide </a:t>
            </a:r>
            <a:fld id="{F3D7A4F0-0FCF-4224-B81A-51E9E7009AFE}" type="slidenum">
              <a:rPr lang="en-US" smtClean="0"/>
              <a:pPr>
                <a:defRPr/>
              </a:pPr>
              <a:t>‹#›</a:t>
            </a:fld>
            <a:endParaRPr lang="en-US" dirty="0"/>
          </a:p>
        </p:txBody>
      </p:sp>
    </p:spTree>
    <p:extLst>
      <p:ext uri="{BB962C8B-B14F-4D97-AF65-F5344CB8AC3E}">
        <p14:creationId xmlns:p14="http://schemas.microsoft.com/office/powerpoint/2010/main" val="30351985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914400" y="377825"/>
            <a:ext cx="768350" cy="215900"/>
          </a:xfrm>
          <a:prstGeom prst="rect">
            <a:avLst/>
          </a:prstGeom>
          <a:ln/>
        </p:spPr>
        <p:txBody>
          <a:bodyPr/>
          <a:lstStyle>
            <a:lvl1pPr>
              <a:defRPr/>
            </a:lvl1pPr>
          </a:lstStyle>
          <a:p>
            <a:pPr>
              <a:defRPr/>
            </a:pPr>
            <a:r>
              <a:rPr lang="en-US" dirty="0" smtClean="0"/>
              <a:t>July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3CBDE478-540A-4533-B630-5289DA16E16C}" type="slidenum">
              <a:rPr lang="en-US"/>
              <a:pPr>
                <a:defRPr/>
              </a:pPr>
              <a:t>‹#›</a:t>
            </a:fld>
            <a:endParaRPr lang="en-US" dirty="0"/>
          </a:p>
        </p:txBody>
      </p:sp>
    </p:spTree>
    <p:extLst>
      <p:ext uri="{BB962C8B-B14F-4D97-AF65-F5344CB8AC3E}">
        <p14:creationId xmlns:p14="http://schemas.microsoft.com/office/powerpoint/2010/main" val="3485199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lvl1pPr>
              <a:defRPr/>
            </a:lvl1pPr>
          </a:lstStyle>
          <a:p>
            <a:pPr>
              <a:defRPr/>
            </a:pPr>
            <a:r>
              <a:rPr lang="en-US" dirty="0" smtClean="0"/>
              <a:t>July 2012</a:t>
            </a:r>
            <a:endParaRPr lang="en-US" dirty="0"/>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5" name="Slide Number Placeholder 4"/>
          <p:cNvSpPr>
            <a:spLocks noGrp="1"/>
          </p:cNvSpPr>
          <p:nvPr>
            <p:ph type="sldNum" sz="quarter" idx="12"/>
          </p:nvPr>
        </p:nvSpPr>
        <p:spPr/>
        <p:txBody>
          <a:bodyPr/>
          <a:lstStyle>
            <a:lvl1pPr>
              <a:defRPr/>
            </a:lvl1pPr>
          </a:lstStyle>
          <a:p>
            <a:pPr>
              <a:defRPr/>
            </a:pPr>
            <a:r>
              <a:rPr lang="en-US" dirty="0"/>
              <a:t>Slide </a:t>
            </a:r>
            <a:fld id="{43DACD2F-9786-486C-9E92-757D70B8C56C}" type="slidenum">
              <a:rPr lang="en-US"/>
              <a:pPr>
                <a:defRPr/>
              </a:pPr>
              <a:t>‹#›</a:t>
            </a:fld>
            <a:endParaRPr lang="en-US" dirty="0"/>
          </a:p>
        </p:txBody>
      </p:sp>
    </p:spTree>
    <p:extLst>
      <p:ext uri="{BB962C8B-B14F-4D97-AF65-F5344CB8AC3E}">
        <p14:creationId xmlns:p14="http://schemas.microsoft.com/office/powerpoint/2010/main" val="9943477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extLst>
      <p:ext uri="{BB962C8B-B14F-4D97-AF65-F5344CB8AC3E}">
        <p14:creationId xmlns:p14="http://schemas.microsoft.com/office/powerpoint/2010/main" val="24961571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extLst>
      <p:ext uri="{BB962C8B-B14F-4D97-AF65-F5344CB8AC3E}">
        <p14:creationId xmlns:p14="http://schemas.microsoft.com/office/powerpoint/2010/main" val="5146576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smtClean="0"/>
              <a:t>July 2012</a:t>
            </a:r>
            <a:endParaRPr lang="en-US" dirty="0"/>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extLst>
      <p:ext uri="{BB962C8B-B14F-4D97-AF65-F5344CB8AC3E}">
        <p14:creationId xmlns:p14="http://schemas.microsoft.com/office/powerpoint/2010/main" val="2136194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                                 Subir Das, Chair 802.21 WG</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smtClean="0"/>
              <a:t>July 2012</a:t>
            </a:r>
            <a:endParaRPr lang="en-US" dirty="0"/>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9" name="Slide Number Placeholder 8"/>
          <p:cNvSpPr>
            <a:spLocks noGrp="1"/>
          </p:cNvSpPr>
          <p:nvPr>
            <p:ph type="sldNum" sz="quarter" idx="12"/>
          </p:nvPr>
        </p:nvSpPr>
        <p:spPr/>
        <p:txBody>
          <a:bodyPr/>
          <a:lstStyle>
            <a:lvl1pPr>
              <a:defRPr/>
            </a:lvl1pPr>
          </a:lstStyle>
          <a:p>
            <a:pPr>
              <a:defRPr/>
            </a:pPr>
            <a:r>
              <a:rPr lang="en-US" dirty="0"/>
              <a:t>Slide </a:t>
            </a:r>
            <a:fld id="{EA519437-B6E0-45D2-ADBE-CED11A2324BD}" type="slidenum">
              <a:rPr lang="en-US"/>
              <a:pPr>
                <a:defRPr/>
              </a:pPr>
              <a:t>‹#›</a:t>
            </a:fld>
            <a:endParaRPr lang="en-US" dirty="0"/>
          </a:p>
        </p:txBody>
      </p:sp>
    </p:spTree>
    <p:extLst>
      <p:ext uri="{BB962C8B-B14F-4D97-AF65-F5344CB8AC3E}">
        <p14:creationId xmlns:p14="http://schemas.microsoft.com/office/powerpoint/2010/main" val="6396887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smtClean="0"/>
              <a:t>July 2012</a:t>
            </a:r>
            <a:endParaRPr lang="en-US" dirty="0"/>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5" name="Slide Number Placeholder 4"/>
          <p:cNvSpPr>
            <a:spLocks noGrp="1"/>
          </p:cNvSpPr>
          <p:nvPr>
            <p:ph type="sldNum" sz="quarter" idx="12"/>
          </p:nvPr>
        </p:nvSpPr>
        <p:spPr/>
        <p:txBody>
          <a:bodyPr/>
          <a:lstStyle>
            <a:lvl1pPr>
              <a:defRPr/>
            </a:lvl1pPr>
          </a:lstStyle>
          <a:p>
            <a:pPr>
              <a:defRPr/>
            </a:pPr>
            <a:r>
              <a:rPr lang="en-US" dirty="0"/>
              <a:t>Slide </a:t>
            </a:r>
            <a:fld id="{5F31B28D-59C5-4D92-A491-E66C7A6F60AE}" type="slidenum">
              <a:rPr lang="en-US"/>
              <a:pPr>
                <a:defRPr/>
              </a:pPr>
              <a:t>‹#›</a:t>
            </a:fld>
            <a:endParaRPr lang="en-US" dirty="0"/>
          </a:p>
        </p:txBody>
      </p:sp>
    </p:spTree>
    <p:extLst>
      <p:ext uri="{BB962C8B-B14F-4D97-AF65-F5344CB8AC3E}">
        <p14:creationId xmlns:p14="http://schemas.microsoft.com/office/powerpoint/2010/main" val="25885903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smtClean="0"/>
              <a:t>July 2012</a:t>
            </a:r>
            <a:endParaRPr lang="en-US" dirty="0"/>
          </a:p>
        </p:txBody>
      </p:sp>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4" name="Slide Number Placeholder 3"/>
          <p:cNvSpPr>
            <a:spLocks noGrp="1"/>
          </p:cNvSpPr>
          <p:nvPr>
            <p:ph type="sldNum" sz="quarter" idx="12"/>
          </p:nvPr>
        </p:nvSpPr>
        <p:spPr/>
        <p:txBody>
          <a:bodyPr/>
          <a:lstStyle>
            <a:lvl1pPr>
              <a:defRPr/>
            </a:lvl1pPr>
          </a:lstStyle>
          <a:p>
            <a:pPr>
              <a:defRPr/>
            </a:pPr>
            <a:r>
              <a:rPr lang="en-US" dirty="0"/>
              <a:t>Slide </a:t>
            </a:r>
            <a:fld id="{C922C443-5D96-4DE7-99CD-7C5E19B8A471}" type="slidenum">
              <a:rPr lang="en-US"/>
              <a:pPr>
                <a:defRPr/>
              </a:pPr>
              <a:t>‹#›</a:t>
            </a:fld>
            <a:endParaRPr lang="en-US" dirty="0"/>
          </a:p>
        </p:txBody>
      </p:sp>
    </p:spTree>
    <p:extLst>
      <p:ext uri="{BB962C8B-B14F-4D97-AF65-F5344CB8AC3E}">
        <p14:creationId xmlns:p14="http://schemas.microsoft.com/office/powerpoint/2010/main" val="20133096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smtClean="0"/>
              <a:t>July 2012</a:t>
            </a:r>
            <a:endParaRPr lang="en-US" dirty="0"/>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extLst>
      <p:ext uri="{BB962C8B-B14F-4D97-AF65-F5344CB8AC3E}">
        <p14:creationId xmlns:p14="http://schemas.microsoft.com/office/powerpoint/2010/main" val="396250724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smtClean="0"/>
              <a:t>July 2012</a:t>
            </a:r>
            <a:endParaRPr lang="en-US" dirty="0"/>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6825E2F7-1D07-407B-992F-AC7D28176587}" type="slidenum">
              <a:rPr lang="en-US"/>
              <a:pPr>
                <a:defRPr/>
              </a:pPr>
              <a:t>‹#›</a:t>
            </a:fld>
            <a:endParaRPr lang="en-US" dirty="0"/>
          </a:p>
        </p:txBody>
      </p:sp>
    </p:spTree>
    <p:extLst>
      <p:ext uri="{BB962C8B-B14F-4D97-AF65-F5344CB8AC3E}">
        <p14:creationId xmlns:p14="http://schemas.microsoft.com/office/powerpoint/2010/main" val="400640366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Tree>
    <p:extLst>
      <p:ext uri="{BB962C8B-B14F-4D97-AF65-F5344CB8AC3E}">
        <p14:creationId xmlns:p14="http://schemas.microsoft.com/office/powerpoint/2010/main" val="41448886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extLst>
      <p:ext uri="{BB962C8B-B14F-4D97-AF65-F5344CB8AC3E}">
        <p14:creationId xmlns:p14="http://schemas.microsoft.com/office/powerpoint/2010/main" val="70934573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Tree>
    <p:extLst>
      <p:ext uri="{BB962C8B-B14F-4D97-AF65-F5344CB8AC3E}">
        <p14:creationId xmlns:p14="http://schemas.microsoft.com/office/powerpoint/2010/main" val="449170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                                 Subir Das, Chair 802.21 WG</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r>
              <a:rPr lang="pt-BR" smtClean="0"/>
              <a:t>                                 Subir Das, Chair 802.21 WG</a:t>
            </a:r>
            <a:endParaRPr lang="en-US" dirty="0"/>
          </a:p>
        </p:txBody>
      </p:sp>
      <p:sp>
        <p:nvSpPr>
          <p:cNvPr id="5" name="Slide Number Placeholder 4"/>
          <p:cNvSpPr>
            <a:spLocks noGrp="1"/>
          </p:cNvSpPr>
          <p:nvPr>
            <p:ph type="sldNum" sz="quarter" idx="12"/>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                                 Subir Das, Chair 802.21 WG</a:t>
            </a:r>
            <a:endParaRPr lang="en-US" dirty="0"/>
          </a:p>
        </p:txBody>
      </p:sp>
      <p:sp>
        <p:nvSpPr>
          <p:cNvPr id="5" name="Slide Number Placeholder 4"/>
          <p:cNvSpPr>
            <a:spLocks noGrp="1"/>
          </p:cNvSpPr>
          <p:nvPr>
            <p:ph type="sldNum" sz="quarter" idx="12"/>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                                 Subir Das, Chair 802.21 WG</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3CBDE478-540A-4533-B630-5289DA16E16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5" name="Slide Number Placeholder 4"/>
          <p:cNvSpPr>
            <a:spLocks noGrp="1"/>
          </p:cNvSpPr>
          <p:nvPr>
            <p:ph type="sldNum" sz="quarter" idx="12"/>
          </p:nvPr>
        </p:nvSpPr>
        <p:spPr/>
        <p:txBody>
          <a:bodyPr/>
          <a:lstStyle>
            <a:lvl1pPr>
              <a:defRPr/>
            </a:lvl1pPr>
          </a:lstStyle>
          <a:p>
            <a:pPr>
              <a:defRPr/>
            </a:pPr>
            <a:r>
              <a:rPr lang="en-US" dirty="0"/>
              <a:t>Slide </a:t>
            </a:r>
            <a:fld id="{43DACD2F-9786-486C-9E92-757D70B8C56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                                 Subir Das, Chair 802.21 WG</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18" Type="http://schemas.openxmlformats.org/officeDocument/2006/relationships/slideLayout" Target="../slideLayouts/slideLayout37.xml"/><Relationship Id="rId3" Type="http://schemas.openxmlformats.org/officeDocument/2006/relationships/slideLayout" Target="../slideLayouts/slideLayout22.xml"/><Relationship Id="rId21" Type="http://schemas.openxmlformats.org/officeDocument/2006/relationships/image" Target="../media/image2.png"/><Relationship Id="rId7" Type="http://schemas.openxmlformats.org/officeDocument/2006/relationships/slideLayout" Target="../slideLayouts/slideLayout26.xml"/><Relationship Id="rId12" Type="http://schemas.openxmlformats.org/officeDocument/2006/relationships/slideLayout" Target="../slideLayouts/slideLayout31.xml"/><Relationship Id="rId17" Type="http://schemas.openxmlformats.org/officeDocument/2006/relationships/slideLayout" Target="../slideLayouts/slideLayout36.xml"/><Relationship Id="rId2" Type="http://schemas.openxmlformats.org/officeDocument/2006/relationships/slideLayout" Target="../slideLayouts/slideLayout21.xml"/><Relationship Id="rId16" Type="http://schemas.openxmlformats.org/officeDocument/2006/relationships/slideLayout" Target="../slideLayouts/slideLayout35.xml"/><Relationship Id="rId20" Type="http://schemas.openxmlformats.org/officeDocument/2006/relationships/image" Target="../media/image1.png"/><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slideLayout" Target="../slideLayouts/slideLayout34.xml"/><Relationship Id="rId10" Type="http://schemas.openxmlformats.org/officeDocument/2006/relationships/slideLayout" Target="../slideLayouts/slideLayout29.xml"/><Relationship Id="rId19" Type="http://schemas.openxmlformats.org/officeDocument/2006/relationships/theme" Target="../theme/theme2.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21"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22"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                                 Subir Das, Chair 802.21 WG</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506704" y="394156"/>
            <a:ext cx="4768934"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21-17-0003-00-0000-Joint_Plenary_Opening_Report.ppt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6" r:id="rId2"/>
    <p:sldLayoutId id="2147483864" r:id="rId3"/>
    <p:sldLayoutId id="2147483865" r:id="rId4"/>
    <p:sldLayoutId id="2147483862" r:id="rId5"/>
    <p:sldLayoutId id="2147483863" r:id="rId6"/>
    <p:sldLayoutId id="2147483837" r:id="rId7"/>
    <p:sldLayoutId id="2147483850" r:id="rId8"/>
    <p:sldLayoutId id="2147483851" r:id="rId9"/>
    <p:sldLayoutId id="2147483852" r:id="rId10"/>
    <p:sldLayoutId id="2147483853" r:id="rId11"/>
    <p:sldLayoutId id="2147483854" r:id="rId12"/>
    <p:sldLayoutId id="2147483855" r:id="rId13"/>
    <p:sldLayoutId id="2147483856" r:id="rId14"/>
    <p:sldLayoutId id="2147483857" r:id="rId15"/>
    <p:sldLayoutId id="2147483858" r:id="rId16"/>
    <p:sldLayoutId id="2147483859" r:id="rId17"/>
    <p:sldLayoutId id="2147483860" r:id="rId18"/>
    <p:sldLayoutId id="2147483861" r:id="rId19"/>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a:t>
            </a:r>
            <a:r>
              <a:rPr lang="en-US" dirty="0" err="1" smtClean="0"/>
              <a:t>styl</a:t>
            </a:r>
            <a:endParaRPr lang="en-US" dirty="0" smtClean="0"/>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293760" y="394156"/>
            <a:ext cx="4981878"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21-16-0117-00-0000-Session#77-Closing_Plenary_Notes.ppt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196424044"/>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 id="2147483879" r:id="rId12"/>
    <p:sldLayoutId id="2147483880" r:id="rId13"/>
    <p:sldLayoutId id="2147483881" r:id="rId14"/>
    <p:sldLayoutId id="2147483882" r:id="rId15"/>
    <p:sldLayoutId id="2147483883" r:id="rId16"/>
    <p:sldLayoutId id="2147483884" r:id="rId17"/>
    <p:sldLayoutId id="2147483885" r:id="rId18"/>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ctrTitle"/>
          </p:nvPr>
        </p:nvSpPr>
        <p:spPr>
          <a:xfrm>
            <a:off x="152400" y="609600"/>
            <a:ext cx="8610600" cy="4038600"/>
          </a:xfrm>
        </p:spPr>
        <p:txBody>
          <a:bodyPr/>
          <a:lstStyle/>
          <a:p>
            <a:pPr eaLnBrk="1" hangingPunct="1"/>
            <a:r>
              <a:rPr lang="en-US" sz="4000" b="1" dirty="0" smtClean="0">
                <a:solidFill>
                  <a:schemeClr val="accent2"/>
                </a:solidFill>
                <a:latin typeface="Arial" charset="0"/>
              </a:rPr>
              <a:t>802 Wireless Joint Opening Plenary</a:t>
            </a:r>
            <a:br>
              <a:rPr lang="en-US" sz="4000" b="1" dirty="0" smtClean="0">
                <a:solidFill>
                  <a:schemeClr val="accent2"/>
                </a:solidFill>
                <a:latin typeface="Arial" charset="0"/>
              </a:rPr>
            </a:br>
            <a:r>
              <a:rPr lang="en-US" sz="4000" dirty="0" smtClean="0">
                <a:solidFill>
                  <a:schemeClr val="accent2"/>
                </a:solidFill>
                <a:latin typeface="Arial" charset="0"/>
              </a:rPr>
              <a:t/>
            </a:r>
            <a:br>
              <a:rPr lang="en-US" sz="4000" dirty="0" smtClean="0">
                <a:solidFill>
                  <a:schemeClr val="accent2"/>
                </a:solidFill>
                <a:latin typeface="Arial" charset="0"/>
              </a:rPr>
            </a:br>
            <a:r>
              <a:rPr lang="en-US" sz="3600" b="1" dirty="0" smtClean="0">
                <a:solidFill>
                  <a:schemeClr val="accent2"/>
                </a:solidFill>
                <a:latin typeface="Arial" charset="0"/>
              </a:rPr>
              <a:t>IEEE 802.21 </a:t>
            </a:r>
            <a:br>
              <a:rPr lang="en-US" sz="3600" b="1" dirty="0" smtClean="0">
                <a:solidFill>
                  <a:schemeClr val="accent2"/>
                </a:solidFill>
                <a:latin typeface="Arial" charset="0"/>
              </a:rPr>
            </a:br>
            <a:r>
              <a:rPr lang="en-US" sz="3600" b="1" dirty="0" smtClean="0">
                <a:solidFill>
                  <a:schemeClr val="accent2"/>
                </a:solidFill>
                <a:latin typeface="Arial" charset="0"/>
              </a:rPr>
              <a:t>Media Independent Handover Services</a:t>
            </a:r>
            <a:br>
              <a:rPr lang="en-US" sz="3600" b="1" dirty="0" smtClean="0">
                <a:solidFill>
                  <a:schemeClr val="accent2"/>
                </a:solidFill>
                <a:latin typeface="Arial" charset="0"/>
              </a:rPr>
            </a:br>
            <a:r>
              <a:rPr lang="en-US" sz="3600" b="1" dirty="0" smtClean="0">
                <a:solidFill>
                  <a:schemeClr val="accent2"/>
                </a:solidFill>
                <a:latin typeface="Arial" charset="0"/>
              </a:rPr>
              <a:t>Session #</a:t>
            </a:r>
            <a:r>
              <a:rPr lang="en-US" sz="3600" b="1" dirty="0" smtClean="0">
                <a:solidFill>
                  <a:schemeClr val="accent2"/>
                </a:solidFill>
                <a:latin typeface="Arial" charset="0"/>
              </a:rPr>
              <a:t>78, January, 2017</a:t>
            </a:r>
            <a:r>
              <a:rPr lang="en-US" sz="3600" b="1" dirty="0" smtClean="0">
                <a:latin typeface="Arial" charset="0"/>
              </a:rPr>
              <a:t/>
            </a:r>
            <a:br>
              <a:rPr lang="en-US" sz="3600" b="1" dirty="0" smtClean="0">
                <a:latin typeface="Arial" charset="0"/>
              </a:rPr>
            </a:br>
            <a:r>
              <a:rPr lang="en-US" sz="3200" b="1" dirty="0" smtClean="0">
                <a:solidFill>
                  <a:schemeClr val="accent2"/>
                </a:solidFill>
                <a:latin typeface="Arial" charset="0"/>
              </a:rPr>
              <a:t>Atlanta</a:t>
            </a:r>
            <a:r>
              <a:rPr lang="en-US" sz="3200" b="1" dirty="0" smtClean="0">
                <a:solidFill>
                  <a:schemeClr val="accent2"/>
                </a:solidFill>
                <a:latin typeface="Arial" charset="0"/>
              </a:rPr>
              <a:t>, GA, USA</a:t>
            </a:r>
            <a:endParaRPr lang="en-US" sz="3200" b="1" dirty="0" smtClean="0">
              <a:solidFill>
                <a:schemeClr val="accent2"/>
              </a:solidFill>
              <a:latin typeface="Arial" charset="0"/>
            </a:endParaRPr>
          </a:p>
        </p:txBody>
      </p:sp>
      <p:sp>
        <p:nvSpPr>
          <p:cNvPr id="4100" name="Rectangle 3"/>
          <p:cNvSpPr>
            <a:spLocks noGrp="1" noChangeArrowheads="1"/>
          </p:cNvSpPr>
          <p:nvPr>
            <p:ph type="subTitle" idx="1"/>
          </p:nvPr>
        </p:nvSpPr>
        <p:spPr>
          <a:xfrm>
            <a:off x="1371600" y="4953000"/>
            <a:ext cx="6858000" cy="1066800"/>
          </a:xfrm>
        </p:spPr>
        <p:txBody>
          <a:bodyPr/>
          <a:lstStyle/>
          <a:p>
            <a:pPr eaLnBrk="1" hangingPunct="1"/>
            <a:r>
              <a:rPr lang="en-US" sz="2800" b="1" dirty="0" smtClean="0">
                <a:solidFill>
                  <a:schemeClr val="accent2"/>
                </a:solidFill>
                <a:latin typeface="Arial" charset="0"/>
              </a:rPr>
              <a:t>Subir Das</a:t>
            </a:r>
          </a:p>
          <a:p>
            <a:pPr eaLnBrk="1" hangingPunct="1"/>
            <a:r>
              <a:rPr lang="en-US" sz="2800" b="1" dirty="0" smtClean="0">
                <a:solidFill>
                  <a:schemeClr val="accent2"/>
                </a:solidFill>
                <a:latin typeface="Arial" charset="0"/>
              </a:rPr>
              <a:t>sdas at  appcomsci dot com</a:t>
            </a:r>
          </a:p>
        </p:txBody>
      </p:sp>
      <p:sp>
        <p:nvSpPr>
          <p:cNvPr id="6"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685800" y="609600"/>
            <a:ext cx="7772400" cy="762000"/>
          </a:xfrm>
        </p:spPr>
        <p:txBody>
          <a:bodyPr/>
          <a:lstStyle/>
          <a:p>
            <a:pPr eaLnBrk="1" hangingPunct="1"/>
            <a:r>
              <a:rPr lang="en-US" dirty="0" smtClean="0">
                <a:solidFill>
                  <a:schemeClr val="accent2"/>
                </a:solidFill>
                <a:latin typeface="Arial" charset="0"/>
              </a:rPr>
              <a:t>802.21 WG Objective </a:t>
            </a:r>
          </a:p>
        </p:txBody>
      </p:sp>
      <p:sp>
        <p:nvSpPr>
          <p:cNvPr id="8197" name="Rectangle 3"/>
          <p:cNvSpPr>
            <a:spLocks noGrp="1" noChangeArrowheads="1"/>
          </p:cNvSpPr>
          <p:nvPr>
            <p:ph type="body" idx="1"/>
          </p:nvPr>
        </p:nvSpPr>
        <p:spPr>
          <a:xfrm>
            <a:off x="389789" y="1600200"/>
            <a:ext cx="8214461" cy="3733800"/>
          </a:xfrm>
        </p:spPr>
        <p:txBody>
          <a:bodyPr/>
          <a:lstStyle/>
          <a:p>
            <a:pPr algn="just" eaLnBrk="1" hangingPunct="1"/>
            <a:r>
              <a:rPr lang="en-US" sz="2800" dirty="0"/>
              <a:t>IEEE 802.21 is developing an extensible Media access Independent Services (MIS) framework (i.e., function and protocol) that enables the optimization of services including handover service when performed between heterogeneous IEEE 802 networks. It also facilitates these services when networking between IEEE 802 networks and Cellular networks.</a:t>
            </a:r>
            <a:endParaRPr lang="en-US" sz="2800" dirty="0" smtClean="0">
              <a:latin typeface="Arial" charset="0"/>
            </a:endParaRPr>
          </a:p>
        </p:txBody>
      </p:sp>
      <p:sp>
        <p:nvSpPr>
          <p:cNvPr id="7"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2</a:t>
            </a:fld>
            <a:endParaRPr lang="en-US" dirty="0"/>
          </a:p>
        </p:txBody>
      </p:sp>
      <p:sp>
        <p:nvSpPr>
          <p:cNvPr id="6" name="Date Placeholder 3"/>
          <p:cNvSpPr txBox="1">
            <a:spLocks/>
          </p:cNvSpPr>
          <p:nvPr/>
        </p:nvSpPr>
        <p:spPr>
          <a:xfrm>
            <a:off x="685800" y="6477000"/>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noProof="0" dirty="0" smtClean="0"/>
              <a:t>Jan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2017</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9663876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Task </a:t>
            </a:r>
            <a:r>
              <a:rPr lang="en-US" sz="3200" dirty="0" smtClean="0">
                <a:solidFill>
                  <a:schemeClr val="accent2"/>
                </a:solidFill>
                <a:latin typeface="Arial" charset="0"/>
              </a:rPr>
              <a:t>Groups and Status  </a:t>
            </a:r>
          </a:p>
        </p:txBody>
      </p:sp>
      <p:sp>
        <p:nvSpPr>
          <p:cNvPr id="33797" name="Rectangle 3"/>
          <p:cNvSpPr>
            <a:spLocks noGrp="1" noChangeArrowheads="1"/>
          </p:cNvSpPr>
          <p:nvPr>
            <p:ph type="body" idx="1"/>
          </p:nvPr>
        </p:nvSpPr>
        <p:spPr>
          <a:xfrm>
            <a:off x="381000" y="1600200"/>
            <a:ext cx="8534400" cy="3962400"/>
          </a:xfrm>
        </p:spPr>
        <p:txBody>
          <a:bodyPr/>
          <a:lstStyle/>
          <a:p>
            <a:pPr>
              <a:lnSpc>
                <a:spcPct val="80000"/>
              </a:lnSpc>
              <a:buNone/>
            </a:pPr>
            <a:endParaRPr lang="en-US" dirty="0" smtClean="0">
              <a:latin typeface="Arial" charset="0"/>
            </a:endParaRPr>
          </a:p>
          <a:p>
            <a:pPr>
              <a:lnSpc>
                <a:spcPct val="80000"/>
              </a:lnSpc>
            </a:pPr>
            <a:r>
              <a:rPr lang="en-US" dirty="0" smtClean="0">
                <a:latin typeface="Arial" charset="0"/>
              </a:rPr>
              <a:t>802.21m  - Revision Project </a:t>
            </a:r>
            <a:endParaRPr lang="en-US" dirty="0" smtClean="0">
              <a:latin typeface="Arial" charset="0"/>
            </a:endParaRPr>
          </a:p>
          <a:p>
            <a:pPr>
              <a:lnSpc>
                <a:spcPct val="80000"/>
              </a:lnSpc>
              <a:buNone/>
            </a:pPr>
            <a:endParaRPr lang="en-US" dirty="0" smtClean="0">
              <a:latin typeface="Arial" charset="0"/>
            </a:endParaRPr>
          </a:p>
          <a:p>
            <a:pPr>
              <a:lnSpc>
                <a:spcPct val="80000"/>
              </a:lnSpc>
            </a:pPr>
            <a:r>
              <a:rPr lang="en-US" dirty="0" smtClean="0">
                <a:latin typeface="Arial" charset="0"/>
              </a:rPr>
              <a:t>802.21.1 - Use cases and Services</a:t>
            </a:r>
          </a:p>
          <a:p>
            <a:pPr>
              <a:lnSpc>
                <a:spcPct val="80000"/>
              </a:lnSpc>
            </a:pPr>
            <a:endParaRPr lang="en-US" dirty="0">
              <a:latin typeface="Arial" charset="0"/>
            </a:endParaRPr>
          </a:p>
          <a:p>
            <a:pPr>
              <a:lnSpc>
                <a:spcPct val="80000"/>
              </a:lnSpc>
            </a:pPr>
            <a:r>
              <a:rPr lang="en-US" dirty="0" smtClean="0">
                <a:latin typeface="Arial" charset="0"/>
              </a:rPr>
              <a:t>Both </a:t>
            </a:r>
            <a:r>
              <a:rPr lang="en-US" dirty="0" smtClean="0">
                <a:latin typeface="Arial" charset="0"/>
              </a:rPr>
              <a:t>drafts are </a:t>
            </a:r>
            <a:r>
              <a:rPr lang="en-US" dirty="0" smtClean="0">
                <a:latin typeface="Arial" charset="0"/>
              </a:rPr>
              <a:t>in upcoming R</a:t>
            </a:r>
            <a:r>
              <a:rPr lang="en-US" dirty="0" smtClean="0">
                <a:latin typeface="Arial" charset="0"/>
              </a:rPr>
              <a:t>evCom agenda </a:t>
            </a:r>
          </a:p>
          <a:p>
            <a:pPr marL="0" indent="0">
              <a:lnSpc>
                <a:spcPct val="80000"/>
              </a:lnSpc>
              <a:buNone/>
            </a:pPr>
            <a:endParaRPr lang="en-US" sz="2000" dirty="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3</a:t>
            </a:fld>
            <a:endParaRPr lang="en-US" dirty="0"/>
          </a:p>
        </p:txBody>
      </p:sp>
      <p:sp>
        <p:nvSpPr>
          <p:cNvPr id="6" name="Date Placeholder 3"/>
          <p:cNvSpPr txBox="1">
            <a:spLocks/>
          </p:cNvSpPr>
          <p:nvPr/>
        </p:nvSpPr>
        <p:spPr>
          <a:xfrm>
            <a:off x="685800" y="6472312"/>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Jan</a:t>
            </a:r>
            <a:r>
              <a:rPr lang="en-US" noProof="0"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2017</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609600" y="5332413"/>
            <a:ext cx="8153401" cy="584775"/>
          </a:xfrm>
          <a:prstGeom prst="rect">
            <a:avLst/>
          </a:prstGeom>
          <a:noFill/>
          <a:ln w="9525">
            <a:noFill/>
            <a:miter lim="800000"/>
            <a:headEnd/>
            <a:tailEnd/>
          </a:ln>
        </p:spPr>
        <p:txBody>
          <a:bodyPr wrap="square">
            <a:spAutoFit/>
          </a:bodyPr>
          <a:lstStyle/>
          <a:p>
            <a:pPr algn="ctr" eaLnBrk="1" hangingPunct="1"/>
            <a:r>
              <a:rPr lang="en-US" sz="1600" b="1" dirty="0" smtClean="0"/>
              <a:t>Default </a:t>
            </a:r>
            <a:r>
              <a:rPr lang="en-US" sz="1600" b="1" dirty="0"/>
              <a:t>Location</a:t>
            </a:r>
            <a:r>
              <a:rPr lang="en-US" sz="1600" dirty="0" smtClean="0"/>
              <a:t>: </a:t>
            </a:r>
            <a:r>
              <a:rPr lang="en-US" sz="1600" dirty="0" smtClean="0"/>
              <a:t>Mexico city, </a:t>
            </a:r>
            <a:r>
              <a:rPr lang="en-US" sz="1600" dirty="0"/>
              <a:t>Third floor; JTC1/SC6- </a:t>
            </a:r>
            <a:r>
              <a:rPr lang="en-US" sz="1600" dirty="0" smtClean="0"/>
              <a:t>Ivy I&amp;II, Lobby Level, </a:t>
            </a:r>
          </a:p>
          <a:p>
            <a:pPr algn="ctr" eaLnBrk="1" hangingPunct="1"/>
            <a:r>
              <a:rPr lang="en-US" sz="1600" dirty="0" smtClean="0"/>
              <a:t>802.24-Cascade; Lower Lobby </a:t>
            </a:r>
            <a:r>
              <a:rPr lang="en-US" sz="1600" dirty="0" smtClean="0"/>
              <a:t>  </a:t>
            </a:r>
            <a:endParaRPr lang="en-US" sz="16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4</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685799" y="5941149"/>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20</a:t>
            </a:r>
            <a:r>
              <a:rPr lang="en-US" sz="1600" dirty="0" smtClean="0">
                <a:latin typeface="Arial" charset="0"/>
              </a:rPr>
              <a:t> </a:t>
            </a:r>
            <a:r>
              <a:rPr lang="en-US" sz="1600" dirty="0">
                <a:latin typeface="Arial" charset="0"/>
              </a:rPr>
              <a:t>voting members  and </a:t>
            </a:r>
            <a:r>
              <a:rPr lang="en-US" sz="1600" dirty="0" smtClean="0">
                <a:latin typeface="Arial" charset="0"/>
              </a:rPr>
              <a:t>one</a:t>
            </a:r>
            <a:r>
              <a:rPr lang="en-US" sz="1600" dirty="0" smtClean="0">
                <a:latin typeface="Arial" charset="0"/>
              </a:rPr>
              <a:t> </a:t>
            </a:r>
            <a:r>
              <a:rPr lang="en-US" sz="1600" dirty="0">
                <a:latin typeface="Arial" charset="0"/>
              </a:rPr>
              <a:t>aspirant member as of this </a:t>
            </a:r>
            <a:r>
              <a:rPr lang="en-US" sz="1600" dirty="0" smtClean="0">
                <a:latin typeface="Arial" charset="0"/>
              </a:rPr>
              <a:t>meeting</a:t>
            </a:r>
            <a:endParaRPr lang="en-US" sz="1600" dirty="0">
              <a:latin typeface="Arial" charset="0"/>
            </a:endParaRPr>
          </a:p>
        </p:txBody>
      </p:sp>
      <p:sp>
        <p:nvSpPr>
          <p:cNvPr id="21" name="Date Placeholder 3"/>
          <p:cNvSpPr txBox="1">
            <a:spLocks/>
          </p:cNvSpPr>
          <p:nvPr/>
        </p:nvSpPr>
        <p:spPr>
          <a:xfrm>
            <a:off x="762000" y="6449655"/>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noProof="0" dirty="0" smtClean="0"/>
              <a:t>Jan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2017</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graphicFrame>
        <p:nvGraphicFramePr>
          <p:cNvPr id="6" name="Table 5"/>
          <p:cNvGraphicFramePr>
            <a:graphicFrameLocks noGrp="1"/>
          </p:cNvGraphicFramePr>
          <p:nvPr>
            <p:extLst>
              <p:ext uri="{D42A27DB-BD31-4B8C-83A1-F6EECF244321}">
                <p14:modId xmlns:p14="http://schemas.microsoft.com/office/powerpoint/2010/main" val="3974400334"/>
              </p:ext>
            </p:extLst>
          </p:nvPr>
        </p:nvGraphicFramePr>
        <p:xfrm>
          <a:off x="1143000" y="1660922"/>
          <a:ext cx="7238999" cy="3556874"/>
        </p:xfrm>
        <a:graphic>
          <a:graphicData uri="http://schemas.openxmlformats.org/drawingml/2006/table">
            <a:tbl>
              <a:tblPr firstRow="1" firstCol="1" bandRow="1">
                <a:tableStyleId>{5C22544A-7EE6-4342-B048-85BDC9FD1C3A}</a:tableStyleId>
              </a:tblPr>
              <a:tblGrid>
                <a:gridCol w="1184663">
                  <a:extLst>
                    <a:ext uri="{9D8B030D-6E8A-4147-A177-3AD203B41FA5}">
                      <a16:colId xmlns:a16="http://schemas.microsoft.com/office/drawing/2014/main" val="4244940027"/>
                    </a:ext>
                  </a:extLst>
                </a:gridCol>
                <a:gridCol w="1622964">
                  <a:extLst>
                    <a:ext uri="{9D8B030D-6E8A-4147-A177-3AD203B41FA5}">
                      <a16:colId xmlns:a16="http://schemas.microsoft.com/office/drawing/2014/main" val="691515533"/>
                    </a:ext>
                  </a:extLst>
                </a:gridCol>
                <a:gridCol w="1333623">
                  <a:extLst>
                    <a:ext uri="{9D8B030D-6E8A-4147-A177-3AD203B41FA5}">
                      <a16:colId xmlns:a16="http://schemas.microsoft.com/office/drawing/2014/main" val="1473393216"/>
                    </a:ext>
                  </a:extLst>
                </a:gridCol>
                <a:gridCol w="1524698">
                  <a:extLst>
                    <a:ext uri="{9D8B030D-6E8A-4147-A177-3AD203B41FA5}">
                      <a16:colId xmlns:a16="http://schemas.microsoft.com/office/drawing/2014/main" val="2014175310"/>
                    </a:ext>
                  </a:extLst>
                </a:gridCol>
                <a:gridCol w="1573051">
                  <a:extLst>
                    <a:ext uri="{9D8B030D-6E8A-4147-A177-3AD203B41FA5}">
                      <a16:colId xmlns:a16="http://schemas.microsoft.com/office/drawing/2014/main" val="80691421"/>
                    </a:ext>
                  </a:extLst>
                </a:gridCol>
              </a:tblGrid>
              <a:tr h="914597">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Monday </a:t>
                      </a:r>
                    </a:p>
                    <a:p>
                      <a:pPr marL="0" marR="0">
                        <a:spcBef>
                          <a:spcPts val="0"/>
                        </a:spcBef>
                        <a:spcAft>
                          <a:spcPts val="0"/>
                        </a:spcAft>
                      </a:pPr>
                      <a:r>
                        <a:rPr lang="en-US" sz="1200">
                          <a:effectLst/>
                        </a:rPr>
                        <a:t>(Jan 16, 2017)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Tuesday </a:t>
                      </a:r>
                    </a:p>
                    <a:p>
                      <a:pPr marL="0" marR="0">
                        <a:spcBef>
                          <a:spcPts val="0"/>
                        </a:spcBef>
                        <a:spcAft>
                          <a:spcPts val="0"/>
                        </a:spcAft>
                      </a:pPr>
                      <a:r>
                        <a:rPr lang="en-US" sz="1200">
                          <a:effectLst/>
                        </a:rPr>
                        <a:t>(Jan 17, 2017)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Wednesday </a:t>
                      </a:r>
                    </a:p>
                    <a:p>
                      <a:pPr marL="0" marR="0">
                        <a:spcBef>
                          <a:spcPts val="0"/>
                        </a:spcBef>
                        <a:spcAft>
                          <a:spcPts val="0"/>
                        </a:spcAft>
                      </a:pPr>
                      <a:r>
                        <a:rPr lang="en-US" sz="1200">
                          <a:effectLst/>
                        </a:rPr>
                        <a:t>(Jan 18, 2017)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Thursday </a:t>
                      </a:r>
                    </a:p>
                    <a:p>
                      <a:pPr marL="0" marR="0">
                        <a:spcBef>
                          <a:spcPts val="0"/>
                        </a:spcBef>
                        <a:spcAft>
                          <a:spcPts val="0"/>
                        </a:spcAft>
                      </a:pPr>
                      <a:r>
                        <a:rPr lang="en-US" sz="1200">
                          <a:effectLst/>
                        </a:rPr>
                        <a:t>(Jan 19, 2017) </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1984614760"/>
                  </a:ext>
                </a:extLst>
              </a:tr>
              <a:tr h="841813">
                <a:tc>
                  <a:txBody>
                    <a:bodyPr/>
                    <a:lstStyle/>
                    <a:p>
                      <a:pPr marL="0" marR="0">
                        <a:spcBef>
                          <a:spcPts val="0"/>
                        </a:spcBef>
                        <a:spcAft>
                          <a:spcPts val="0"/>
                        </a:spcAft>
                      </a:pPr>
                      <a:r>
                        <a:rPr lang="en-US" sz="1200">
                          <a:effectLst/>
                        </a:rPr>
                        <a:t>AM-1 </a:t>
                      </a:r>
                    </a:p>
                    <a:p>
                      <a:pPr marL="0" marR="0">
                        <a:spcBef>
                          <a:spcPts val="0"/>
                        </a:spcBef>
                        <a:spcAft>
                          <a:spcPts val="0"/>
                        </a:spcAft>
                      </a:pPr>
                      <a:r>
                        <a:rPr lang="en-US" sz="1200">
                          <a:effectLst/>
                        </a:rPr>
                        <a:t>8:00-10:00a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IEEE 802  Wireless Opening Plenary (8:00- 9:00am)</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019852542"/>
                  </a:ext>
                </a:extLst>
              </a:tr>
              <a:tr h="595686">
                <a:tc>
                  <a:txBody>
                    <a:bodyPr/>
                    <a:lstStyle/>
                    <a:p>
                      <a:pPr marL="0" marR="0">
                        <a:spcBef>
                          <a:spcPts val="0"/>
                        </a:spcBef>
                        <a:spcAft>
                          <a:spcPts val="0"/>
                        </a:spcAft>
                      </a:pPr>
                      <a:r>
                        <a:rPr lang="en-US" sz="1200">
                          <a:effectLst/>
                        </a:rPr>
                        <a:t>AM-2 </a:t>
                      </a:r>
                    </a:p>
                    <a:p>
                      <a:pPr marL="0" marR="0">
                        <a:spcBef>
                          <a:spcPts val="0"/>
                        </a:spcBef>
                        <a:spcAft>
                          <a:spcPts val="0"/>
                        </a:spcAft>
                      </a:pPr>
                      <a:r>
                        <a:rPr lang="en-US" sz="1200">
                          <a:effectLst/>
                        </a:rPr>
                        <a:t>10:30-12:30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Session and Closing Plenary</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843288660"/>
                  </a:ext>
                </a:extLst>
              </a:tr>
              <a:tr h="565997">
                <a:tc>
                  <a:txBody>
                    <a:bodyPr/>
                    <a:lstStyle/>
                    <a:p>
                      <a:pPr marL="0" marR="0">
                        <a:spcBef>
                          <a:spcPts val="0"/>
                        </a:spcBef>
                        <a:spcAft>
                          <a:spcPts val="0"/>
                        </a:spcAft>
                      </a:pPr>
                      <a:r>
                        <a:rPr lang="en-US" sz="1200">
                          <a:effectLst/>
                        </a:rPr>
                        <a:t>PM-1 </a:t>
                      </a:r>
                    </a:p>
                    <a:p>
                      <a:pPr marL="0" marR="0">
                        <a:spcBef>
                          <a:spcPts val="0"/>
                        </a:spcBef>
                        <a:spcAft>
                          <a:spcPts val="0"/>
                        </a:spcAft>
                      </a:pPr>
                      <a:r>
                        <a:rPr lang="en-US" sz="1200">
                          <a:effectLst/>
                        </a:rPr>
                        <a:t>1:30 – 3:30p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Opening Plenary and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JTC1/SC6 Ad Hoc</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4096556620"/>
                  </a:ext>
                </a:extLst>
              </a:tr>
              <a:tr h="638781">
                <a:tc>
                  <a:txBody>
                    <a:bodyPr/>
                    <a:lstStyle/>
                    <a:p>
                      <a:pPr marL="0" marR="0">
                        <a:spcBef>
                          <a:spcPts val="0"/>
                        </a:spcBef>
                        <a:spcAft>
                          <a:spcPts val="0"/>
                        </a:spcAft>
                      </a:pPr>
                      <a:r>
                        <a:rPr lang="en-US" sz="1200">
                          <a:effectLst/>
                        </a:rPr>
                        <a:t>PM-2 </a:t>
                      </a:r>
                    </a:p>
                    <a:p>
                      <a:pPr marL="0" marR="0">
                        <a:spcBef>
                          <a:spcPts val="0"/>
                        </a:spcBef>
                        <a:spcAft>
                          <a:spcPts val="0"/>
                        </a:spcAft>
                      </a:pPr>
                      <a:r>
                        <a:rPr lang="en-US" sz="1200">
                          <a:effectLst/>
                        </a:rPr>
                        <a:t>4:00 – 6:00p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802.24 TAG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802.24 TAG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802.24 TAG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324887204"/>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2017</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04800" y="1219200"/>
            <a:ext cx="8686800" cy="5029200"/>
          </a:xfrm>
        </p:spPr>
        <p:txBody>
          <a:bodyPr/>
          <a:lstStyle/>
          <a:p>
            <a:pPr>
              <a:lnSpc>
                <a:spcPct val="90000"/>
              </a:lnSpc>
            </a:pPr>
            <a:r>
              <a:rPr lang="en-US" sz="2400" b="1" dirty="0" smtClean="0">
                <a:solidFill>
                  <a:srgbClr val="FF0000"/>
                </a:solidFill>
              </a:rPr>
              <a:t>Plenary: March 12-17, 2017, Hyatt Regency Vancouver</a:t>
            </a:r>
          </a:p>
          <a:p>
            <a:pPr lvl="1">
              <a:lnSpc>
                <a:spcPct val="90000"/>
              </a:lnSpc>
            </a:pPr>
            <a:r>
              <a:rPr lang="en-US" sz="1600" dirty="0" smtClean="0">
                <a:solidFill>
                  <a:srgbClr val="FF0000"/>
                </a:solidFill>
              </a:rPr>
              <a:t>Co-located with all 802 groups</a:t>
            </a:r>
            <a:endParaRPr lang="en-US" sz="1600" b="1" dirty="0" smtClean="0">
              <a:solidFill>
                <a:srgbClr val="FF0000"/>
              </a:solidFill>
            </a:endParaRPr>
          </a:p>
          <a:p>
            <a:pPr>
              <a:lnSpc>
                <a:spcPct val="90000"/>
              </a:lnSpc>
            </a:pPr>
            <a:r>
              <a:rPr lang="en-US" sz="2400" b="1" dirty="0" smtClean="0">
                <a:solidFill>
                  <a:srgbClr val="0000FF"/>
                </a:solidFill>
              </a:rPr>
              <a:t>Interim</a:t>
            </a:r>
            <a:r>
              <a:rPr lang="en-US" sz="2400" b="1" dirty="0" smtClean="0">
                <a:solidFill>
                  <a:srgbClr val="0000FF"/>
                </a:solidFill>
              </a:rPr>
              <a:t>:  </a:t>
            </a:r>
            <a:r>
              <a:rPr lang="en-US" sz="2400" b="1" dirty="0">
                <a:solidFill>
                  <a:srgbClr val="0000FF"/>
                </a:solidFill>
              </a:rPr>
              <a:t>May </a:t>
            </a:r>
            <a:r>
              <a:rPr lang="en-US" sz="2400" b="1" dirty="0" smtClean="0">
                <a:solidFill>
                  <a:srgbClr val="0000FF"/>
                </a:solidFill>
              </a:rPr>
              <a:t>7-12, </a:t>
            </a:r>
            <a:r>
              <a:rPr lang="en-US" sz="2400" b="1" dirty="0">
                <a:solidFill>
                  <a:srgbClr val="0000FF"/>
                </a:solidFill>
              </a:rPr>
              <a:t>2017, Daejeon Convention </a:t>
            </a:r>
            <a:r>
              <a:rPr lang="en-US" sz="2400" b="1" dirty="0" smtClean="0">
                <a:solidFill>
                  <a:srgbClr val="0000FF"/>
                </a:solidFill>
              </a:rPr>
              <a:t>Center, </a:t>
            </a:r>
            <a:r>
              <a:rPr lang="en-US" sz="2400" b="1" dirty="0">
                <a:solidFill>
                  <a:srgbClr val="0000FF"/>
                </a:solidFill>
              </a:rPr>
              <a:t>Daejeon, Korea </a:t>
            </a:r>
            <a:endParaRPr lang="en-US" sz="2400" b="1" dirty="0" smtClean="0">
              <a:solidFill>
                <a:srgbClr val="0000FF"/>
              </a:solidFill>
            </a:endParaRPr>
          </a:p>
          <a:p>
            <a:pPr lvl="1">
              <a:lnSpc>
                <a:spcPct val="90000"/>
              </a:lnSpc>
            </a:pPr>
            <a:r>
              <a:rPr lang="en-US" sz="1600" dirty="0" smtClean="0">
                <a:solidFill>
                  <a:srgbClr val="0000FF"/>
                </a:solidFill>
              </a:rPr>
              <a:t>Co-located with all wireless groups </a:t>
            </a:r>
          </a:p>
          <a:p>
            <a:pPr>
              <a:lnSpc>
                <a:spcPct val="90000"/>
              </a:lnSpc>
            </a:pPr>
            <a:r>
              <a:rPr lang="en-US" sz="2400" b="1" dirty="0" smtClean="0">
                <a:solidFill>
                  <a:srgbClr val="FF0000"/>
                </a:solidFill>
              </a:rPr>
              <a:t>Plenary:  </a:t>
            </a:r>
            <a:r>
              <a:rPr lang="en-US" sz="2400" b="1" dirty="0">
                <a:solidFill>
                  <a:srgbClr val="FF0000"/>
                </a:solidFill>
              </a:rPr>
              <a:t>July 9-14, 2017, Estrel Hotel and Convention Center, Berlin, </a:t>
            </a:r>
            <a:r>
              <a:rPr lang="en-US" sz="2400" b="1" dirty="0" smtClean="0">
                <a:solidFill>
                  <a:srgbClr val="FF0000"/>
                </a:solidFill>
              </a:rPr>
              <a:t>Germany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a:t>
            </a:r>
            <a:r>
              <a:rPr lang="en-US" sz="2400" b="1" dirty="0">
                <a:solidFill>
                  <a:srgbClr val="0000FF"/>
                </a:solidFill>
              </a:rPr>
              <a:t>September 10-15,  2017, Hilton Waikoloa Village, Kona, HI, USA, 802 Wireless Interim </a:t>
            </a:r>
            <a:r>
              <a:rPr lang="en-US" sz="2400" b="1" dirty="0" smtClean="0">
                <a:solidFill>
                  <a:srgbClr val="0000FF"/>
                </a:solidFill>
              </a:rPr>
              <a:t>Session.</a:t>
            </a:r>
          </a:p>
          <a:p>
            <a:pPr lvl="1">
              <a:lnSpc>
                <a:spcPct val="90000"/>
              </a:lnSpc>
            </a:pPr>
            <a:r>
              <a:rPr lang="en-US" sz="1600" dirty="0" smtClean="0">
                <a:solidFill>
                  <a:srgbClr val="0000FF"/>
                </a:solidFill>
              </a:rPr>
              <a:t>Co-located with  all 802 wireless groups </a:t>
            </a:r>
            <a:endParaRPr lang="en-US" sz="1600" dirty="0" smtClean="0">
              <a:solidFill>
                <a:srgbClr val="FF0000"/>
              </a:solidFill>
            </a:endParaRPr>
          </a:p>
          <a:p>
            <a:pPr>
              <a:lnSpc>
                <a:spcPct val="90000"/>
              </a:lnSpc>
            </a:pPr>
            <a:r>
              <a:rPr lang="en-US" sz="2400" b="1" dirty="0" smtClean="0">
                <a:solidFill>
                  <a:srgbClr val="FF0000"/>
                </a:solidFill>
              </a:rPr>
              <a:t>Plenary: </a:t>
            </a:r>
            <a:r>
              <a:rPr lang="en-US" sz="2400" b="1" dirty="0">
                <a:solidFill>
                  <a:srgbClr val="FF0000"/>
                </a:solidFill>
              </a:rPr>
              <a:t>November 5-10, 2017, Caribe Hotel and Convention Center, Orlando, FL, </a:t>
            </a:r>
            <a:r>
              <a:rPr lang="en-US" sz="2400" b="1" dirty="0" smtClean="0">
                <a:solidFill>
                  <a:srgbClr val="FF0000"/>
                </a:solidFill>
              </a:rPr>
              <a:t>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442877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43737</TotalTime>
  <Words>416</Words>
  <Application>Microsoft Office PowerPoint</Application>
  <PresentationFormat>On-screen Show (4:3)</PresentationFormat>
  <Paragraphs>90</Paragraphs>
  <Slides>5</Slides>
  <Notes>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Times New Roman</vt:lpstr>
      <vt:lpstr>802.11PowerPointTemplate-Landscape</vt:lpstr>
      <vt:lpstr>1_802.11PowerPointTemplate-Landscape</vt:lpstr>
      <vt:lpstr>802 Wireless Joint Opening Plenary  IEEE 802.21  Media Independent Handover Services Session #78, January, 2017 Atlanta, GA, USA</vt:lpstr>
      <vt:lpstr>802.21 WG Objective </vt:lpstr>
      <vt:lpstr>Task Groups and Status  </vt:lpstr>
      <vt:lpstr>Session Time and Location   </vt:lpstr>
      <vt:lpstr>Future Sessions – 2017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Joint Plenary Session</dc:title>
  <dc:creator>Subir Das</dc:creator>
  <cp:lastModifiedBy>Das, Subir</cp:lastModifiedBy>
  <cp:revision>529</cp:revision>
  <cp:lastPrinted>1998-02-10T13:28:06Z</cp:lastPrinted>
  <dcterms:created xsi:type="dcterms:W3CDTF">2002-07-08T22:03:28Z</dcterms:created>
  <dcterms:modified xsi:type="dcterms:W3CDTF">2017-01-16T12:59:39Z</dcterms:modified>
</cp:coreProperties>
</file>