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7"/>
  </p:notesMasterIdLst>
  <p:handoutMasterIdLst>
    <p:handoutMasterId r:id="rId8"/>
  </p:handoutMasterIdLst>
  <p:sldIdLst>
    <p:sldId id="396" r:id="rId2"/>
    <p:sldId id="413" r:id="rId3"/>
    <p:sldId id="408" r:id="rId4"/>
    <p:sldId id="389" r:id="rId5"/>
    <p:sldId id="414"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46" autoAdjust="0"/>
    <p:restoredTop sz="86431" autoAdjust="0"/>
  </p:normalViewPr>
  <p:slideViewPr>
    <p:cSldViewPr>
      <p:cViewPr varScale="1">
        <p:scale>
          <a:sx n="89" d="100"/>
          <a:sy n="89" d="100"/>
        </p:scale>
        <p:origin x="885" y="63"/>
      </p:cViewPr>
      <p:guideLst>
        <p:guide orient="horz" pos="2160"/>
        <p:guide pos="2880"/>
      </p:guideLst>
    </p:cSldViewPr>
  </p:slideViewPr>
  <p:outlineViewPr>
    <p:cViewPr>
      <p:scale>
        <a:sx n="33" d="100"/>
        <a:sy n="33" d="100"/>
      </p:scale>
      <p:origin x="276" y="1836"/>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7" d="100"/>
          <a:sy n="67" d="100"/>
        </p:scale>
        <p:origin x="2814" y="3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38354607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7661" y="6778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7306150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8700" y="601663"/>
            <a:ext cx="4641850" cy="3481387"/>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a:t>
            </a:fld>
            <a:endParaRPr lang="en-US" dirty="0"/>
          </a:p>
        </p:txBody>
      </p:sp>
    </p:spTree>
    <p:extLst>
      <p:ext uri="{BB962C8B-B14F-4D97-AF65-F5344CB8AC3E}">
        <p14:creationId xmlns:p14="http://schemas.microsoft.com/office/powerpoint/2010/main" val="2984552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xfrm>
            <a:off x="693738" y="4408488"/>
            <a:ext cx="5546725" cy="4176712"/>
          </a:xfrm>
          <a:prstGeom prst="rect">
            <a:avLst/>
          </a:prstGeom>
          <a:noFill/>
          <a:ln/>
        </p:spPr>
        <p:txBody>
          <a:bodyPr/>
          <a:lstStyle/>
          <a:p>
            <a:pPr eaLnBrk="1" hangingPunct="1"/>
            <a:endParaRPr lang="en-US" dirty="0" smtClean="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2</a:t>
            </a:fld>
            <a:endParaRPr lang="en-US" dirty="0" smtClean="0"/>
          </a:p>
        </p:txBody>
      </p:sp>
    </p:spTree>
    <p:extLst>
      <p:ext uri="{BB962C8B-B14F-4D97-AF65-F5344CB8AC3E}">
        <p14:creationId xmlns:p14="http://schemas.microsoft.com/office/powerpoint/2010/main" val="453094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3</a:t>
            </a:fld>
            <a:endParaRPr lang="en-US" dirty="0"/>
          </a:p>
        </p:txBody>
      </p:sp>
    </p:spTree>
    <p:extLst>
      <p:ext uri="{BB962C8B-B14F-4D97-AF65-F5344CB8AC3E}">
        <p14:creationId xmlns:p14="http://schemas.microsoft.com/office/powerpoint/2010/main" val="3760638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2232269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222277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                                 Subir Das, Chair 802.21 WG</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9" name="Slide Number Placeholder 8"/>
          <p:cNvSpPr>
            <a:spLocks noGrp="1"/>
          </p:cNvSpPr>
          <p:nvPr>
            <p:ph type="sldNum" sz="quarter" idx="12"/>
          </p:nvPr>
        </p:nvSpPr>
        <p:spPr/>
        <p:txBody>
          <a:bodyPr/>
          <a:lstStyle>
            <a:lvl1pPr>
              <a:defRPr/>
            </a:lvl1pPr>
          </a:lstStyle>
          <a:p>
            <a:pPr>
              <a:defRPr/>
            </a:pPr>
            <a:r>
              <a:rPr lang="en-US" dirty="0"/>
              <a:t>Slide </a:t>
            </a:r>
            <a:fld id="{EA519437-B6E0-45D2-ADBE-CED11A2324BD}"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5" name="Slide Number Placeholder 4"/>
          <p:cNvSpPr>
            <a:spLocks noGrp="1"/>
          </p:cNvSpPr>
          <p:nvPr>
            <p:ph type="sldNum" sz="quarter" idx="12"/>
          </p:nvPr>
        </p:nvSpPr>
        <p:spPr/>
        <p:txBody>
          <a:bodyPr/>
          <a:lstStyle>
            <a:lvl1pPr>
              <a:defRPr/>
            </a:lvl1pPr>
          </a:lstStyle>
          <a:p>
            <a:pPr>
              <a:defRPr/>
            </a:pPr>
            <a:r>
              <a:rPr lang="en-US" dirty="0"/>
              <a:t>Slide </a:t>
            </a:r>
            <a:fld id="{5F31B28D-59C5-4D92-A491-E66C7A6F60AE}"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4" name="Slide Number Placeholder 3"/>
          <p:cNvSpPr>
            <a:spLocks noGrp="1"/>
          </p:cNvSpPr>
          <p:nvPr>
            <p:ph type="sldNum" sz="quarter" idx="12"/>
          </p:nvPr>
        </p:nvSpPr>
        <p:spPr/>
        <p:txBody>
          <a:bodyPr/>
          <a:lstStyle>
            <a:lvl1pPr>
              <a:defRPr/>
            </a:lvl1pPr>
          </a:lstStyle>
          <a:p>
            <a:pPr>
              <a:defRPr/>
            </a:pPr>
            <a:r>
              <a:rPr lang="en-US" dirty="0"/>
              <a:t>Slide </a:t>
            </a:r>
            <a:fld id="{C922C443-5D96-4DE7-99CD-7C5E19B8A471}"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6825E2F7-1D07-407B-992F-AC7D28176587}"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                                 Subir Das, Chair 802.21 WG</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                                 Subir Das, Chair 802.21 WG</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                                 Subir Das, Chair 802.21 WG</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                                 Subir Das, Chair 802.21 WG</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r>
              <a:rPr lang="pt-BR" smtClean="0"/>
              <a:t>                                 Subir Das, Chair 802.21 WG</a:t>
            </a:r>
            <a:endParaRPr lang="en-US" dirty="0"/>
          </a:p>
        </p:txBody>
      </p:sp>
      <p:sp>
        <p:nvSpPr>
          <p:cNvPr id="5" name="Slide Number Placeholder 4"/>
          <p:cNvSpPr>
            <a:spLocks noGrp="1"/>
          </p:cNvSpPr>
          <p:nvPr>
            <p:ph type="sldNum" sz="quarter" idx="12"/>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                                 Subir Das, Chair 802.21 WG</a:t>
            </a:r>
            <a:endParaRPr lang="en-US" dirty="0"/>
          </a:p>
        </p:txBody>
      </p:sp>
      <p:sp>
        <p:nvSpPr>
          <p:cNvPr id="5" name="Slide Number Placeholder 4"/>
          <p:cNvSpPr>
            <a:spLocks noGrp="1"/>
          </p:cNvSpPr>
          <p:nvPr>
            <p:ph type="sldNum" sz="quarter" idx="12"/>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                                 Subir Das, Chair 802.21 WG</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3CBDE478-540A-4533-B630-5289DA16E16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5" name="Slide Number Placeholder 4"/>
          <p:cNvSpPr>
            <a:spLocks noGrp="1"/>
          </p:cNvSpPr>
          <p:nvPr>
            <p:ph type="sldNum" sz="quarter" idx="12"/>
          </p:nvPr>
        </p:nvSpPr>
        <p:spPr/>
        <p:txBody>
          <a:bodyPr/>
          <a:lstStyle>
            <a:lvl1pPr>
              <a:defRPr/>
            </a:lvl1pPr>
          </a:lstStyle>
          <a:p>
            <a:pPr>
              <a:defRPr/>
            </a:pPr>
            <a:r>
              <a:rPr lang="en-US" dirty="0"/>
              <a:t>Slide </a:t>
            </a:r>
            <a:fld id="{43DACD2F-9786-486C-9E92-757D70B8C56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1"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2"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                                 Subir Das, Chair 802.21 WG</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506704" y="394156"/>
            <a:ext cx="4768934"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21-17-0022-00-0000-Joint_Plenary_Opening_Report.ppt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6" r:id="rId2"/>
    <p:sldLayoutId id="2147483864" r:id="rId3"/>
    <p:sldLayoutId id="2147483865" r:id="rId4"/>
    <p:sldLayoutId id="2147483862" r:id="rId5"/>
    <p:sldLayoutId id="2147483863" r:id="rId6"/>
    <p:sldLayoutId id="2147483837" r:id="rId7"/>
    <p:sldLayoutId id="2147483850" r:id="rId8"/>
    <p:sldLayoutId id="2147483851" r:id="rId9"/>
    <p:sldLayoutId id="2147483852" r:id="rId10"/>
    <p:sldLayoutId id="2147483853" r:id="rId11"/>
    <p:sldLayoutId id="2147483854" r:id="rId12"/>
    <p:sldLayoutId id="2147483855" r:id="rId13"/>
    <p:sldLayoutId id="2147483856" r:id="rId14"/>
    <p:sldLayoutId id="2147483857" r:id="rId15"/>
    <p:sldLayoutId id="2147483858" r:id="rId16"/>
    <p:sldLayoutId id="2147483859" r:id="rId17"/>
    <p:sldLayoutId id="2147483860" r:id="rId18"/>
    <p:sldLayoutId id="2147483861" r:id="rId19"/>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ctrTitle"/>
          </p:nvPr>
        </p:nvSpPr>
        <p:spPr>
          <a:xfrm>
            <a:off x="152400" y="609600"/>
            <a:ext cx="8610600" cy="4038600"/>
          </a:xfrm>
        </p:spPr>
        <p:txBody>
          <a:bodyPr/>
          <a:lstStyle/>
          <a:p>
            <a:pPr eaLnBrk="1" hangingPunct="1"/>
            <a:r>
              <a:rPr lang="en-US" sz="4000" b="1" dirty="0" smtClean="0">
                <a:solidFill>
                  <a:schemeClr val="accent2"/>
                </a:solidFill>
                <a:latin typeface="Arial" charset="0"/>
              </a:rPr>
              <a:t>802 Wireless Joint Opening Plenary</a:t>
            </a:r>
            <a:br>
              <a:rPr lang="en-US" sz="4000" b="1" dirty="0" smtClean="0">
                <a:solidFill>
                  <a:schemeClr val="accent2"/>
                </a:solidFill>
                <a:latin typeface="Arial" charset="0"/>
              </a:rPr>
            </a:br>
            <a:r>
              <a:rPr lang="en-US" sz="4000" dirty="0" smtClean="0">
                <a:solidFill>
                  <a:schemeClr val="accent2"/>
                </a:solidFill>
                <a:latin typeface="Arial" charset="0"/>
              </a:rPr>
              <a:t/>
            </a:r>
            <a:br>
              <a:rPr lang="en-US" sz="4000" dirty="0" smtClean="0">
                <a:solidFill>
                  <a:schemeClr val="accent2"/>
                </a:solidFill>
                <a:latin typeface="Arial" charset="0"/>
              </a:rPr>
            </a:br>
            <a:r>
              <a:rPr lang="en-US" sz="3600" b="1" dirty="0" smtClean="0">
                <a:solidFill>
                  <a:schemeClr val="accent2"/>
                </a:solidFill>
                <a:latin typeface="Arial" charset="0"/>
              </a:rPr>
              <a:t>IEEE 802.21 </a:t>
            </a:r>
            <a:br>
              <a:rPr lang="en-US" sz="3600" b="1" dirty="0" smtClean="0">
                <a:solidFill>
                  <a:schemeClr val="accent2"/>
                </a:solidFill>
                <a:latin typeface="Arial" charset="0"/>
              </a:rPr>
            </a:br>
            <a:r>
              <a:rPr lang="en-US" sz="3600" b="1" dirty="0" smtClean="0">
                <a:solidFill>
                  <a:schemeClr val="accent2"/>
                </a:solidFill>
                <a:latin typeface="Arial" charset="0"/>
              </a:rPr>
              <a:t>Media Independent Handover Services</a:t>
            </a:r>
            <a:br>
              <a:rPr lang="en-US" sz="3600" b="1" dirty="0" smtClean="0">
                <a:solidFill>
                  <a:schemeClr val="accent2"/>
                </a:solidFill>
                <a:latin typeface="Arial" charset="0"/>
              </a:rPr>
            </a:br>
            <a:r>
              <a:rPr lang="en-US" sz="3600" b="1" dirty="0" smtClean="0">
                <a:solidFill>
                  <a:schemeClr val="accent2"/>
                </a:solidFill>
                <a:latin typeface="Arial" charset="0"/>
              </a:rPr>
              <a:t>Session </a:t>
            </a:r>
            <a:r>
              <a:rPr lang="en-US" sz="3600" b="1" dirty="0" smtClean="0">
                <a:solidFill>
                  <a:schemeClr val="accent2"/>
                </a:solidFill>
                <a:latin typeface="Arial" charset="0"/>
              </a:rPr>
              <a:t>#</a:t>
            </a:r>
            <a:r>
              <a:rPr lang="en-US" sz="3600" b="1" dirty="0" smtClean="0">
                <a:solidFill>
                  <a:schemeClr val="accent2"/>
                </a:solidFill>
                <a:latin typeface="Arial" charset="0"/>
              </a:rPr>
              <a:t>80</a:t>
            </a:r>
            <a:r>
              <a:rPr lang="en-US" sz="3600" b="1" dirty="0" smtClean="0">
                <a:solidFill>
                  <a:schemeClr val="accent2"/>
                </a:solidFill>
                <a:latin typeface="Arial" charset="0"/>
              </a:rPr>
              <a:t>, May, </a:t>
            </a:r>
            <a:r>
              <a:rPr lang="en-US" sz="3600" b="1" dirty="0" smtClean="0">
                <a:solidFill>
                  <a:schemeClr val="accent2"/>
                </a:solidFill>
                <a:latin typeface="Arial" charset="0"/>
              </a:rPr>
              <a:t>2017</a:t>
            </a:r>
            <a:r>
              <a:rPr lang="en-US" sz="3600" b="1" dirty="0" smtClean="0">
                <a:latin typeface="Arial" charset="0"/>
              </a:rPr>
              <a:t/>
            </a:r>
            <a:br>
              <a:rPr lang="en-US" sz="3600" b="1" dirty="0" smtClean="0">
                <a:latin typeface="Arial" charset="0"/>
              </a:rPr>
            </a:br>
            <a:r>
              <a:rPr lang="en-US" sz="3200" b="1" dirty="0" smtClean="0">
                <a:solidFill>
                  <a:schemeClr val="accent2"/>
                </a:solidFill>
                <a:latin typeface="Arial" charset="0"/>
              </a:rPr>
              <a:t>Daejeon, South Korea</a:t>
            </a:r>
            <a:endParaRPr lang="en-US" sz="3200" b="1" dirty="0" smtClean="0">
              <a:solidFill>
                <a:schemeClr val="accent2"/>
              </a:solidFill>
              <a:latin typeface="Arial" charset="0"/>
            </a:endParaRPr>
          </a:p>
        </p:txBody>
      </p:sp>
      <p:sp>
        <p:nvSpPr>
          <p:cNvPr id="4100" name="Rectangle 3"/>
          <p:cNvSpPr>
            <a:spLocks noGrp="1" noChangeArrowheads="1"/>
          </p:cNvSpPr>
          <p:nvPr>
            <p:ph type="subTitle" idx="1"/>
          </p:nvPr>
        </p:nvSpPr>
        <p:spPr>
          <a:xfrm>
            <a:off x="533400" y="4800600"/>
            <a:ext cx="7848600" cy="1066800"/>
          </a:xfrm>
        </p:spPr>
        <p:txBody>
          <a:bodyPr/>
          <a:lstStyle/>
          <a:p>
            <a:pPr eaLnBrk="1" hangingPunct="1"/>
            <a:r>
              <a:rPr lang="en-US" sz="2800" b="1" dirty="0" smtClean="0">
                <a:solidFill>
                  <a:schemeClr val="accent2"/>
                </a:solidFill>
                <a:latin typeface="Arial" charset="0"/>
              </a:rPr>
              <a:t>Subir Das </a:t>
            </a:r>
            <a:r>
              <a:rPr lang="en-US" sz="2800" b="1" dirty="0">
                <a:solidFill>
                  <a:schemeClr val="accent2"/>
                </a:solidFill>
                <a:latin typeface="Arial" charset="0"/>
              </a:rPr>
              <a:t> </a:t>
            </a:r>
            <a:r>
              <a:rPr lang="en-US" sz="2800" b="1" dirty="0" smtClean="0">
                <a:solidFill>
                  <a:schemeClr val="accent2"/>
                </a:solidFill>
                <a:latin typeface="Arial" charset="0"/>
              </a:rPr>
              <a:t>(</a:t>
            </a:r>
            <a:r>
              <a:rPr lang="en-US" sz="2400" b="1" dirty="0" smtClean="0">
                <a:solidFill>
                  <a:schemeClr val="accent2"/>
                </a:solidFill>
                <a:latin typeface="Arial" charset="0"/>
              </a:rPr>
              <a:t>sdas </a:t>
            </a:r>
            <a:r>
              <a:rPr lang="en-US" sz="2400" b="1" dirty="0" smtClean="0">
                <a:solidFill>
                  <a:schemeClr val="accent2"/>
                </a:solidFill>
                <a:latin typeface="Arial" charset="0"/>
              </a:rPr>
              <a:t>at  appcomsci dot </a:t>
            </a:r>
            <a:r>
              <a:rPr lang="en-US" sz="2400" b="1" dirty="0" smtClean="0">
                <a:solidFill>
                  <a:schemeClr val="accent2"/>
                </a:solidFill>
                <a:latin typeface="Arial" charset="0"/>
              </a:rPr>
              <a:t>com)</a:t>
            </a:r>
          </a:p>
          <a:p>
            <a:pPr eaLnBrk="1" hangingPunct="1"/>
            <a:r>
              <a:rPr lang="en-US" sz="2400" b="1" dirty="0" smtClean="0">
                <a:solidFill>
                  <a:schemeClr val="accent2"/>
                </a:solidFill>
                <a:latin typeface="Arial" charset="0"/>
              </a:rPr>
              <a:t>Presented by: Hyeong Ho lee (Vice Chair) </a:t>
            </a:r>
            <a:endParaRPr lang="en-US" sz="2400" b="1" dirty="0" smtClean="0">
              <a:solidFill>
                <a:schemeClr val="accent2"/>
              </a:solidFill>
              <a:latin typeface="Arial" charset="0"/>
            </a:endParaRPr>
          </a:p>
        </p:txBody>
      </p:sp>
      <p:sp>
        <p:nvSpPr>
          <p:cNvPr id="6"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smtClean="0">
                <a:solidFill>
                  <a:schemeClr val="accent2"/>
                </a:solidFill>
                <a:latin typeface="Arial" charset="0"/>
              </a:rPr>
              <a:t>802.21 WG Objective </a:t>
            </a:r>
          </a:p>
        </p:txBody>
      </p:sp>
      <p:sp>
        <p:nvSpPr>
          <p:cNvPr id="8197" name="Rectangle 3"/>
          <p:cNvSpPr>
            <a:spLocks noGrp="1" noChangeArrowheads="1"/>
          </p:cNvSpPr>
          <p:nvPr>
            <p:ph type="body" idx="1"/>
          </p:nvPr>
        </p:nvSpPr>
        <p:spPr>
          <a:xfrm>
            <a:off x="389789" y="1600200"/>
            <a:ext cx="8214461" cy="3733800"/>
          </a:xfrm>
        </p:spPr>
        <p:txBody>
          <a:bodyPr/>
          <a:lstStyle/>
          <a:p>
            <a:pPr algn="just" eaLnBrk="1" hangingPunct="1"/>
            <a:r>
              <a:rPr lang="en-US" sz="2800" dirty="0"/>
              <a:t>IEEE 802.21 is developing an extensible Media access Independent Services (MIS) framework (i.e., function and protocol) that enables the optimization of services including handover service when performed between heterogeneous IEEE 802 networks. It also facilitates these services when networking between IEEE 802 networks and Cellular networks.</a:t>
            </a:r>
            <a:endParaRPr lang="en-US" sz="2800" dirty="0" smtClean="0">
              <a:latin typeface="Arial" charset="0"/>
            </a:endParaRPr>
          </a:p>
        </p:txBody>
      </p:sp>
      <p:sp>
        <p:nvSpPr>
          <p:cNvPr id="7"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2</a:t>
            </a:fld>
            <a:endParaRPr lang="en-US" dirty="0"/>
          </a:p>
        </p:txBody>
      </p:sp>
      <p:sp>
        <p:nvSpPr>
          <p:cNvPr id="6"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May</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966387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Task Groups and Status  </a:t>
            </a:r>
          </a:p>
        </p:txBody>
      </p:sp>
      <p:sp>
        <p:nvSpPr>
          <p:cNvPr id="33797" name="Rectangle 3"/>
          <p:cNvSpPr>
            <a:spLocks noGrp="1" noChangeArrowheads="1"/>
          </p:cNvSpPr>
          <p:nvPr>
            <p:ph type="body" idx="1"/>
          </p:nvPr>
        </p:nvSpPr>
        <p:spPr>
          <a:xfrm>
            <a:off x="304800" y="1219200"/>
            <a:ext cx="8686800" cy="4953000"/>
          </a:xfrm>
        </p:spPr>
        <p:txBody>
          <a:bodyPr/>
          <a:lstStyle/>
          <a:p>
            <a:pPr>
              <a:lnSpc>
                <a:spcPct val="80000"/>
              </a:lnSpc>
              <a:buNone/>
            </a:pPr>
            <a:endParaRPr lang="en-US" dirty="0" smtClean="0">
              <a:latin typeface="Arial" charset="0"/>
            </a:endParaRPr>
          </a:p>
          <a:p>
            <a:pPr>
              <a:lnSpc>
                <a:spcPct val="80000"/>
              </a:lnSpc>
            </a:pPr>
            <a:r>
              <a:rPr lang="en-US" sz="2800" dirty="0" smtClean="0">
                <a:latin typeface="Arial" charset="0"/>
              </a:rPr>
              <a:t>802.21m  - Revision </a:t>
            </a:r>
            <a:r>
              <a:rPr lang="en-US" sz="2800" dirty="0" smtClean="0">
                <a:latin typeface="Arial" charset="0"/>
              </a:rPr>
              <a:t>Project completed  </a:t>
            </a:r>
          </a:p>
          <a:p>
            <a:pPr lvl="1">
              <a:lnSpc>
                <a:spcPct val="80000"/>
              </a:lnSpc>
            </a:pPr>
            <a:r>
              <a:rPr lang="en-US" dirty="0" smtClean="0">
                <a:latin typeface="Arial" charset="0"/>
              </a:rPr>
              <a:t> </a:t>
            </a:r>
            <a:r>
              <a:rPr lang="en-US" sz="2400" dirty="0" smtClean="0">
                <a:latin typeface="Arial" charset="0"/>
              </a:rPr>
              <a:t>IEEE 802.21-2017 published in April 2017</a:t>
            </a:r>
            <a:endParaRPr lang="en-US" dirty="0" smtClean="0">
              <a:latin typeface="Arial" charset="0"/>
            </a:endParaRPr>
          </a:p>
          <a:p>
            <a:pPr>
              <a:lnSpc>
                <a:spcPct val="80000"/>
              </a:lnSpc>
              <a:buNone/>
            </a:pPr>
            <a:endParaRPr lang="en-US" dirty="0" smtClean="0">
              <a:latin typeface="Arial" charset="0"/>
            </a:endParaRPr>
          </a:p>
          <a:p>
            <a:pPr>
              <a:lnSpc>
                <a:spcPct val="80000"/>
              </a:lnSpc>
            </a:pPr>
            <a:r>
              <a:rPr lang="en-US" sz="2800" dirty="0" smtClean="0">
                <a:latin typeface="Arial" charset="0"/>
              </a:rPr>
              <a:t>802.21.1 - Use cases and </a:t>
            </a:r>
            <a:r>
              <a:rPr lang="en-US" sz="2800" dirty="0" smtClean="0">
                <a:latin typeface="Arial" charset="0"/>
              </a:rPr>
              <a:t>Services completed </a:t>
            </a:r>
          </a:p>
          <a:p>
            <a:pPr lvl="1">
              <a:lnSpc>
                <a:spcPct val="80000"/>
              </a:lnSpc>
            </a:pPr>
            <a:r>
              <a:rPr lang="en-US" sz="2400" dirty="0">
                <a:latin typeface="Arial" charset="0"/>
              </a:rPr>
              <a:t>IEEE </a:t>
            </a:r>
            <a:r>
              <a:rPr lang="en-US" sz="2400" dirty="0" smtClean="0">
                <a:latin typeface="Arial" charset="0"/>
              </a:rPr>
              <a:t>802.21.1-2017 </a:t>
            </a:r>
            <a:r>
              <a:rPr lang="en-US" sz="2400" dirty="0">
                <a:latin typeface="Arial" charset="0"/>
              </a:rPr>
              <a:t>published in April </a:t>
            </a:r>
            <a:r>
              <a:rPr lang="en-US" sz="2400" dirty="0" smtClean="0">
                <a:latin typeface="Arial" charset="0"/>
              </a:rPr>
              <a:t>2017</a:t>
            </a:r>
          </a:p>
          <a:p>
            <a:pPr marL="457200" lvl="1" indent="0">
              <a:lnSpc>
                <a:spcPct val="80000"/>
              </a:lnSpc>
              <a:buNone/>
            </a:pPr>
            <a:endParaRPr lang="en-US" dirty="0" smtClean="0">
              <a:latin typeface="Arial" charset="0"/>
            </a:endParaRPr>
          </a:p>
          <a:p>
            <a:pPr>
              <a:lnSpc>
                <a:spcPct val="80000"/>
              </a:lnSpc>
            </a:pPr>
            <a:r>
              <a:rPr lang="en-US" sz="2800" dirty="0" smtClean="0">
                <a:latin typeface="Arial" charset="0"/>
              </a:rPr>
              <a:t>Both Standards are submitted to ISO/JTC1/SC6 for consideration under PSDO process </a:t>
            </a:r>
          </a:p>
          <a:p>
            <a:pPr marL="0" indent="0">
              <a:lnSpc>
                <a:spcPct val="80000"/>
              </a:lnSpc>
              <a:buNone/>
            </a:pPr>
            <a:endParaRPr lang="en-US" sz="2800" dirty="0" smtClean="0">
              <a:latin typeface="Arial" charset="0"/>
            </a:endParaRPr>
          </a:p>
          <a:p>
            <a:pPr>
              <a:lnSpc>
                <a:spcPct val="80000"/>
              </a:lnSpc>
            </a:pPr>
            <a:r>
              <a:rPr lang="en-US" sz="2800" dirty="0" smtClean="0">
                <a:latin typeface="Arial" charset="0"/>
              </a:rPr>
              <a:t>Current activity is based on a corrigenda PAR </a:t>
            </a:r>
          </a:p>
          <a:p>
            <a:pPr marL="0" indent="0">
              <a:lnSpc>
                <a:spcPct val="80000"/>
              </a:lnSpc>
              <a:buNone/>
            </a:pPr>
            <a:endParaRPr lang="en-US" dirty="0">
              <a:latin typeface="Arial" charset="0"/>
            </a:endParaRPr>
          </a:p>
          <a:p>
            <a:pPr marL="0" indent="0">
              <a:lnSpc>
                <a:spcPct val="80000"/>
              </a:lnSpc>
              <a:buNone/>
            </a:pPr>
            <a:endParaRPr lang="en-US" sz="2000" dirty="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3</a:t>
            </a:fld>
            <a:endParaRPr lang="en-US" dirty="0"/>
          </a:p>
        </p:txBody>
      </p:sp>
      <p:sp>
        <p:nvSpPr>
          <p:cNvPr id="6" name="Date Placeholder 3"/>
          <p:cNvSpPr txBox="1">
            <a:spLocks/>
          </p:cNvSpPr>
          <p:nvPr/>
        </p:nvSpPr>
        <p:spPr>
          <a:xfrm>
            <a:off x="685800" y="6472312"/>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May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304800" y="5332413"/>
            <a:ext cx="8299450" cy="338554"/>
          </a:xfrm>
          <a:prstGeom prst="rect">
            <a:avLst/>
          </a:prstGeom>
          <a:noFill/>
          <a:ln w="9525">
            <a:noFill/>
            <a:miter lim="800000"/>
            <a:headEnd/>
            <a:tailEnd/>
          </a:ln>
        </p:spPr>
        <p:txBody>
          <a:bodyPr wrap="square">
            <a:spAutoFit/>
          </a:bodyPr>
          <a:lstStyle/>
          <a:p>
            <a:pPr algn="ctr" eaLnBrk="1" hangingPunct="1"/>
            <a:r>
              <a:rPr lang="en-US" sz="1600" b="1" dirty="0" smtClean="0"/>
              <a:t>Default </a:t>
            </a:r>
            <a:r>
              <a:rPr lang="en-US" sz="1600" b="1" dirty="0"/>
              <a:t>Location</a:t>
            </a:r>
            <a:r>
              <a:rPr lang="en-US" sz="1600" dirty="0" smtClean="0"/>
              <a:t>: </a:t>
            </a:r>
            <a:r>
              <a:rPr lang="en-US" sz="1600" dirty="0" smtClean="0"/>
              <a:t>207, Level 2</a:t>
            </a:r>
            <a:r>
              <a:rPr lang="en-US" sz="1600" dirty="0" smtClean="0"/>
              <a:t>, </a:t>
            </a:r>
            <a:r>
              <a:rPr lang="en-US" sz="1600" dirty="0"/>
              <a:t>Third floor; </a:t>
            </a:r>
            <a:r>
              <a:rPr lang="en-US" sz="1600" dirty="0" smtClean="0"/>
              <a:t>JTC1/SC6-104, Level 1 (Daejeon Convention Center)  </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4</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685799" y="5941149"/>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17</a:t>
            </a:r>
            <a:r>
              <a:rPr lang="en-US" sz="1600" dirty="0" smtClean="0">
                <a:latin typeface="Arial" charset="0"/>
              </a:rPr>
              <a:t> </a:t>
            </a:r>
            <a:r>
              <a:rPr lang="en-US" sz="1600" dirty="0">
                <a:latin typeface="Arial" charset="0"/>
              </a:rPr>
              <a:t>voting members  and </a:t>
            </a:r>
            <a:r>
              <a:rPr lang="en-US" sz="1600" dirty="0" smtClean="0">
                <a:latin typeface="Arial" charset="0"/>
              </a:rPr>
              <a:t>one </a:t>
            </a:r>
            <a:r>
              <a:rPr lang="en-US" sz="1600" dirty="0">
                <a:latin typeface="Arial" charset="0"/>
              </a:rPr>
              <a:t>aspirant member as of this </a:t>
            </a:r>
            <a:r>
              <a:rPr lang="en-US" sz="1600" dirty="0" smtClean="0">
                <a:latin typeface="Arial" charset="0"/>
              </a:rPr>
              <a:t>meeting</a:t>
            </a:r>
            <a:endParaRPr lang="en-US" sz="1600" dirty="0">
              <a:latin typeface="Arial" charset="0"/>
            </a:endParaRPr>
          </a:p>
        </p:txBody>
      </p:sp>
      <p:sp>
        <p:nvSpPr>
          <p:cNvPr id="21" name="Date Placeholder 3"/>
          <p:cNvSpPr txBox="1">
            <a:spLocks/>
          </p:cNvSpPr>
          <p:nvPr/>
        </p:nvSpPr>
        <p:spPr>
          <a:xfrm>
            <a:off x="762000" y="6449655"/>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May</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3489828402"/>
              </p:ext>
            </p:extLst>
          </p:nvPr>
        </p:nvGraphicFramePr>
        <p:xfrm>
          <a:off x="838201" y="1752600"/>
          <a:ext cx="7010399" cy="3276600"/>
        </p:xfrm>
        <a:graphic>
          <a:graphicData uri="http://schemas.openxmlformats.org/drawingml/2006/table">
            <a:tbl>
              <a:tblPr firstRow="1" firstCol="1" bandRow="1">
                <a:tableStyleId>{5C22544A-7EE6-4342-B048-85BDC9FD1C3A}</a:tableStyleId>
              </a:tblPr>
              <a:tblGrid>
                <a:gridCol w="1196552">
                  <a:extLst>
                    <a:ext uri="{9D8B030D-6E8A-4147-A177-3AD203B41FA5}">
                      <a16:colId xmlns:a16="http://schemas.microsoft.com/office/drawing/2014/main" val="3553950228"/>
                    </a:ext>
                  </a:extLst>
                </a:gridCol>
                <a:gridCol w="1283922">
                  <a:extLst>
                    <a:ext uri="{9D8B030D-6E8A-4147-A177-3AD203B41FA5}">
                      <a16:colId xmlns:a16="http://schemas.microsoft.com/office/drawing/2014/main" val="196425019"/>
                    </a:ext>
                  </a:extLst>
                </a:gridCol>
                <a:gridCol w="1367132">
                  <a:extLst>
                    <a:ext uri="{9D8B030D-6E8A-4147-A177-3AD203B41FA5}">
                      <a16:colId xmlns:a16="http://schemas.microsoft.com/office/drawing/2014/main" val="3831793010"/>
                    </a:ext>
                  </a:extLst>
                </a:gridCol>
                <a:gridCol w="1566003">
                  <a:extLst>
                    <a:ext uri="{9D8B030D-6E8A-4147-A177-3AD203B41FA5}">
                      <a16:colId xmlns:a16="http://schemas.microsoft.com/office/drawing/2014/main" val="1717648123"/>
                    </a:ext>
                  </a:extLst>
                </a:gridCol>
                <a:gridCol w="1596790">
                  <a:extLst>
                    <a:ext uri="{9D8B030D-6E8A-4147-A177-3AD203B41FA5}">
                      <a16:colId xmlns:a16="http://schemas.microsoft.com/office/drawing/2014/main" val="1174250418"/>
                    </a:ext>
                  </a:extLst>
                </a:gridCol>
              </a:tblGrid>
              <a:tr h="845717">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Monday </a:t>
                      </a:r>
                    </a:p>
                    <a:p>
                      <a:pPr marL="0" marR="0">
                        <a:spcBef>
                          <a:spcPts val="0"/>
                        </a:spcBef>
                        <a:spcAft>
                          <a:spcPts val="0"/>
                        </a:spcAft>
                      </a:pPr>
                      <a:r>
                        <a:rPr lang="en-US" sz="1200" dirty="0">
                          <a:effectLst/>
                        </a:rPr>
                        <a:t>(May 08, 2017) </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en-US" sz="1200" dirty="0">
                          <a:effectLst/>
                        </a:rPr>
                        <a:t>Tuesday </a:t>
                      </a:r>
                    </a:p>
                    <a:p>
                      <a:pPr marL="0" marR="0">
                        <a:spcBef>
                          <a:spcPts val="0"/>
                        </a:spcBef>
                        <a:spcAft>
                          <a:spcPts val="0"/>
                        </a:spcAft>
                      </a:pPr>
                      <a:r>
                        <a:rPr lang="en-US" sz="1200" dirty="0">
                          <a:effectLst/>
                        </a:rPr>
                        <a:t>(May 09, 2017)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Wednesday </a:t>
                      </a:r>
                    </a:p>
                    <a:p>
                      <a:pPr marL="0" marR="0">
                        <a:spcBef>
                          <a:spcPts val="0"/>
                        </a:spcBef>
                        <a:spcAft>
                          <a:spcPts val="0"/>
                        </a:spcAft>
                      </a:pPr>
                      <a:r>
                        <a:rPr lang="en-US" sz="1200" dirty="0">
                          <a:effectLst/>
                        </a:rPr>
                        <a:t>(May 10, 2017)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Thursday </a:t>
                      </a:r>
                    </a:p>
                    <a:p>
                      <a:pPr marL="0" marR="0">
                        <a:spcBef>
                          <a:spcPts val="0"/>
                        </a:spcBef>
                        <a:spcAft>
                          <a:spcPts val="0"/>
                        </a:spcAft>
                      </a:pPr>
                      <a:r>
                        <a:rPr lang="en-US" sz="1200" dirty="0">
                          <a:effectLst/>
                        </a:rPr>
                        <a:t>(May 11, 2017) </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4031684161"/>
                  </a:ext>
                </a:extLst>
              </a:tr>
              <a:tr h="766016">
                <a:tc>
                  <a:txBody>
                    <a:bodyPr/>
                    <a:lstStyle/>
                    <a:p>
                      <a:pPr marL="0" marR="0">
                        <a:spcBef>
                          <a:spcPts val="0"/>
                        </a:spcBef>
                        <a:spcAft>
                          <a:spcPts val="0"/>
                        </a:spcAft>
                      </a:pPr>
                      <a:r>
                        <a:rPr lang="en-US" sz="1200" dirty="0">
                          <a:effectLst/>
                        </a:rPr>
                        <a:t>AM-1 </a:t>
                      </a:r>
                    </a:p>
                    <a:p>
                      <a:pPr marL="0" marR="0">
                        <a:spcBef>
                          <a:spcPts val="0"/>
                        </a:spcBef>
                        <a:spcAft>
                          <a:spcPts val="0"/>
                        </a:spcAft>
                      </a:pPr>
                      <a:r>
                        <a:rPr lang="en-US" sz="1200" dirty="0">
                          <a:effectLst/>
                        </a:rPr>
                        <a:t>8:00-10:00a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IEEE 802 Wireless joint opening plenary (8:00-9:00a)</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573202769"/>
                  </a:ext>
                </a:extLst>
              </a:tr>
              <a:tr h="550823">
                <a:tc>
                  <a:txBody>
                    <a:bodyPr/>
                    <a:lstStyle/>
                    <a:p>
                      <a:pPr marL="0" marR="0">
                        <a:spcBef>
                          <a:spcPts val="0"/>
                        </a:spcBef>
                        <a:spcAft>
                          <a:spcPts val="0"/>
                        </a:spcAft>
                      </a:pPr>
                      <a:r>
                        <a:rPr lang="en-US" sz="1200" dirty="0">
                          <a:effectLst/>
                        </a:rPr>
                        <a:t>AM-2 </a:t>
                      </a:r>
                    </a:p>
                    <a:p>
                      <a:pPr marL="0" marR="0">
                        <a:spcBef>
                          <a:spcPts val="0"/>
                        </a:spcBef>
                        <a:spcAft>
                          <a:spcPts val="0"/>
                        </a:spcAft>
                      </a:pPr>
                      <a:r>
                        <a:rPr lang="en-US" sz="1200" dirty="0">
                          <a:effectLst/>
                        </a:rPr>
                        <a:t>10:30-12:30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Session</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Closing Plenary</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267542584"/>
                  </a:ext>
                </a:extLst>
              </a:tr>
              <a:tr h="523371">
                <a:tc>
                  <a:txBody>
                    <a:bodyPr/>
                    <a:lstStyle/>
                    <a:p>
                      <a:pPr marL="0" marR="0">
                        <a:spcBef>
                          <a:spcPts val="0"/>
                        </a:spcBef>
                        <a:spcAft>
                          <a:spcPts val="0"/>
                        </a:spcAft>
                      </a:pPr>
                      <a:r>
                        <a:rPr lang="en-US" sz="1200" dirty="0">
                          <a:effectLst/>
                        </a:rPr>
                        <a:t>PM-1 </a:t>
                      </a:r>
                    </a:p>
                    <a:p>
                      <a:pPr marL="0" marR="0">
                        <a:spcBef>
                          <a:spcPts val="0"/>
                        </a:spcBef>
                        <a:spcAft>
                          <a:spcPts val="0"/>
                        </a:spcAft>
                      </a:pPr>
                      <a:r>
                        <a:rPr lang="en-US" sz="1200" dirty="0">
                          <a:effectLst/>
                        </a:rPr>
                        <a:t>1:30 – 3:30p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en-US" sz="1200" dirty="0">
                          <a:effectLst/>
                        </a:rPr>
                        <a:t>JTC1/SC6 Ad Hoc</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499137995"/>
                  </a:ext>
                </a:extLst>
              </a:tr>
              <a:tr h="590673">
                <a:tc>
                  <a:txBody>
                    <a:bodyPr/>
                    <a:lstStyle/>
                    <a:p>
                      <a:pPr marL="0" marR="0">
                        <a:spcBef>
                          <a:spcPts val="0"/>
                        </a:spcBef>
                        <a:spcAft>
                          <a:spcPts val="0"/>
                        </a:spcAft>
                      </a:pPr>
                      <a:r>
                        <a:rPr lang="en-US" sz="1200" dirty="0">
                          <a:effectLst/>
                        </a:rPr>
                        <a:t>PM-2 </a:t>
                      </a:r>
                    </a:p>
                    <a:p>
                      <a:pPr marL="0" marR="0">
                        <a:spcBef>
                          <a:spcPts val="0"/>
                        </a:spcBef>
                        <a:spcAft>
                          <a:spcPts val="0"/>
                        </a:spcAft>
                      </a:pPr>
                      <a:r>
                        <a:rPr lang="en-US" sz="1200" dirty="0">
                          <a:effectLst/>
                        </a:rPr>
                        <a:t>4:00 – 6:00p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en-US" sz="1200" dirty="0">
                          <a:effectLst/>
                        </a:rPr>
                        <a:t>WG opening plenary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WG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325911485"/>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813548"/>
            <a:ext cx="8534400" cy="533400"/>
          </a:xfrm>
        </p:spPr>
        <p:txBody>
          <a:bodyPr/>
          <a:lstStyle/>
          <a:p>
            <a:r>
              <a:rPr lang="en-US" sz="3600" dirty="0" smtClean="0">
                <a:solidFill>
                  <a:schemeClr val="accent2"/>
                </a:solidFill>
              </a:rPr>
              <a:t>Future Sessions – 2017</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04800" y="1456765"/>
            <a:ext cx="8686800" cy="4800600"/>
          </a:xfrm>
        </p:spPr>
        <p:txBody>
          <a:bodyPr/>
          <a:lstStyle/>
          <a:p>
            <a:pPr>
              <a:lnSpc>
                <a:spcPct val="90000"/>
              </a:lnSpc>
            </a:pPr>
            <a:r>
              <a:rPr lang="en-US" sz="2400" b="1" dirty="0" smtClean="0">
                <a:solidFill>
                  <a:srgbClr val="FF0000"/>
                </a:solidFill>
              </a:rPr>
              <a:t>Plenary</a:t>
            </a:r>
            <a:r>
              <a:rPr lang="en-US" sz="2400" b="1" dirty="0" smtClean="0">
                <a:solidFill>
                  <a:srgbClr val="FF0000"/>
                </a:solidFill>
              </a:rPr>
              <a:t>:  </a:t>
            </a:r>
            <a:r>
              <a:rPr lang="en-US" sz="2400" b="1" dirty="0">
                <a:solidFill>
                  <a:srgbClr val="FF0000"/>
                </a:solidFill>
              </a:rPr>
              <a:t>July 9-14, 2017, Estrel Hotel and Convention Center, Berlin, </a:t>
            </a:r>
            <a:r>
              <a:rPr lang="en-US" sz="2400" b="1" dirty="0" smtClean="0">
                <a:solidFill>
                  <a:srgbClr val="FF0000"/>
                </a:solidFill>
              </a:rPr>
              <a:t>Germany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a:solidFill>
                  <a:srgbClr val="0000FF"/>
                </a:solidFill>
              </a:rPr>
              <a:t>September 10-15,  2017, 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5-10, 2017, Caribe Hotel and Convention Center, Orlando, FL, </a:t>
            </a:r>
            <a:r>
              <a:rPr lang="en-US" sz="2400" b="1" dirty="0" smtClean="0">
                <a:solidFill>
                  <a:srgbClr val="FF0000"/>
                </a:solidFill>
              </a:rPr>
              <a:t>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
        <p:nvSpPr>
          <p:cNvPr id="5" name="Date Placeholder 3"/>
          <p:cNvSpPr txBox="1">
            <a:spLocks/>
          </p:cNvSpPr>
          <p:nvPr/>
        </p:nvSpPr>
        <p:spPr>
          <a:xfrm>
            <a:off x="762000" y="6449655"/>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May</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836037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43790</TotalTime>
  <Words>421</Words>
  <Application>Microsoft Office PowerPoint</Application>
  <PresentationFormat>On-screen Show (4:3)</PresentationFormat>
  <Paragraphs>91</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802.11PowerPointTemplate-Landscape</vt:lpstr>
      <vt:lpstr>802 Wireless Joint Opening Plenary  IEEE 802.21  Media Independent Handover Services Session #80, May, 2017 Daejeon, South Korea</vt:lpstr>
      <vt:lpstr>802.21 WG Objective </vt:lpstr>
      <vt:lpstr>Task Groups and Status  </vt:lpstr>
      <vt:lpstr>Session Time and Location   </vt:lpstr>
      <vt:lpstr>Future Sessions – 2017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Joint Plenary Session</dc:title>
  <dc:creator>Subir Das</dc:creator>
  <cp:lastModifiedBy>Das, Subir</cp:lastModifiedBy>
  <cp:revision>537</cp:revision>
  <cp:lastPrinted>1998-02-10T13:28:06Z</cp:lastPrinted>
  <dcterms:created xsi:type="dcterms:W3CDTF">2002-07-08T22:03:28Z</dcterms:created>
  <dcterms:modified xsi:type="dcterms:W3CDTF">2017-05-05T15:58:33Z</dcterms:modified>
</cp:coreProperties>
</file>