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2"/>
  </p:notesMasterIdLst>
  <p:handoutMasterIdLst>
    <p:handoutMasterId r:id="rId23"/>
  </p:handoutMasterIdLst>
  <p:sldIdLst>
    <p:sldId id="413" r:id="rId2"/>
    <p:sldId id="478" r:id="rId3"/>
    <p:sldId id="432" r:id="rId4"/>
    <p:sldId id="400" r:id="rId5"/>
    <p:sldId id="401" r:id="rId6"/>
    <p:sldId id="475" r:id="rId7"/>
    <p:sldId id="403" r:id="rId8"/>
    <p:sldId id="404" r:id="rId9"/>
    <p:sldId id="405" r:id="rId10"/>
    <p:sldId id="406" r:id="rId11"/>
    <p:sldId id="408" r:id="rId12"/>
    <p:sldId id="482" r:id="rId13"/>
    <p:sldId id="409" r:id="rId14"/>
    <p:sldId id="410" r:id="rId15"/>
    <p:sldId id="411" r:id="rId16"/>
    <p:sldId id="479" r:id="rId17"/>
    <p:sldId id="480" r:id="rId18"/>
    <p:sldId id="472" r:id="rId19"/>
    <p:sldId id="481" r:id="rId20"/>
    <p:sldId id="465"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0000"/>
    <a:srgbClr val="C0C0C0"/>
    <a:srgbClr val="00CC99"/>
    <a:srgbClr val="66CCFF"/>
    <a:srgbClr val="66FF66"/>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8895" autoAdjust="0"/>
    <p:restoredTop sz="99556" autoAdjust="0"/>
  </p:normalViewPr>
  <p:slideViewPr>
    <p:cSldViewPr>
      <p:cViewPr varScale="1">
        <p:scale>
          <a:sx n="79" d="100"/>
          <a:sy n="79" d="100"/>
        </p:scale>
        <p:origin x="1284" y="51"/>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2727"/>
    </p:cViewPr>
  </p:sorterViewPr>
  <p:notesViewPr>
    <p:cSldViewPr>
      <p:cViewPr varScale="1">
        <p:scale>
          <a:sx n="48" d="100"/>
          <a:sy n="48" d="100"/>
        </p:scale>
        <p:origin x="807" y="39"/>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079500" y="8302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10</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11</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12</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12</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941960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13</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14</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15</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extLst>
      <p:ext uri="{BB962C8B-B14F-4D97-AF65-F5344CB8AC3E}">
        <p14:creationId xmlns:p14="http://schemas.microsoft.com/office/powerpoint/2010/main" val="41582785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2656787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21994838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501092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6439962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3740259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41906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7</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8</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9</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581400"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21-17-0023-00-Session#80	-Opening_Plenary_Notes.ppt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52400" y="1072438"/>
            <a:ext cx="8839200" cy="5252162"/>
          </a:xfrm>
          <a:prstGeom prst="rect">
            <a:avLst/>
          </a:prstGeom>
        </p:spPr>
      </p:pic>
      <p:sp>
        <p:nvSpPr>
          <p:cNvPr id="16389" name="Rectangle 2"/>
          <p:cNvSpPr>
            <a:spLocks noGrp="1" noChangeArrowheads="1"/>
          </p:cNvSpPr>
          <p:nvPr>
            <p:ph type="ctrTitle"/>
          </p:nvPr>
        </p:nvSpPr>
        <p:spPr>
          <a:xfrm>
            <a:off x="778099" y="1165538"/>
            <a:ext cx="7848600" cy="3505200"/>
          </a:xfrm>
        </p:spPr>
        <p:txBody>
          <a:bodyPr/>
          <a:lstStyle/>
          <a:p>
            <a:r>
              <a:rPr lang="en-US" sz="5400" b="1" dirty="0" smtClean="0">
                <a:solidFill>
                  <a:srgbClr val="FFFF00"/>
                </a:solidFill>
                <a:latin typeface="Arial" charset="0"/>
              </a:rPr>
              <a:t>IEEE 802.21</a:t>
            </a:r>
            <a:br>
              <a:rPr lang="en-US" sz="5400" b="1" dirty="0" smtClean="0">
                <a:solidFill>
                  <a:srgbClr val="FFFF00"/>
                </a:solidFill>
                <a:latin typeface="Arial" charset="0"/>
              </a:rPr>
            </a:br>
            <a:r>
              <a:rPr lang="en-US" b="1" dirty="0" smtClean="0">
                <a:solidFill>
                  <a:srgbClr val="FFFF00"/>
                </a:solidFill>
                <a:latin typeface="Arial" charset="0"/>
              </a:rPr>
              <a:t>Session #80, </a:t>
            </a:r>
            <a:br>
              <a:rPr lang="en-US" b="1" dirty="0" smtClean="0">
                <a:solidFill>
                  <a:srgbClr val="FFFF00"/>
                </a:solidFill>
                <a:latin typeface="Arial" charset="0"/>
              </a:rPr>
            </a:br>
            <a:r>
              <a:rPr lang="en-US" b="1" dirty="0" smtClean="0">
                <a:solidFill>
                  <a:srgbClr val="FFFF00"/>
                </a:solidFill>
                <a:latin typeface="Arial" charset="0"/>
              </a:rPr>
              <a:t>Daejeon, South Korea</a:t>
            </a:r>
            <a:br>
              <a:rPr lang="en-US" b="1" dirty="0" smtClean="0">
                <a:solidFill>
                  <a:srgbClr val="FFFF00"/>
                </a:solidFill>
                <a:latin typeface="Arial" charset="0"/>
              </a:rPr>
            </a:br>
            <a:r>
              <a:rPr lang="en-US" b="1" dirty="0" smtClean="0">
                <a:solidFill>
                  <a:srgbClr val="FFFF00"/>
                </a:solidFill>
                <a:latin typeface="Arial" charset="0"/>
              </a:rPr>
              <a:t>WG </a:t>
            </a:r>
            <a:r>
              <a:rPr lang="en-US" sz="3200" b="1" dirty="0" smtClean="0">
                <a:solidFill>
                  <a:srgbClr val="FFFF00"/>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a:t>
            </a:r>
            <a:r>
              <a:rPr kumimoji="0" lang="pt-BR" sz="1200" b="1" i="0" u="none" strike="noStrike" kern="1200" cap="none" spc="0" normalizeH="0" baseline="0" noProof="0" dirty="0" smtClean="0">
                <a:ln>
                  <a:noFill/>
                </a:ln>
                <a:effectLst/>
                <a:uLnTx/>
                <a:uFillTx/>
                <a:latin typeface="Times New Roman" pitchFamily="18" charset="0"/>
                <a:ea typeface="+mn-ea"/>
                <a:cs typeface="+mn-cs"/>
              </a:rPr>
              <a:t>Subir Das, Chair 802.21 WG</a:t>
            </a:r>
            <a:endParaRPr kumimoji="0" lang="en-US" sz="1200" b="1" i="0" u="none" strike="noStrike" kern="1200" cap="none" spc="0" normalizeH="0" baseline="0" noProof="0" dirty="0" smtClean="0">
              <a:ln>
                <a:noFill/>
              </a:ln>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33500" y="4662159"/>
            <a:ext cx="6858000" cy="1066800"/>
          </a:xfrm>
        </p:spPr>
        <p:txBody>
          <a:bodyPr/>
          <a:lstStyle/>
          <a:p>
            <a:pPr eaLnBrk="1" hangingPunct="1"/>
            <a:r>
              <a:rPr lang="en-US" sz="2800" b="1" dirty="0" smtClean="0">
                <a:solidFill>
                  <a:srgbClr val="FFFF00"/>
                </a:solidFill>
                <a:latin typeface="Arial" charset="0"/>
              </a:rPr>
              <a:t>Subir Das</a:t>
            </a:r>
          </a:p>
          <a:p>
            <a:pPr eaLnBrk="1" hangingPunct="1"/>
            <a:r>
              <a:rPr lang="en-US" sz="2800" b="1" dirty="0" smtClean="0">
                <a:solidFill>
                  <a:srgbClr val="FFFF00"/>
                </a:solidFill>
                <a:latin typeface="Arial" charset="0"/>
              </a:rPr>
              <a:t>sdas at appcomsci dot com</a:t>
            </a:r>
          </a:p>
        </p:txBody>
      </p:sp>
      <p:sp>
        <p:nvSpPr>
          <p:cNvPr id="7"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12</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br>
              <a:rPr lang="en-GB" altLang="en-US" dirty="0" smtClean="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4294967295"/>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11618981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Task Groups and Status  </a:t>
            </a:r>
          </a:p>
        </p:txBody>
      </p:sp>
      <p:sp>
        <p:nvSpPr>
          <p:cNvPr id="33797" name="Rectangle 3"/>
          <p:cNvSpPr>
            <a:spLocks noGrp="1" noChangeArrowheads="1"/>
          </p:cNvSpPr>
          <p:nvPr>
            <p:ph type="body" idx="1"/>
          </p:nvPr>
        </p:nvSpPr>
        <p:spPr>
          <a:xfrm>
            <a:off x="304800" y="1219200"/>
            <a:ext cx="8686800" cy="4953000"/>
          </a:xfrm>
        </p:spPr>
        <p:txBody>
          <a:bodyPr/>
          <a:lstStyle/>
          <a:p>
            <a:pPr>
              <a:lnSpc>
                <a:spcPct val="80000"/>
              </a:lnSpc>
              <a:buNone/>
            </a:pPr>
            <a:endParaRPr lang="en-US" dirty="0" smtClean="0">
              <a:latin typeface="Arial" charset="0"/>
            </a:endParaRPr>
          </a:p>
          <a:p>
            <a:pPr>
              <a:lnSpc>
                <a:spcPct val="80000"/>
              </a:lnSpc>
            </a:pPr>
            <a:r>
              <a:rPr lang="en-US" sz="2800" dirty="0" smtClean="0">
                <a:latin typeface="Arial" charset="0"/>
              </a:rPr>
              <a:t>802.21m  - Revision Project completed  </a:t>
            </a:r>
          </a:p>
          <a:p>
            <a:pPr lvl="1">
              <a:lnSpc>
                <a:spcPct val="80000"/>
              </a:lnSpc>
            </a:pPr>
            <a:r>
              <a:rPr lang="en-US" dirty="0" smtClean="0">
                <a:latin typeface="Arial" charset="0"/>
              </a:rPr>
              <a:t> </a:t>
            </a:r>
            <a:r>
              <a:rPr lang="en-US" sz="2400" dirty="0" smtClean="0">
                <a:latin typeface="Arial" charset="0"/>
              </a:rPr>
              <a:t>IEEE 802.21-2017 published in April 2017</a:t>
            </a:r>
          </a:p>
          <a:p>
            <a:pPr marL="457200" lvl="1" indent="0">
              <a:lnSpc>
                <a:spcPct val="80000"/>
              </a:lnSpc>
              <a:buNone/>
            </a:pPr>
            <a:endParaRPr lang="en-US" dirty="0" smtClean="0">
              <a:latin typeface="Arial" charset="0"/>
            </a:endParaRPr>
          </a:p>
          <a:p>
            <a:pPr>
              <a:lnSpc>
                <a:spcPct val="80000"/>
              </a:lnSpc>
              <a:buNone/>
            </a:pPr>
            <a:endParaRPr lang="en-US" dirty="0" smtClean="0">
              <a:latin typeface="Arial" charset="0"/>
            </a:endParaRPr>
          </a:p>
          <a:p>
            <a:pPr>
              <a:lnSpc>
                <a:spcPct val="80000"/>
              </a:lnSpc>
            </a:pPr>
            <a:r>
              <a:rPr lang="en-US" sz="2800" dirty="0" smtClean="0">
                <a:latin typeface="Arial" charset="0"/>
              </a:rPr>
              <a:t>802.21.1 - Use cases and Services completed </a:t>
            </a:r>
          </a:p>
          <a:p>
            <a:pPr lvl="1">
              <a:lnSpc>
                <a:spcPct val="80000"/>
              </a:lnSpc>
            </a:pPr>
            <a:r>
              <a:rPr lang="en-US" sz="2400" dirty="0">
                <a:latin typeface="Arial" charset="0"/>
              </a:rPr>
              <a:t>IEEE </a:t>
            </a:r>
            <a:r>
              <a:rPr lang="en-US" sz="2400" dirty="0" smtClean="0">
                <a:latin typeface="Arial" charset="0"/>
              </a:rPr>
              <a:t>802.21.1-2017 </a:t>
            </a:r>
            <a:r>
              <a:rPr lang="en-US" sz="2400" dirty="0">
                <a:latin typeface="Arial" charset="0"/>
              </a:rPr>
              <a:t>published in April </a:t>
            </a:r>
            <a:r>
              <a:rPr lang="en-US" sz="2400" dirty="0" smtClean="0">
                <a:latin typeface="Arial" charset="0"/>
              </a:rPr>
              <a:t>2017</a:t>
            </a:r>
          </a:p>
          <a:p>
            <a:pPr marL="457200" lvl="1" indent="0">
              <a:lnSpc>
                <a:spcPct val="80000"/>
              </a:lnSpc>
              <a:buNone/>
            </a:pPr>
            <a:endParaRPr lang="en-US" sz="2400" dirty="0" smtClean="0">
              <a:latin typeface="Arial" charset="0"/>
            </a:endParaRPr>
          </a:p>
          <a:p>
            <a:pPr lvl="1">
              <a:lnSpc>
                <a:spcPct val="80000"/>
              </a:lnSpc>
            </a:pPr>
            <a:endParaRPr lang="en-US" sz="2400" dirty="0">
              <a:latin typeface="Arial" charset="0"/>
            </a:endParaRPr>
          </a:p>
          <a:p>
            <a:pPr>
              <a:lnSpc>
                <a:spcPct val="80000"/>
              </a:lnSpc>
            </a:pPr>
            <a:r>
              <a:rPr lang="en-US" sz="2800" dirty="0" smtClean="0">
                <a:latin typeface="Arial" charset="0"/>
              </a:rPr>
              <a:t>Congratulations!</a:t>
            </a:r>
            <a:endParaRPr lang="en-US" sz="2400" dirty="0" smtClean="0">
              <a:latin typeface="Arial" charset="0"/>
            </a:endParaRPr>
          </a:p>
          <a:p>
            <a:pPr marL="457200" lvl="1" indent="0">
              <a:lnSpc>
                <a:spcPct val="80000"/>
              </a:lnSpc>
              <a:buNone/>
            </a:pPr>
            <a:endParaRPr lang="en-US" dirty="0" smtClean="0">
              <a:latin typeface="Arial" charset="0"/>
            </a:endParaRPr>
          </a:p>
          <a:p>
            <a:pPr marL="0" indent="0">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16</a:t>
            </a:fld>
            <a:endParaRPr lang="en-US" dirty="0"/>
          </a:p>
        </p:txBody>
      </p:sp>
      <p:sp>
        <p:nvSpPr>
          <p:cNvPr id="6" name="Date Placeholder 3"/>
          <p:cNvSpPr txBox="1">
            <a:spLocks/>
          </p:cNvSpPr>
          <p:nvPr/>
        </p:nvSpPr>
        <p:spPr>
          <a:xfrm>
            <a:off x="685800" y="6472312"/>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May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266383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Remaining Work </a:t>
            </a:r>
          </a:p>
        </p:txBody>
      </p:sp>
      <p:sp>
        <p:nvSpPr>
          <p:cNvPr id="33797" name="Rectangle 3"/>
          <p:cNvSpPr>
            <a:spLocks noGrp="1" noChangeArrowheads="1"/>
          </p:cNvSpPr>
          <p:nvPr>
            <p:ph type="body" idx="1"/>
          </p:nvPr>
        </p:nvSpPr>
        <p:spPr>
          <a:xfrm>
            <a:off x="304800" y="1219200"/>
            <a:ext cx="8686800" cy="4953000"/>
          </a:xfrm>
        </p:spPr>
        <p:txBody>
          <a:bodyPr/>
          <a:lstStyle/>
          <a:p>
            <a:pPr>
              <a:lnSpc>
                <a:spcPct val="80000"/>
              </a:lnSpc>
              <a:buNone/>
            </a:pPr>
            <a:endParaRPr lang="en-US" dirty="0" smtClean="0">
              <a:latin typeface="Arial" charset="0"/>
            </a:endParaRPr>
          </a:p>
          <a:p>
            <a:pPr>
              <a:lnSpc>
                <a:spcPct val="80000"/>
              </a:lnSpc>
            </a:pPr>
            <a:r>
              <a:rPr lang="en-US" sz="2800" dirty="0" smtClean="0">
                <a:latin typeface="Arial" charset="0"/>
              </a:rPr>
              <a:t>Make IEEE 802.21-2017 and IEEE 802.21.1-2017 Standards  as ISO/JTC1/SC6 Standards via IEEE-SA PSDO process   </a:t>
            </a:r>
          </a:p>
          <a:p>
            <a:pPr lvl="1">
              <a:lnSpc>
                <a:spcPct val="80000"/>
              </a:lnSpc>
            </a:pPr>
            <a:r>
              <a:rPr lang="en-US" sz="2400" dirty="0">
                <a:latin typeface="Arial" charset="0"/>
              </a:rPr>
              <a:t> </a:t>
            </a:r>
            <a:r>
              <a:rPr lang="en-US" sz="2400" dirty="0" smtClean="0">
                <a:latin typeface="Arial" charset="0"/>
              </a:rPr>
              <a:t>Both standards are submitted for consideration on May 02, 2017</a:t>
            </a:r>
          </a:p>
          <a:p>
            <a:pPr marL="0" indent="0">
              <a:lnSpc>
                <a:spcPct val="80000"/>
              </a:lnSpc>
              <a:buNone/>
            </a:pPr>
            <a:endParaRPr lang="en-US" sz="2800" dirty="0" smtClean="0">
              <a:latin typeface="Arial" charset="0"/>
            </a:endParaRPr>
          </a:p>
          <a:p>
            <a:pPr>
              <a:lnSpc>
                <a:spcPct val="80000"/>
              </a:lnSpc>
            </a:pPr>
            <a:r>
              <a:rPr lang="en-US" sz="2800" dirty="0" smtClean="0">
                <a:latin typeface="Arial" charset="0"/>
              </a:rPr>
              <a:t>Current activity is based on a Corrigenda PAR </a:t>
            </a:r>
          </a:p>
          <a:p>
            <a:pPr lvl="1">
              <a:lnSpc>
                <a:spcPct val="80000"/>
              </a:lnSpc>
            </a:pPr>
            <a:r>
              <a:rPr lang="en-US" sz="2400" dirty="0" smtClean="0">
                <a:latin typeface="Arial" charset="0"/>
              </a:rPr>
              <a:t>PAR will be considered in June </a:t>
            </a:r>
            <a:r>
              <a:rPr lang="en-US" sz="2400" dirty="0" err="1" smtClean="0">
                <a:latin typeface="Arial" charset="0"/>
              </a:rPr>
              <a:t>NesCom</a:t>
            </a:r>
            <a:r>
              <a:rPr lang="en-US" sz="2400" dirty="0" smtClean="0">
                <a:latin typeface="Arial" charset="0"/>
              </a:rPr>
              <a:t> F2F meeting </a:t>
            </a:r>
          </a:p>
          <a:p>
            <a:pPr>
              <a:lnSpc>
                <a:spcPct val="80000"/>
              </a:lnSpc>
            </a:pPr>
            <a:endParaRPr lang="en-US" sz="2800" dirty="0">
              <a:latin typeface="Arial" charset="0"/>
            </a:endParaRPr>
          </a:p>
          <a:p>
            <a:pPr>
              <a:lnSpc>
                <a:spcPct val="80000"/>
              </a:lnSpc>
            </a:pPr>
            <a:r>
              <a:rPr lang="en-US" sz="2800" dirty="0">
                <a:latin typeface="Arial" charset="0"/>
              </a:rPr>
              <a:t> </a:t>
            </a:r>
            <a:r>
              <a:rPr lang="en-US" sz="2800" dirty="0" smtClean="0">
                <a:latin typeface="Arial" charset="0"/>
              </a:rPr>
              <a:t>Go through WG and Sponsor ballot </a:t>
            </a:r>
            <a:r>
              <a:rPr lang="en-US" sz="2800" dirty="0" err="1" smtClean="0">
                <a:latin typeface="Arial" charset="0"/>
              </a:rPr>
              <a:t>prcess</a:t>
            </a:r>
            <a:endParaRPr lang="en-US" sz="2800" dirty="0" smtClean="0">
              <a:latin typeface="Arial" charset="0"/>
            </a:endParaRPr>
          </a:p>
          <a:p>
            <a:pPr marL="0" indent="0">
              <a:lnSpc>
                <a:spcPct val="80000"/>
              </a:lnSpc>
              <a:buNone/>
            </a:pPr>
            <a:endParaRPr lang="en-US" dirty="0">
              <a:latin typeface="Arial" charset="0"/>
            </a:endParaRPr>
          </a:p>
          <a:p>
            <a:pPr marL="0" indent="0">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
        <p:nvSpPr>
          <p:cNvPr id="6" name="Date Placeholder 3"/>
          <p:cNvSpPr txBox="1">
            <a:spLocks/>
          </p:cNvSpPr>
          <p:nvPr/>
        </p:nvSpPr>
        <p:spPr>
          <a:xfrm>
            <a:off x="685800" y="6472312"/>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May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9412600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May Meeting</a:t>
            </a:r>
          </a:p>
        </p:txBody>
      </p:sp>
      <p:sp>
        <p:nvSpPr>
          <p:cNvPr id="34822" name="Rectangle 3"/>
          <p:cNvSpPr>
            <a:spLocks noGrp="1" noChangeArrowheads="1"/>
          </p:cNvSpPr>
          <p:nvPr>
            <p:ph type="body" idx="1"/>
          </p:nvPr>
        </p:nvSpPr>
        <p:spPr>
          <a:xfrm>
            <a:off x="381000" y="1600200"/>
            <a:ext cx="8458200" cy="4267200"/>
          </a:xfrm>
        </p:spPr>
        <p:txBody>
          <a:bodyPr/>
          <a:lstStyle/>
          <a:p>
            <a:pPr lvl="2">
              <a:lnSpc>
                <a:spcPct val="90000"/>
              </a:lnSpc>
              <a:buNone/>
            </a:pPr>
            <a:endParaRPr lang="en-US" sz="1800" dirty="0" smtClean="0">
              <a:latin typeface="Arial" charset="0"/>
            </a:endParaRPr>
          </a:p>
          <a:p>
            <a:pPr>
              <a:lnSpc>
                <a:spcPct val="90000"/>
              </a:lnSpc>
            </a:pPr>
            <a:r>
              <a:rPr lang="en-US" sz="2600" dirty="0">
                <a:latin typeface="Arial" charset="0"/>
              </a:rPr>
              <a:t> </a:t>
            </a:r>
            <a:r>
              <a:rPr lang="en-US" sz="2800" dirty="0" smtClean="0">
                <a:latin typeface="Arial" charset="0"/>
              </a:rPr>
              <a:t>Work on </a:t>
            </a:r>
          </a:p>
          <a:p>
            <a:pPr lvl="1">
              <a:lnSpc>
                <a:spcPct val="90000"/>
              </a:lnSpc>
            </a:pPr>
            <a:r>
              <a:rPr lang="en-US" sz="2400" dirty="0" smtClean="0">
                <a:latin typeface="Arial" charset="0"/>
              </a:rPr>
              <a:t>Corrigenda text </a:t>
            </a:r>
          </a:p>
          <a:p>
            <a:pPr lvl="1">
              <a:lnSpc>
                <a:spcPct val="90000"/>
              </a:lnSpc>
            </a:pPr>
            <a:r>
              <a:rPr lang="en-US" sz="2400" dirty="0" smtClean="0">
                <a:latin typeface="Arial" charset="0"/>
              </a:rPr>
              <a:t>Revise the Standard </a:t>
            </a:r>
          </a:p>
          <a:p>
            <a:pPr lvl="1">
              <a:lnSpc>
                <a:spcPct val="90000"/>
              </a:lnSpc>
            </a:pPr>
            <a:r>
              <a:rPr lang="en-US" sz="2400" dirty="0" smtClean="0">
                <a:latin typeface="Arial" charset="0"/>
              </a:rPr>
              <a:t>Workshop presentation </a:t>
            </a:r>
          </a:p>
          <a:p>
            <a:pPr lvl="1">
              <a:lnSpc>
                <a:spcPct val="90000"/>
              </a:lnSpc>
            </a:pPr>
            <a:r>
              <a:rPr lang="en-US" sz="2400" dirty="0" smtClean="0">
                <a:latin typeface="Arial" charset="0"/>
              </a:rPr>
              <a:t>Liaison letter </a:t>
            </a:r>
          </a:p>
          <a:p>
            <a:pPr marL="0" indent="0">
              <a:lnSpc>
                <a:spcPct val="90000"/>
              </a:lnSpc>
              <a:buNone/>
            </a:pPr>
            <a:endParaRPr lang="en-US" sz="24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
        <p:nvSpPr>
          <p:cNvPr id="6"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24781238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813548"/>
            <a:ext cx="8534400" cy="533400"/>
          </a:xfrm>
        </p:spPr>
        <p:txBody>
          <a:bodyPr/>
          <a:lstStyle/>
          <a:p>
            <a:r>
              <a:rPr lang="en-US" sz="3600" dirty="0" smtClean="0">
                <a:solidFill>
                  <a:schemeClr val="accent2"/>
                </a:solidFill>
              </a:rPr>
              <a:t>Future Sessions – 2017</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04800" y="1456765"/>
            <a:ext cx="8686800" cy="4800600"/>
          </a:xfrm>
        </p:spPr>
        <p:txBody>
          <a:bodyPr/>
          <a:lstStyle/>
          <a:p>
            <a:pPr>
              <a:lnSpc>
                <a:spcPct val="90000"/>
              </a:lnSpc>
            </a:pPr>
            <a:r>
              <a:rPr lang="en-US" sz="2400" b="1" dirty="0" smtClean="0">
                <a:solidFill>
                  <a:srgbClr val="FF0000"/>
                </a:solidFill>
              </a:rPr>
              <a:t>Plenary:  </a:t>
            </a:r>
            <a:r>
              <a:rPr lang="en-US" sz="2400" b="1" dirty="0">
                <a:solidFill>
                  <a:srgbClr val="FF0000"/>
                </a:solidFill>
              </a:rPr>
              <a:t>July 9-14, 2017, Estrel Hotel and Convention Center, Berlin, </a:t>
            </a:r>
            <a:r>
              <a:rPr lang="en-US" sz="2400" b="1" dirty="0" smtClean="0">
                <a:solidFill>
                  <a:srgbClr val="FF0000"/>
                </a:solidFill>
              </a:rPr>
              <a:t>Germany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10-15,  2017, 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5-10, 2017, Caribe Hotel and Convention Center, Orlando, FL, </a:t>
            </a:r>
            <a:r>
              <a:rPr lang="en-US" sz="2400" b="1" dirty="0" smtClean="0">
                <a:solidFill>
                  <a:srgbClr val="FF0000"/>
                </a:solidFill>
              </a:rPr>
              <a:t>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
        <p:nvSpPr>
          <p:cNvPr id="5" name="Date Placeholder 3"/>
          <p:cNvSpPr txBox="1">
            <a:spLocks/>
          </p:cNvSpPr>
          <p:nvPr/>
        </p:nvSpPr>
        <p:spPr>
          <a:xfrm>
            <a:off x="762000" y="6449655"/>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May</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50273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304800" y="5332413"/>
            <a:ext cx="8299450" cy="338554"/>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207, Level 2, </a:t>
            </a:r>
            <a:r>
              <a:rPr lang="en-US" sz="1600" dirty="0"/>
              <a:t>Third floor; </a:t>
            </a:r>
            <a:r>
              <a:rPr lang="en-US" sz="1600" dirty="0" smtClean="0"/>
              <a:t>JTC1/SC6-104, Level 1 (Daejeon Convention Center)  </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85799" y="5941149"/>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17 </a:t>
            </a:r>
            <a:r>
              <a:rPr lang="en-US" sz="1600" dirty="0">
                <a:latin typeface="Arial" charset="0"/>
              </a:rPr>
              <a:t>voting members  and </a:t>
            </a:r>
            <a:r>
              <a:rPr lang="en-US" sz="1600" dirty="0" smtClean="0">
                <a:latin typeface="Arial" charset="0"/>
              </a:rPr>
              <a:t>one </a:t>
            </a:r>
            <a:r>
              <a:rPr lang="en-US" sz="1600" dirty="0">
                <a:latin typeface="Arial" charset="0"/>
              </a:rPr>
              <a:t>aspirant member as of this </a:t>
            </a:r>
            <a:r>
              <a:rPr lang="en-US" sz="1600" dirty="0" smtClean="0">
                <a:latin typeface="Arial" charset="0"/>
              </a:rPr>
              <a:t>meeting</a:t>
            </a:r>
            <a:endParaRPr lang="en-US" sz="1600" dirty="0">
              <a:latin typeface="Arial" charset="0"/>
            </a:endParaRPr>
          </a:p>
        </p:txBody>
      </p:sp>
      <p:graphicFrame>
        <p:nvGraphicFramePr>
          <p:cNvPr id="8" name="Table 7"/>
          <p:cNvGraphicFramePr>
            <a:graphicFrameLocks noGrp="1"/>
          </p:cNvGraphicFramePr>
          <p:nvPr>
            <p:extLst/>
          </p:nvPr>
        </p:nvGraphicFramePr>
        <p:xfrm>
          <a:off x="838201" y="1752600"/>
          <a:ext cx="7010399" cy="3276600"/>
        </p:xfrm>
        <a:graphic>
          <a:graphicData uri="http://schemas.openxmlformats.org/drawingml/2006/table">
            <a:tbl>
              <a:tblPr firstRow="1" firstCol="1" bandRow="1">
                <a:tableStyleId>{5C22544A-7EE6-4342-B048-85BDC9FD1C3A}</a:tableStyleId>
              </a:tblPr>
              <a:tblGrid>
                <a:gridCol w="1196552">
                  <a:extLst>
                    <a:ext uri="{9D8B030D-6E8A-4147-A177-3AD203B41FA5}">
                      <a16:colId xmlns:a16="http://schemas.microsoft.com/office/drawing/2014/main" val="3553950228"/>
                    </a:ext>
                  </a:extLst>
                </a:gridCol>
                <a:gridCol w="1283922">
                  <a:extLst>
                    <a:ext uri="{9D8B030D-6E8A-4147-A177-3AD203B41FA5}">
                      <a16:colId xmlns:a16="http://schemas.microsoft.com/office/drawing/2014/main" val="196425019"/>
                    </a:ext>
                  </a:extLst>
                </a:gridCol>
                <a:gridCol w="1367132">
                  <a:extLst>
                    <a:ext uri="{9D8B030D-6E8A-4147-A177-3AD203B41FA5}">
                      <a16:colId xmlns:a16="http://schemas.microsoft.com/office/drawing/2014/main" val="3831793010"/>
                    </a:ext>
                  </a:extLst>
                </a:gridCol>
                <a:gridCol w="1566003">
                  <a:extLst>
                    <a:ext uri="{9D8B030D-6E8A-4147-A177-3AD203B41FA5}">
                      <a16:colId xmlns:a16="http://schemas.microsoft.com/office/drawing/2014/main" val="1717648123"/>
                    </a:ext>
                  </a:extLst>
                </a:gridCol>
                <a:gridCol w="1596790">
                  <a:extLst>
                    <a:ext uri="{9D8B030D-6E8A-4147-A177-3AD203B41FA5}">
                      <a16:colId xmlns:a16="http://schemas.microsoft.com/office/drawing/2014/main" val="1174250418"/>
                    </a:ext>
                  </a:extLst>
                </a:gridCol>
              </a:tblGrid>
              <a:tr h="845717">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Monday </a:t>
                      </a:r>
                    </a:p>
                    <a:p>
                      <a:pPr marL="0" marR="0">
                        <a:spcBef>
                          <a:spcPts val="0"/>
                        </a:spcBef>
                        <a:spcAft>
                          <a:spcPts val="0"/>
                        </a:spcAft>
                      </a:pPr>
                      <a:r>
                        <a:rPr lang="en-US" sz="1200" dirty="0">
                          <a:effectLst/>
                        </a:rPr>
                        <a:t>(May 08, 2017) </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Tuesday </a:t>
                      </a:r>
                    </a:p>
                    <a:p>
                      <a:pPr marL="0" marR="0">
                        <a:spcBef>
                          <a:spcPts val="0"/>
                        </a:spcBef>
                        <a:spcAft>
                          <a:spcPts val="0"/>
                        </a:spcAft>
                      </a:pPr>
                      <a:r>
                        <a:rPr lang="en-US" sz="1200" dirty="0">
                          <a:effectLst/>
                        </a:rPr>
                        <a:t>(May 09, 2017)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Wednesday </a:t>
                      </a:r>
                    </a:p>
                    <a:p>
                      <a:pPr marL="0" marR="0">
                        <a:spcBef>
                          <a:spcPts val="0"/>
                        </a:spcBef>
                        <a:spcAft>
                          <a:spcPts val="0"/>
                        </a:spcAft>
                      </a:pPr>
                      <a:r>
                        <a:rPr lang="en-US" sz="1200" dirty="0">
                          <a:effectLst/>
                        </a:rPr>
                        <a:t>(May 10, 2017)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Thursday </a:t>
                      </a:r>
                    </a:p>
                    <a:p>
                      <a:pPr marL="0" marR="0">
                        <a:spcBef>
                          <a:spcPts val="0"/>
                        </a:spcBef>
                        <a:spcAft>
                          <a:spcPts val="0"/>
                        </a:spcAft>
                      </a:pPr>
                      <a:r>
                        <a:rPr lang="en-US" sz="1200" dirty="0">
                          <a:effectLst/>
                        </a:rPr>
                        <a:t>(May 11, 2017) </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4031684161"/>
                  </a:ext>
                </a:extLst>
              </a:tr>
              <a:tr h="766016">
                <a:tc>
                  <a:txBody>
                    <a:bodyPr/>
                    <a:lstStyle/>
                    <a:p>
                      <a:pPr marL="0" marR="0">
                        <a:spcBef>
                          <a:spcPts val="0"/>
                        </a:spcBef>
                        <a:spcAft>
                          <a:spcPts val="0"/>
                        </a:spcAft>
                      </a:pPr>
                      <a:r>
                        <a:rPr lang="en-US" sz="1200" dirty="0">
                          <a:effectLst/>
                        </a:rPr>
                        <a:t>AM-1 </a:t>
                      </a:r>
                    </a:p>
                    <a:p>
                      <a:pPr marL="0" marR="0">
                        <a:spcBef>
                          <a:spcPts val="0"/>
                        </a:spcBef>
                        <a:spcAft>
                          <a:spcPts val="0"/>
                        </a:spcAft>
                      </a:pPr>
                      <a:r>
                        <a:rPr lang="en-US" sz="1200" dirty="0">
                          <a:effectLst/>
                        </a:rPr>
                        <a:t>8:00-10:00a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IEEE 802 Wireless joint opening plenary (8:00-9:00a)</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573202769"/>
                  </a:ext>
                </a:extLst>
              </a:tr>
              <a:tr h="550823">
                <a:tc>
                  <a:txBody>
                    <a:bodyPr/>
                    <a:lstStyle/>
                    <a:p>
                      <a:pPr marL="0" marR="0">
                        <a:spcBef>
                          <a:spcPts val="0"/>
                        </a:spcBef>
                        <a:spcAft>
                          <a:spcPts val="0"/>
                        </a:spcAft>
                      </a:pPr>
                      <a:r>
                        <a:rPr lang="en-US" sz="1200" dirty="0">
                          <a:effectLst/>
                        </a:rPr>
                        <a:t>AM-2 </a:t>
                      </a:r>
                    </a:p>
                    <a:p>
                      <a:pPr marL="0" marR="0">
                        <a:spcBef>
                          <a:spcPts val="0"/>
                        </a:spcBef>
                        <a:spcAft>
                          <a:spcPts val="0"/>
                        </a:spcAft>
                      </a:pPr>
                      <a:r>
                        <a:rPr lang="en-US" sz="1200" dirty="0">
                          <a:effectLst/>
                        </a:rPr>
                        <a:t>10:30-12:30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Session</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Closing Plenary</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267542584"/>
                  </a:ext>
                </a:extLst>
              </a:tr>
              <a:tr h="523371">
                <a:tc>
                  <a:txBody>
                    <a:bodyPr/>
                    <a:lstStyle/>
                    <a:p>
                      <a:pPr marL="0" marR="0">
                        <a:spcBef>
                          <a:spcPts val="0"/>
                        </a:spcBef>
                        <a:spcAft>
                          <a:spcPts val="0"/>
                        </a:spcAft>
                      </a:pPr>
                      <a:r>
                        <a:rPr lang="en-US" sz="1200" dirty="0">
                          <a:effectLst/>
                        </a:rPr>
                        <a:t>PM-1 </a:t>
                      </a:r>
                    </a:p>
                    <a:p>
                      <a:pPr marL="0" marR="0">
                        <a:spcBef>
                          <a:spcPts val="0"/>
                        </a:spcBef>
                        <a:spcAft>
                          <a:spcPts val="0"/>
                        </a:spcAft>
                      </a:pPr>
                      <a:r>
                        <a:rPr lang="en-US" sz="1200" dirty="0">
                          <a:effectLst/>
                        </a:rPr>
                        <a:t>1:30 – 3:30p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JTC1/SC6 Ad Hoc</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499137995"/>
                  </a:ext>
                </a:extLst>
              </a:tr>
              <a:tr h="590673">
                <a:tc>
                  <a:txBody>
                    <a:bodyPr/>
                    <a:lstStyle/>
                    <a:p>
                      <a:pPr marL="0" marR="0">
                        <a:spcBef>
                          <a:spcPts val="0"/>
                        </a:spcBef>
                        <a:spcAft>
                          <a:spcPts val="0"/>
                        </a:spcAft>
                      </a:pPr>
                      <a:r>
                        <a:rPr lang="en-US" sz="1200" dirty="0">
                          <a:effectLst/>
                        </a:rPr>
                        <a:t>PM-2 </a:t>
                      </a:r>
                    </a:p>
                    <a:p>
                      <a:pPr marL="0" marR="0">
                        <a:spcBef>
                          <a:spcPts val="0"/>
                        </a:spcBef>
                        <a:spcAft>
                          <a:spcPts val="0"/>
                        </a:spcAft>
                      </a:pPr>
                      <a:r>
                        <a:rPr lang="en-US" sz="1200" dirty="0">
                          <a:effectLst/>
                        </a:rPr>
                        <a:t>4:00 – 6:00p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WG opening plenary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WG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325911485"/>
                  </a:ext>
                </a:extLst>
              </a:tr>
            </a:tbl>
          </a:graphicData>
        </a:graphic>
      </p:graphicFrame>
      <p:sp>
        <p:nvSpPr>
          <p:cNvPr id="18"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6711554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2018</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686800" cy="5410200"/>
          </a:xfrm>
        </p:spPr>
        <p:txBody>
          <a:bodyPr/>
          <a:lstStyle/>
          <a:p>
            <a:pPr>
              <a:lnSpc>
                <a:spcPct val="90000"/>
              </a:lnSpc>
            </a:pPr>
            <a:r>
              <a:rPr lang="en-US" sz="2400" b="1" dirty="0" smtClean="0">
                <a:solidFill>
                  <a:schemeClr val="accent2"/>
                </a:solidFill>
              </a:rPr>
              <a:t>January </a:t>
            </a:r>
            <a:r>
              <a:rPr lang="en-US" sz="2400" b="1" dirty="0">
                <a:solidFill>
                  <a:schemeClr val="accent2"/>
                </a:solidFill>
              </a:rPr>
              <a:t>15-20, </a:t>
            </a:r>
            <a:r>
              <a:rPr lang="en-US" sz="2400" b="1" dirty="0" smtClean="0">
                <a:solidFill>
                  <a:schemeClr val="accent2"/>
                </a:solidFill>
              </a:rPr>
              <a:t>2018, Hotel Irvine, </a:t>
            </a:r>
            <a:r>
              <a:rPr lang="es-ES" sz="2400" b="1" dirty="0" smtClean="0">
                <a:solidFill>
                  <a:schemeClr val="accent2"/>
                </a:solidFill>
              </a:rPr>
              <a:t> Los </a:t>
            </a:r>
            <a:r>
              <a:rPr lang="es-ES" sz="2400" b="1" dirty="0" err="1" smtClean="0">
                <a:solidFill>
                  <a:schemeClr val="accent2"/>
                </a:solidFill>
              </a:rPr>
              <a:t>Angeles</a:t>
            </a:r>
            <a:r>
              <a:rPr lang="es-ES" sz="2400" b="1" dirty="0" smtClean="0">
                <a:solidFill>
                  <a:schemeClr val="accent2"/>
                </a:solidFill>
              </a:rPr>
              <a:t>,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a:t>
            </a:r>
            <a:r>
              <a:rPr lang="en-US" sz="2400" b="1" dirty="0">
                <a:solidFill>
                  <a:srgbClr val="FF0000"/>
                </a:solidFill>
              </a:rPr>
              <a:t>March </a:t>
            </a:r>
            <a:r>
              <a:rPr lang="en-US" sz="2400" b="1" dirty="0" smtClean="0">
                <a:solidFill>
                  <a:srgbClr val="FF0000"/>
                </a:solidFill>
              </a:rPr>
              <a:t>04-09, 2018, </a:t>
            </a:r>
            <a:r>
              <a:rPr lang="en-US" sz="2400" b="1" dirty="0">
                <a:solidFill>
                  <a:srgbClr val="FF0000"/>
                </a:solidFill>
              </a:rPr>
              <a:t>Hyatt Regency </a:t>
            </a:r>
            <a:r>
              <a:rPr lang="en-US" sz="2400" b="1" dirty="0" smtClean="0">
                <a:solidFill>
                  <a:srgbClr val="FF0000"/>
                </a:solidFill>
              </a:rPr>
              <a:t>O’Hare, Rosemont, Illinois, USA </a:t>
            </a:r>
          </a:p>
          <a:p>
            <a:pPr lvl="1">
              <a:lnSpc>
                <a:spcPct val="90000"/>
              </a:lnSpc>
            </a:pPr>
            <a:r>
              <a:rPr lang="en-US" sz="1600" dirty="0" smtClean="0">
                <a:solidFill>
                  <a:srgbClr val="FF0000"/>
                </a:solidFill>
              </a:rPr>
              <a:t>Co-located with all 802 groups</a:t>
            </a:r>
            <a:endParaRPr lang="en-US" sz="1600" b="1" dirty="0" smtClean="0">
              <a:solidFill>
                <a:srgbClr val="FF0000"/>
              </a:solidFill>
            </a:endParaRPr>
          </a:p>
          <a:p>
            <a:pPr>
              <a:lnSpc>
                <a:spcPct val="90000"/>
              </a:lnSpc>
            </a:pPr>
            <a:r>
              <a:rPr lang="en-US" sz="2400" b="1" dirty="0" smtClean="0">
                <a:solidFill>
                  <a:srgbClr val="0000FF"/>
                </a:solidFill>
              </a:rPr>
              <a:t>Interim:  </a:t>
            </a:r>
            <a:r>
              <a:rPr lang="en-US" sz="2400" b="1" dirty="0">
                <a:solidFill>
                  <a:srgbClr val="0000FF"/>
                </a:solidFill>
              </a:rPr>
              <a:t>May </a:t>
            </a:r>
            <a:r>
              <a:rPr lang="en-US" sz="2400" b="1" dirty="0" smtClean="0">
                <a:solidFill>
                  <a:srgbClr val="0000FF"/>
                </a:solidFill>
              </a:rPr>
              <a:t>06-11, 2018, </a:t>
            </a:r>
            <a:r>
              <a:rPr lang="en-US" sz="2400" b="1" dirty="0" err="1" smtClean="0">
                <a:solidFill>
                  <a:srgbClr val="0000FF"/>
                </a:solidFill>
              </a:rPr>
              <a:t>Mariott</a:t>
            </a:r>
            <a:r>
              <a:rPr lang="en-US" sz="2400" b="1" dirty="0" smtClean="0">
                <a:solidFill>
                  <a:srgbClr val="0000FF"/>
                </a:solidFill>
              </a:rPr>
              <a:t>, Warsaw, Poland </a:t>
            </a: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8-13, 2018, Manchester Grand Hyatt, San Diego, CA, </a:t>
            </a:r>
            <a:r>
              <a:rPr lang="en-US" sz="2400" b="1" dirty="0" smtClean="0">
                <a:solidFill>
                  <a:srgbClr val="FF0000"/>
                </a:solidFill>
              </a:rPr>
              <a:t>USA </a:t>
            </a:r>
          </a:p>
          <a:p>
            <a:pPr lvl="1">
              <a:lnSpc>
                <a:spcPct val="90000"/>
              </a:lnSpc>
            </a:pPr>
            <a:r>
              <a:rPr lang="en-US" sz="16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a:t>
            </a:r>
            <a:r>
              <a:rPr lang="en-US" sz="2400" b="1" dirty="0" smtClean="0">
                <a:solidFill>
                  <a:srgbClr val="0000FF"/>
                </a:solidFill>
              </a:rPr>
              <a:t>09-14,  2018, </a:t>
            </a:r>
            <a:r>
              <a:rPr lang="en-US" sz="2400" b="1" dirty="0">
                <a:solidFill>
                  <a:srgbClr val="0000FF"/>
                </a:solidFill>
              </a:rPr>
              <a:t>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a:t>
            </a:r>
            <a:r>
              <a:rPr lang="en-US" sz="2400" b="1" dirty="0" smtClean="0">
                <a:solidFill>
                  <a:srgbClr val="FF0000"/>
                </a:solidFill>
              </a:rPr>
              <a:t>11-16, </a:t>
            </a:r>
            <a:r>
              <a:rPr lang="en-US" sz="2400" b="1" dirty="0">
                <a:solidFill>
                  <a:srgbClr val="FF0000"/>
                </a:solidFill>
              </a:rPr>
              <a:t>2017, Suzhou, China (TBC) </a:t>
            </a:r>
            <a:endParaRPr lang="en-US" sz="2400" b="1" dirty="0" smtClean="0">
              <a:solidFill>
                <a:srgbClr val="FF0000"/>
              </a:solidFill>
            </a:endParaRPr>
          </a:p>
          <a:p>
            <a:pPr lvl="1">
              <a:lnSpc>
                <a:spcPct val="90000"/>
              </a:lnSpc>
            </a:pPr>
            <a:r>
              <a:rPr lang="en-US" sz="16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
        <p:nvSpPr>
          <p:cNvPr id="5" name="Date Placeholder 3"/>
          <p:cNvSpPr txBox="1">
            <a:spLocks/>
          </p:cNvSpPr>
          <p:nvPr/>
        </p:nvSpPr>
        <p:spPr>
          <a:xfrm>
            <a:off x="762000" y="6449655"/>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May</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054935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r>
              <a:rPr lang="en-US" altLang="ja-JP" sz="1600" dirty="0" smtClean="0">
                <a:ea typeface="ＭＳ Ｐゴシック" charset="-128"/>
              </a:rPr>
              <a:t>  </a:t>
            </a:r>
          </a:p>
          <a:p>
            <a:pPr lvl="2">
              <a:lnSpc>
                <a:spcPct val="80000"/>
              </a:lnSpc>
              <a:defRPr/>
            </a:pPr>
            <a:r>
              <a:rPr lang="en-US" altLang="ja-JP" sz="1600" b="1" dirty="0" smtClean="0">
                <a:ea typeface="ＭＳ Ｐゴシック" charset="-128"/>
              </a:rPr>
              <a:t>https://</a:t>
            </a:r>
            <a:r>
              <a:rPr lang="en-US" altLang="ja-JP" sz="1600" b="1" dirty="0" smtClean="0">
                <a:ea typeface="ＭＳ Ｐゴシック" charset="-128"/>
              </a:rPr>
              <a:t>imat.ieee.org/attendance</a:t>
            </a:r>
            <a:endParaRPr lang="en-US" altLang="ja-JP" sz="1600" b="1" dirty="0" smtClean="0">
              <a:ea typeface="ＭＳ Ｐゴシック" charset="-128"/>
            </a:endParaRP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06</a:t>
            </a:r>
          </a:p>
          <a:p>
            <a:pPr>
              <a:lnSpc>
                <a:spcPct val="80000"/>
              </a:lnSpc>
              <a:defRPr/>
            </a:pPr>
            <a:r>
              <a:rPr lang="en-US" sz="2000" dirty="0" smtClean="0">
                <a:latin typeface="Arial" charset="0"/>
              </a:rPr>
              <a:t>04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143000"/>
            <a:ext cx="8382000" cy="5257800"/>
          </a:xfrm>
        </p:spPr>
        <p:txBody>
          <a:bodyPr/>
          <a:lstStyle/>
          <a:p>
            <a:pPr>
              <a:lnSpc>
                <a:spcPct val="90000"/>
              </a:lnSpc>
            </a:pPr>
            <a:r>
              <a:rPr lang="en-US" sz="2000" dirty="0" smtClean="0">
                <a:latin typeface="Arial" charset="0"/>
              </a:rPr>
              <a:t>Meeting Information: </a:t>
            </a:r>
            <a:r>
              <a:rPr lang="en-US" sz="2000" dirty="0">
                <a:latin typeface="Arial" charset="0"/>
              </a:rPr>
              <a:t>http://</a:t>
            </a:r>
            <a:r>
              <a:rPr lang="en-US" sz="2000" dirty="0" smtClean="0">
                <a:latin typeface="Arial" charset="0"/>
              </a:rPr>
              <a:t>arinex.com.au/ieee2017/</a:t>
            </a:r>
          </a:p>
          <a:p>
            <a:pPr>
              <a:lnSpc>
                <a:spcPct val="90000"/>
              </a:lnSpc>
            </a:pPr>
            <a:r>
              <a:rPr lang="en-US" sz="2000" dirty="0" smtClean="0">
                <a:latin typeface="Arial" charset="0"/>
              </a:rPr>
              <a:t>WG Documents</a:t>
            </a:r>
            <a:r>
              <a:rPr lang="en-US" sz="2000" dirty="0">
                <a:latin typeface="Arial" charset="0"/>
              </a:rPr>
              <a:t>:  </a:t>
            </a:r>
            <a:r>
              <a:rPr lang="en-US" sz="2000" dirty="0" smtClean="0">
                <a:latin typeface="Arial" charset="0"/>
              </a:rPr>
              <a:t>ftp://ieee802.linespeed.io </a:t>
            </a:r>
          </a:p>
          <a:p>
            <a:pPr>
              <a:lnSpc>
                <a:spcPct val="90000"/>
              </a:lnSpc>
            </a:pPr>
            <a:r>
              <a:rPr lang="en-US" sz="2000" dirty="0" smtClean="0">
                <a:latin typeface="Arial" charset="0"/>
              </a:rPr>
              <a:t>Mobile Device website: http://arinex.com.au/ieee802wireless </a:t>
            </a:r>
          </a:p>
          <a:p>
            <a:pPr>
              <a:lnSpc>
                <a:spcPct val="90000"/>
              </a:lnSpc>
            </a:pPr>
            <a:r>
              <a:rPr lang="en-US" sz="2000" dirty="0" smtClean="0">
                <a:latin typeface="Arial" pitchFamily="34" charset="0"/>
                <a:cs typeface="Arial" pitchFamily="34" charset="0"/>
              </a:rPr>
              <a:t>Guest 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IEEE802 ;  Access code: </a:t>
            </a:r>
            <a:r>
              <a:rPr lang="en-US" sz="2000" dirty="0" err="1" smtClean="0">
                <a:latin typeface="Arial" pitchFamily="34" charset="0"/>
                <a:cs typeface="Arial" pitchFamily="34" charset="0"/>
              </a:rPr>
              <a:t>ieeeieee</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Network help desk: Located in </a:t>
            </a:r>
            <a:r>
              <a:rPr lang="en-US" sz="2000" dirty="0">
                <a:latin typeface="Arial" pitchFamily="34" charset="0"/>
                <a:cs typeface="Arial" pitchFamily="34" charset="0"/>
              </a:rPr>
              <a:t>Level 2 - VIP </a:t>
            </a:r>
            <a:r>
              <a:rPr lang="en-US" sz="2000" dirty="0" smtClean="0">
                <a:latin typeface="Arial" pitchFamily="34" charset="0"/>
                <a:cs typeface="Arial" pitchFamily="34" charset="0"/>
              </a:rPr>
              <a:t>Room</a:t>
            </a:r>
          </a:p>
          <a:p>
            <a:pPr>
              <a:lnSpc>
                <a:spcPct val="90000"/>
              </a:lnSpc>
            </a:pPr>
            <a:r>
              <a:rPr lang="en-US" sz="2000" dirty="0">
                <a:latin typeface="Arial" pitchFamily="34" charset="0"/>
                <a:cs typeface="Arial" pitchFamily="34" charset="0"/>
              </a:rPr>
              <a:t>Network Information </a:t>
            </a:r>
            <a:r>
              <a:rPr lang="en-US" sz="2000" dirty="0" smtClean="0">
                <a:latin typeface="Arial" pitchFamily="34" charset="0"/>
                <a:cs typeface="Arial" pitchFamily="34" charset="0"/>
              </a:rPr>
              <a:t>Page: http</a:t>
            </a:r>
            <a:r>
              <a:rPr lang="en-US" sz="2000" dirty="0">
                <a:latin typeface="Arial" pitchFamily="34" charset="0"/>
                <a:cs typeface="Arial" pitchFamily="34" charset="0"/>
              </a:rPr>
              <a:t>://ieee802.linespeed.io</a:t>
            </a:r>
            <a:r>
              <a:rPr lang="en-US" sz="2000" dirty="0" smtClean="0">
                <a:latin typeface="Arial" pitchFamily="34" charset="0"/>
                <a:cs typeface="Arial" pitchFamily="34" charset="0"/>
              </a:rPr>
              <a:t>/</a:t>
            </a:r>
            <a:endParaRPr lang="en-US" sz="2000" dirty="0" smtClean="0">
              <a:latin typeface="Arial" pitchFamily="34" charset="0"/>
              <a:cs typeface="Arial" pitchFamily="34" charset="0"/>
            </a:endParaRPr>
          </a:p>
          <a:p>
            <a:pPr>
              <a:lnSpc>
                <a:spcPct val="90000"/>
              </a:lnSpc>
            </a:pPr>
            <a:r>
              <a:rPr lang="en-US" sz="2000" dirty="0" smtClean="0">
                <a:latin typeface="Arial" charset="0"/>
              </a:rPr>
              <a:t>Food and Beverages Service:</a:t>
            </a:r>
          </a:p>
          <a:p>
            <a:pPr lvl="1"/>
            <a:r>
              <a:rPr lang="en-US" sz="1800" dirty="0" smtClean="0">
                <a:latin typeface="Arial" charset="0"/>
              </a:rPr>
              <a:t>Breakfast </a:t>
            </a:r>
            <a:r>
              <a:rPr lang="en-US" sz="1800" dirty="0">
                <a:latin typeface="Arial" charset="0"/>
              </a:rPr>
              <a:t> </a:t>
            </a:r>
            <a:r>
              <a:rPr lang="en-US" sz="1800" dirty="0" smtClean="0">
                <a:latin typeface="Arial" charset="0"/>
              </a:rPr>
              <a:t>included in your room rate </a:t>
            </a:r>
          </a:p>
          <a:p>
            <a:pPr lvl="1"/>
            <a:r>
              <a:rPr lang="en-US" sz="1800" dirty="0" smtClean="0">
                <a:latin typeface="Arial" charset="0"/>
              </a:rPr>
              <a:t>Morning Coffee/Tea : 10:00AM –11:00 AM, Level 1 and 2 </a:t>
            </a:r>
          </a:p>
          <a:p>
            <a:pPr lvl="1"/>
            <a:r>
              <a:rPr lang="en-US" sz="1800" dirty="0" smtClean="0">
                <a:latin typeface="Arial" charset="0"/>
              </a:rPr>
              <a:t>Lunch: 12:00 noon -1:30 PM; Room 202, Level 2 </a:t>
            </a:r>
          </a:p>
          <a:p>
            <a:pPr lvl="1"/>
            <a:r>
              <a:rPr lang="en-US" sz="1800" dirty="0" smtClean="0">
                <a:latin typeface="Arial" charset="0"/>
              </a:rPr>
              <a:t>Afternoon Coffee/Tea: 3:00- 4:00 PM ;  </a:t>
            </a:r>
            <a:r>
              <a:rPr lang="en-US" sz="1800" dirty="0">
                <a:latin typeface="Arial" charset="0"/>
              </a:rPr>
              <a:t>L</a:t>
            </a:r>
            <a:r>
              <a:rPr lang="en-US" sz="1800" dirty="0" smtClean="0">
                <a:latin typeface="Arial" charset="0"/>
              </a:rPr>
              <a:t>evel 1 and 2</a:t>
            </a:r>
          </a:p>
          <a:p>
            <a:pPr>
              <a:lnSpc>
                <a:spcPct val="90000"/>
              </a:lnSpc>
            </a:pPr>
            <a:r>
              <a:rPr lang="en-US" sz="2000" dirty="0" smtClean="0">
                <a:latin typeface="Arial" charset="0"/>
              </a:rPr>
              <a:t>Social Event: Wednesday: Crystal </a:t>
            </a:r>
            <a:r>
              <a:rPr lang="en-US" sz="2000" dirty="0">
                <a:latin typeface="Arial" charset="0"/>
              </a:rPr>
              <a:t>Ballroom, Level 1, </a:t>
            </a:r>
            <a:r>
              <a:rPr lang="en-US" sz="2000" dirty="0" err="1" smtClean="0">
                <a:latin typeface="Arial" charset="0"/>
              </a:rPr>
              <a:t>Lotte</a:t>
            </a:r>
            <a:r>
              <a:rPr lang="en-US" sz="2000" dirty="0" smtClean="0">
                <a:latin typeface="Arial" charset="0"/>
              </a:rPr>
              <a:t> </a:t>
            </a:r>
            <a:r>
              <a:rPr lang="en-US" sz="2000" dirty="0">
                <a:latin typeface="Arial" charset="0"/>
              </a:rPr>
              <a:t>City </a:t>
            </a:r>
            <a:r>
              <a:rPr lang="en-US" sz="2000" dirty="0" smtClean="0">
                <a:latin typeface="Arial" charset="0"/>
              </a:rPr>
              <a:t>Hotel </a:t>
            </a:r>
          </a:p>
          <a:p>
            <a:pPr lvl="1">
              <a:lnSpc>
                <a:spcPct val="90000"/>
              </a:lnSpc>
            </a:pPr>
            <a:r>
              <a:rPr lang="en-US" sz="1600" dirty="0" smtClean="0">
                <a:latin typeface="Arial" charset="0"/>
              </a:rPr>
              <a:t>6:30pm </a:t>
            </a:r>
            <a:r>
              <a:rPr lang="en-US" sz="1600" dirty="0">
                <a:latin typeface="Arial" charset="0"/>
              </a:rPr>
              <a:t>– </a:t>
            </a:r>
            <a:r>
              <a:rPr lang="en-US" sz="1600" dirty="0" smtClean="0">
                <a:latin typeface="Arial" charset="0"/>
              </a:rPr>
              <a:t>9:30pm</a:t>
            </a:r>
          </a:p>
          <a:p>
            <a:pPr lvl="1">
              <a:lnSpc>
                <a:spcPct val="90000"/>
              </a:lnSpc>
            </a:pPr>
            <a:r>
              <a:rPr lang="en-US" sz="1600" dirty="0" smtClean="0">
                <a:latin typeface="Arial" charset="0"/>
              </a:rPr>
              <a:t>Cultural </a:t>
            </a:r>
            <a:r>
              <a:rPr lang="en-US" sz="1600" dirty="0">
                <a:latin typeface="Arial" charset="0"/>
              </a:rPr>
              <a:t>performance: </a:t>
            </a:r>
            <a:r>
              <a:rPr lang="en-US" sz="1600" dirty="0" smtClean="0">
                <a:latin typeface="Arial" charset="0"/>
              </a:rPr>
              <a:t>715pm</a:t>
            </a:r>
          </a:p>
          <a:p>
            <a:pPr lvl="1">
              <a:lnSpc>
                <a:spcPct val="90000"/>
              </a:lnSpc>
            </a:pPr>
            <a:r>
              <a:rPr lang="en-US" sz="1600" dirty="0" smtClean="0">
                <a:latin typeface="Arial" charset="0"/>
              </a:rPr>
              <a:t>Style: Buffet </a:t>
            </a:r>
            <a:r>
              <a:rPr lang="en-US" sz="1600" dirty="0">
                <a:latin typeface="Arial" charset="0"/>
              </a:rPr>
              <a:t>sit down (Soft drink, wine, beer </a:t>
            </a:r>
            <a:r>
              <a:rPr lang="en-US" sz="1600" dirty="0" smtClean="0">
                <a:latin typeface="Arial" charset="0"/>
              </a:rPr>
              <a:t>and </a:t>
            </a:r>
            <a:r>
              <a:rPr lang="en-US" sz="1600" dirty="0">
                <a:latin typeface="Arial" charset="0"/>
              </a:rPr>
              <a:t>local Korean beverage </a:t>
            </a:r>
            <a:r>
              <a:rPr lang="en-US" sz="1600" dirty="0" smtClean="0">
                <a:latin typeface="Arial" charset="0"/>
              </a:rPr>
              <a:t>included) </a:t>
            </a:r>
            <a:r>
              <a:rPr lang="en-US" sz="1600" dirty="0">
                <a:latin typeface="Arial" charset="0"/>
              </a:rPr>
              <a:t/>
            </a:r>
            <a:br>
              <a:rPr lang="en-US" sz="1600" dirty="0">
                <a:latin typeface="Arial" charset="0"/>
              </a:rPr>
            </a:br>
            <a:endParaRPr lang="en-US" sz="1600" dirty="0" smtClean="0">
              <a:latin typeface="Arial" charset="0"/>
            </a:endParaRP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926386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May,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81520</TotalTime>
  <Words>1933</Words>
  <Application>Microsoft Office PowerPoint</Application>
  <PresentationFormat>On-screen Show (4:3)</PresentationFormat>
  <Paragraphs>350</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MS Gothic</vt:lpstr>
      <vt:lpstr>MS PGothic</vt:lpstr>
      <vt:lpstr>Arial</vt:lpstr>
      <vt:lpstr>Helvetica</vt:lpstr>
      <vt:lpstr>Times New Roman</vt:lpstr>
      <vt:lpstr>802.11PowerPointTemplate-Landscape</vt:lpstr>
      <vt:lpstr>IEEE 802.21 Session #80,  Daejeon, South Korea WG Opening Plenary</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Participation in IEEE 802 Meetings</vt:lpstr>
      <vt:lpstr>Other Guidelines for IEEE WG Meetings</vt:lpstr>
      <vt:lpstr>2.7 LMSC Chair’s Guidelines on Commercialism at meetings</vt:lpstr>
      <vt:lpstr>Copyright</vt:lpstr>
      <vt:lpstr>Task Groups and Status  </vt:lpstr>
      <vt:lpstr>Remaining Work </vt:lpstr>
      <vt:lpstr>Objectives for the May Meeting</vt:lpstr>
      <vt:lpstr>Future Sessions – 2017 </vt:lpstr>
      <vt:lpstr>Future Sessions – 2018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822</cp:revision>
  <cp:lastPrinted>1998-02-10T13:28:06Z</cp:lastPrinted>
  <dcterms:created xsi:type="dcterms:W3CDTF">2002-07-08T22:03:28Z</dcterms:created>
  <dcterms:modified xsi:type="dcterms:W3CDTF">2017-05-09T04:40:27Z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