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6"/>
  </p:notesMasterIdLst>
  <p:handoutMasterIdLst>
    <p:handoutMasterId r:id="rId7"/>
  </p:handoutMasterIdLst>
  <p:sldIdLst>
    <p:sldId id="333" r:id="rId2"/>
    <p:sldId id="332" r:id="rId3"/>
    <p:sldId id="343" r:id="rId4"/>
    <p:sldId id="344" r:id="rId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E9E7"/>
    <a:srgbClr val="F1D0CC"/>
    <a:srgbClr val="FFFFCC"/>
    <a:srgbClr val="FFCC99"/>
    <a:srgbClr val="0000FF"/>
    <a:srgbClr val="CCECFF"/>
    <a:srgbClr val="99CCFF"/>
    <a:srgbClr val="66FF99"/>
    <a:srgbClr val="FF993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70" autoAdjust="0"/>
    <p:restoredTop sz="94660"/>
  </p:normalViewPr>
  <p:slideViewPr>
    <p:cSldViewPr>
      <p:cViewPr varScale="1">
        <p:scale>
          <a:sx n="150" d="100"/>
          <a:sy n="150" d="100"/>
        </p:scale>
        <p:origin x="336"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363022D1-FA05-4B16-8B4D-C523B9547B50}"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41B4E19A-D8E5-4B48-B171-703CE54CB823}"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ja-JP" altLang="ja-JP"/>
          </a:p>
        </p:txBody>
      </p:sp>
      <p:sp>
        <p:nvSpPr>
          <p:cNvPr id="17411" name="Slide Number Placeholder 3"/>
          <p:cNvSpPr>
            <a:spLocks noGrp="1"/>
          </p:cNvSpPr>
          <p:nvPr>
            <p:ph type="sldNum" sz="quarter" idx="5"/>
          </p:nvPr>
        </p:nvSpPr>
        <p:spPr>
          <a:noFill/>
        </p:spPr>
        <p:txBody>
          <a:bodyPr/>
          <a:lstStyle/>
          <a:p>
            <a:fld id="{8A48C68E-2AF1-4EE1-8B01-A8472ABA5FE1}" type="slidenum">
              <a:rPr lang="ja-JP" altLang="en-US" smtClean="0">
                <a:cs typeface="Arial" charset="0"/>
              </a:rPr>
              <a:pPr/>
              <a:t>1</a:t>
            </a:fld>
            <a:endParaRPr lang="en-US" altLang="ja-JP">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a:ln/>
        </p:spPr>
      </p:sp>
      <p:sp>
        <p:nvSpPr>
          <p:cNvPr id="19458" name="Notes Placeholder 2"/>
          <p:cNvSpPr>
            <a:spLocks noGrp="1"/>
          </p:cNvSpPr>
          <p:nvPr>
            <p:ph type="body" idx="1"/>
          </p:nvPr>
        </p:nvSpPr>
        <p:spPr>
          <a:noFill/>
          <a:ln/>
        </p:spPr>
        <p:txBody>
          <a:bodyPr/>
          <a:lstStyle/>
          <a:p>
            <a:endParaRPr lang="ja-JP" altLang="ja-JP"/>
          </a:p>
        </p:txBody>
      </p:sp>
      <p:sp>
        <p:nvSpPr>
          <p:cNvPr id="19459" name="Slide Number Placeholder 3"/>
          <p:cNvSpPr>
            <a:spLocks noGrp="1"/>
          </p:cNvSpPr>
          <p:nvPr>
            <p:ph type="sldNum" sz="quarter" idx="5"/>
          </p:nvPr>
        </p:nvSpPr>
        <p:spPr>
          <a:noFill/>
        </p:spPr>
        <p:txBody>
          <a:bodyPr/>
          <a:lstStyle/>
          <a:p>
            <a:fld id="{3ABDAD79-6074-4880-8ACB-3C4DBBC4802F}" type="slidenum">
              <a:rPr lang="ja-JP" altLang="en-US" smtClean="0">
                <a:cs typeface="Arial" charset="0"/>
              </a:rPr>
              <a:pPr/>
              <a:t>2</a:t>
            </a:fld>
            <a:endParaRPr lang="en-US" altLang="ja-JP">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pPr>
              <a:defRPr/>
            </a:pPr>
            <a:fld id="{478A4CF6-922C-4773-BD63-823556FEEA48}"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pPr>
              <a:defRPr/>
            </a:pPr>
            <a:fld id="{493B4F1F-4FB3-46D6-BCFF-1B09BC29944B}"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pPr>
              <a:defRPr/>
            </a:pPr>
            <a:fld id="{CA12F89A-4E7F-4C84-A6A8-4CDAD4257CE2}"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pPr>
              <a:defRPr/>
            </a:pPr>
            <a:fld id="{61CC56B5-53C8-4AB4-AE03-05EF833509C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pPr>
              <a:defRPr/>
            </a:pPr>
            <a:fld id="{5BE953F4-8D54-48F8-8BD3-ECD4AEB91156}"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pPr>
              <a:defRPr/>
            </a:pPr>
            <a:fld id="{FF510536-159B-4B8A-8C35-83BED1F3FF93}"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pPr>
              <a:defRPr/>
            </a:pPr>
            <a:fld id="{FF39C897-853E-4028-BE23-7AA5DBDCE2EF}"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pPr>
              <a:defRPr/>
            </a:pPr>
            <a:fld id="{B710758A-0333-43E8-83B2-9C792A5D88CC}"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pPr>
              <a:defRPr/>
            </a:pPr>
            <a:fld id="{AE4727B7-3AED-414B-9C79-A4E10F57B55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pPr>
              <a:defRPr/>
            </a:pPr>
            <a:fld id="{8EF56821-99BF-4F40-A526-DF4CA815C350}"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pPr>
              <a:defRPr/>
            </a:pPr>
            <a:fld id="{A111C307-B59F-42C4-A0F7-4BC3D48AD995}"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pPr>
              <a:defRPr/>
            </a:pPr>
            <a:fld id="{1D8840AA-2F0C-49AC-B3E3-6EE88892A2F6}"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a:t>IEEE 802.21 Powerpoint Template</a:t>
            </a:r>
            <a:br>
              <a:rPr lang="en-US" altLang="ja-JP"/>
            </a:br>
            <a:r>
              <a:rPr lang="en-US" altLang="ja-JP"/>
              <a:t>(Rotis Sans Serif 24 pt)</a:t>
            </a:r>
          </a:p>
          <a:p>
            <a:pPr lvl="0"/>
            <a:r>
              <a:rPr lang="en-US" altLang="ja-JP"/>
              <a:t>1st Level Bullet</a:t>
            </a:r>
          </a:p>
          <a:p>
            <a:pPr lvl="1"/>
            <a:r>
              <a:rPr lang="en-US" altLang="ja-JP"/>
              <a:t>2nd Level Bullet</a:t>
            </a:r>
          </a:p>
          <a:p>
            <a:pPr lvl="2"/>
            <a:r>
              <a:rPr lang="en-US" altLang="ja-JP"/>
              <a:t>3rd Level Bullet</a:t>
            </a:r>
          </a:p>
          <a:p>
            <a:pPr lvl="2"/>
            <a:endParaRPr lang="en-US" altLang="ja-JP"/>
          </a:p>
          <a:p>
            <a:pPr lvl="1"/>
            <a:endParaRPr lang="en-US" altLang="ja-JP"/>
          </a:p>
          <a:p>
            <a:pPr lvl="0"/>
            <a:endParaRPr lang="en-US" altLang="ja-JP"/>
          </a:p>
          <a:p>
            <a:pPr lvl="0"/>
            <a:endParaRPr lang="en-US" altLang="ja-JP"/>
          </a:p>
          <a:p>
            <a:pPr lvl="0"/>
            <a:br>
              <a:rPr lang="en-US" altLang="ja-JP"/>
            </a:br>
            <a:endParaRPr lang="en-US" altLang="ja-JP"/>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cs typeface="+mn-cs"/>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cs typeface="+mn-cs"/>
              </a:defRPr>
            </a:lvl1pPr>
          </a:lstStyle>
          <a:p>
            <a:pPr>
              <a:defRPr/>
            </a:pPr>
            <a:fld id="{D22B7649-C684-4EBD-B16F-5C47DC44F504}" type="slidenum">
              <a:rPr lang="en-US" altLang="ja-JP"/>
              <a:pPr>
                <a:defRPr/>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1" r:id="rId3"/>
    <p:sldLayoutId id="2147483660" r:id="rId4"/>
    <p:sldLayoutId id="2147483659" r:id="rId5"/>
    <p:sldLayoutId id="2147483658" r:id="rId6"/>
    <p:sldLayoutId id="2147483657" r:id="rId7"/>
    <p:sldLayoutId id="2147483656" r:id="rId8"/>
    <p:sldLayoutId id="2147483655" r:id="rId9"/>
    <p:sldLayoutId id="2147483654" r:id="rId10"/>
    <p:sldLayoutId id="2147483653" r:id="rId11"/>
    <p:sldLayoutId id="2147483652"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txBox="1">
            <a:spLocks noChangeArrowheads="1"/>
          </p:cNvSpPr>
          <p:nvPr/>
        </p:nvSpPr>
        <p:spPr bwMode="auto">
          <a:xfrm>
            <a:off x="310828" y="1066800"/>
            <a:ext cx="8524750"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pitchFamily="18" charset="0"/>
                <a:ea typeface="MS PGothic" pitchFamily="34" charset="-128"/>
                <a:cs typeface="Times New Roman" pitchFamily="18" charset="0"/>
              </a:rPr>
              <a:t>IEEE 802.21</a:t>
            </a: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DCN: 21-17-0033-00-0000</a:t>
            </a: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Title:</a:t>
            </a:r>
            <a:r>
              <a:rPr lang="en-US" altLang="ko-KR" dirty="0"/>
              <a:t> </a:t>
            </a:r>
            <a:r>
              <a:rPr lang="en-US" altLang="ja-JP" dirty="0">
                <a:latin typeface="Times" pitchFamily="18" charset="0"/>
                <a:ea typeface="MS PGothic" pitchFamily="34" charset="-128"/>
                <a:cs typeface="Times New Roman" pitchFamily="18" charset="0"/>
              </a:rPr>
              <a:t>Bandwidth</a:t>
            </a:r>
            <a:r>
              <a:rPr lang="en-US" altLang="ko-KR" dirty="0"/>
              <a:t> and Latency Requirements for </a:t>
            </a:r>
            <a:r>
              <a:rPr lang="en-US" altLang="ko-KR"/>
              <a:t>Virtual Reality</a:t>
            </a:r>
            <a:endParaRPr lang="en-US" altLang="ja-JP" b="1" dirty="0">
              <a:latin typeface="Times" pitchFamily="18"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Date Submitted:  July 06, 2017</a:t>
            </a: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IEEE 802.21 session #81 in </a:t>
            </a:r>
            <a:r>
              <a:rPr lang="en-US" altLang="ko-KR" dirty="0">
                <a:latin typeface="Times" pitchFamily="18" charset="0"/>
                <a:ea typeface="MS PGothic" pitchFamily="34" charset="-128"/>
                <a:cs typeface="Times New Roman" pitchFamily="18" charset="0"/>
              </a:rPr>
              <a:t>Berlin,</a:t>
            </a:r>
            <a:r>
              <a:rPr lang="en-US" altLang="ja-JP" dirty="0">
                <a:latin typeface="Times" pitchFamily="18" charset="0"/>
                <a:ea typeface="MS PGothic" pitchFamily="34" charset="-128"/>
                <a:cs typeface="Times New Roman" pitchFamily="18" charset="0"/>
              </a:rPr>
              <a:t>  Germany</a:t>
            </a:r>
          </a:p>
          <a:p>
            <a:pPr marL="280988" indent="-280988"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sz="2000" dirty="0"/>
              <a:t> </a:t>
            </a:r>
            <a:r>
              <a:rPr lang="fi-FI" altLang="ja-JP" sz="2000" dirty="0"/>
              <a:t>Eun-Seok Ryu esryu@gachon.ac.kr</a:t>
            </a:r>
            <a:r>
              <a:rPr lang="en-US" altLang="ja-JP" sz="2000" dirty="0"/>
              <a:t> (</a:t>
            </a:r>
            <a:r>
              <a:rPr lang="en-US" altLang="ja-JP" sz="2000" dirty="0" err="1"/>
              <a:t>Gachon</a:t>
            </a:r>
            <a:r>
              <a:rPr lang="en-US" altLang="ko-KR" sz="2000" dirty="0"/>
              <a:t> University</a:t>
            </a:r>
            <a:r>
              <a:rPr lang="en-US" altLang="ja-JP" sz="2000" dirty="0"/>
              <a:t>)</a:t>
            </a:r>
          </a:p>
          <a:p>
            <a:pPr marL="280988" indent="-280988" defTabSz="762000">
              <a:lnSpc>
                <a:spcPct val="90000"/>
              </a:lnSpc>
              <a:spcBef>
                <a:spcPct val="40000"/>
              </a:spcBef>
              <a:buClr>
                <a:srgbClr val="FAFD00"/>
              </a:buClr>
            </a:pPr>
            <a:r>
              <a:rPr lang="en-US" altLang="ja-JP" sz="2000" dirty="0">
                <a:latin typeface="Times" pitchFamily="18" charset="0"/>
                <a:ea typeface="MS PGothic" pitchFamily="34" charset="-128"/>
                <a:cs typeface="Times New Roman" pitchFamily="18" charset="0"/>
              </a:rPr>
              <a:t> </a:t>
            </a:r>
            <a:r>
              <a:rPr lang="en-US" altLang="ko-KR" sz="2000" dirty="0"/>
              <a:t>Sangkwon Peter Jeong ceo@joyfun.kr (JoyFun Inc.,)</a:t>
            </a:r>
          </a:p>
          <a:p>
            <a:pPr marL="280988" indent="-280988" defTabSz="762000">
              <a:lnSpc>
                <a:spcPct val="90000"/>
              </a:lnSpc>
              <a:spcBef>
                <a:spcPct val="40000"/>
              </a:spcBef>
              <a:buClr>
                <a:srgbClr val="FAFD00"/>
              </a:buClr>
            </a:pPr>
            <a:r>
              <a:rPr lang="en-GB" altLang="ko-KR" sz="2000" dirty="0"/>
              <a:t> </a:t>
            </a:r>
            <a:r>
              <a:rPr lang="en-GB" altLang="ko-KR" sz="2000" dirty="0" err="1"/>
              <a:t>Dongil</a:t>
            </a:r>
            <a:r>
              <a:rPr lang="en-GB" altLang="ko-KR" sz="2000" dirty="0"/>
              <a:t> Dillon </a:t>
            </a:r>
            <a:r>
              <a:rPr lang="en-GB" altLang="ko-KR" sz="2000" dirty="0" err="1"/>
              <a:t>Seo</a:t>
            </a:r>
            <a:r>
              <a:rPr lang="en-GB" altLang="ko-KR" sz="2000" dirty="0"/>
              <a:t> dillon@volercreative.com (</a:t>
            </a:r>
            <a:r>
              <a:rPr lang="en-GB" altLang="ko-KR" sz="2000" dirty="0" err="1"/>
              <a:t>VoleRCreative</a:t>
            </a:r>
            <a:r>
              <a:rPr lang="en-GB" altLang="ko-KR" sz="2000" dirty="0"/>
              <a:t>)</a:t>
            </a:r>
            <a:r>
              <a:rPr lang="en-US" altLang="ja-JP" sz="2000" dirty="0"/>
              <a:t> </a:t>
            </a:r>
          </a:p>
          <a:p>
            <a:pPr marL="280988" indent="-280988" algn="just" defTabSz="762000">
              <a:lnSpc>
                <a:spcPct val="90000"/>
              </a:lnSpc>
              <a:spcBef>
                <a:spcPct val="40000"/>
              </a:spcBef>
              <a:buClr>
                <a:srgbClr val="FAFD00"/>
              </a:buClr>
            </a:pPr>
            <a:r>
              <a:rPr lang="en-US" altLang="ja-JP" dirty="0">
                <a:latin typeface="Times" pitchFamily="18" charset="0"/>
                <a:ea typeface="MS PGothic" pitchFamily="34" charset="-128"/>
                <a:cs typeface="Times New Roman" pitchFamily="18" charset="0"/>
              </a:rPr>
              <a:t>Abstract: Determining bandwidth and latency requirements for Virtual Reality using the LAB data.</a:t>
            </a:r>
          </a:p>
        </p:txBody>
      </p:sp>
      <p:sp>
        <p:nvSpPr>
          <p:cNvPr id="16386" name="Slide Number Placeholder 6"/>
          <p:cNvSpPr>
            <a:spLocks noGrp="1"/>
          </p:cNvSpPr>
          <p:nvPr>
            <p:ph type="sldNum" sz="quarter" idx="11"/>
          </p:nvPr>
        </p:nvSpPr>
        <p:spPr>
          <a:noFill/>
        </p:spPr>
        <p:txBody>
          <a:bodyPr/>
          <a:lstStyle/>
          <a:p>
            <a:fld id="{5C21D402-A758-470A-B185-A829533B1D8B}" type="slidenum">
              <a:rPr lang="en-US" altLang="ja-JP" smtClean="0">
                <a:latin typeface="Times" pitchFamily="18" charset="0"/>
                <a:cs typeface="Arial" charset="0"/>
              </a:rPr>
              <a:pPr/>
              <a:t>1</a:t>
            </a:fld>
            <a:endParaRPr lang="en-US" altLang="ja-JP">
              <a:latin typeface="Times" pitchFamily="18" charset="0"/>
              <a:cs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Number Placeholder 4"/>
          <p:cNvSpPr>
            <a:spLocks noGrp="1"/>
          </p:cNvSpPr>
          <p:nvPr>
            <p:ph type="sldNum" sz="quarter" idx="11"/>
          </p:nvPr>
        </p:nvSpPr>
        <p:spPr>
          <a:noFill/>
        </p:spPr>
        <p:txBody>
          <a:bodyPr/>
          <a:lstStyle/>
          <a:p>
            <a:fld id="{E5482C90-9E25-4C12-A0FF-E3AC56BC4F14}" type="slidenum">
              <a:rPr lang="en-US" altLang="ja-JP" smtClean="0">
                <a:latin typeface="Times" pitchFamily="18" charset="0"/>
                <a:cs typeface="Arial" charset="0"/>
              </a:rPr>
              <a:pPr/>
              <a:t>2</a:t>
            </a:fld>
            <a:endParaRPr lang="en-US" altLang="ja-JP">
              <a:latin typeface="Times" pitchFamily="18" charset="0"/>
              <a:cs typeface="Arial" charset="0"/>
            </a:endParaRPr>
          </a:p>
        </p:txBody>
      </p:sp>
      <p:sp>
        <p:nvSpPr>
          <p:cNvPr id="18434"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a:latin typeface="Times" pitchFamily="18" charset="0"/>
                <a:ea typeface="MS PGothic" pitchFamily="34" charset="-128"/>
                <a:cs typeface="Times New Roman" pitchFamily="18" charset="0"/>
              </a:rPr>
              <a:t>IEEE 802.21 presentation release statements</a:t>
            </a:r>
            <a:endParaRPr lang="en-US" altLang="ja-JP" sz="1800">
              <a:latin typeface="Times" pitchFamily="18"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latin typeface="Times" pitchFamily="18"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pitchFamily="18"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ea typeface="MS PGothic" pitchFamily="34" charset="-128"/>
                <a:cs typeface="Times New Roman" pitchFamily="18" charset="0"/>
              </a:rPr>
              <a:t>’</a:t>
            </a:r>
            <a:r>
              <a:rPr lang="en-US" altLang="ja-JP" sz="1600">
                <a:latin typeface="Times" pitchFamily="18" charset="0"/>
                <a:ea typeface="MS PGothic" pitchFamily="34" charset="-128"/>
                <a:cs typeface="Times New Roman" pitchFamily="18" charset="0"/>
              </a:rPr>
              <a:t>s name any IEEE Standards publication even though it may include portions of this contribution; and at the IEEE</a:t>
            </a:r>
            <a:r>
              <a:rPr lang="en-US" altLang="ja-JP" sz="1600">
                <a:ea typeface="MS PGothic" pitchFamily="34" charset="-128"/>
                <a:cs typeface="Times New Roman" pitchFamily="18" charset="0"/>
              </a:rPr>
              <a:t>’</a:t>
            </a:r>
            <a:r>
              <a:rPr lang="en-US" altLang="ja-JP" sz="1600">
                <a:latin typeface="Times" pitchFamily="18"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pitchFamily="18" charset="0"/>
                <a:ea typeface="MS PGothic" pitchFamily="34" charset="-128"/>
                <a:cs typeface="Times New Roman" pitchFamily="18" charset="0"/>
              </a:rPr>
              <a:t>The contributor is familiar with IEEE patent policy, as stated in </a:t>
            </a:r>
            <a:r>
              <a:rPr lang="en-US" altLang="ja-JP" sz="1600">
                <a:latin typeface="Times" pitchFamily="18" charset="0"/>
                <a:ea typeface="MS PGothic" pitchFamily="34" charset="-128"/>
                <a:cs typeface="Times New Roman" pitchFamily="18" charset="0"/>
                <a:hlinkClick r:id="rId3"/>
              </a:rPr>
              <a:t>Section 6 of the IEEE-SA Standards Board bylaws</a:t>
            </a:r>
            <a:r>
              <a:rPr lang="en-US" altLang="ja-JP" sz="1600">
                <a:solidFill>
                  <a:srgbClr val="000099"/>
                </a:solidFill>
                <a:latin typeface="Times" pitchFamily="18" charset="0"/>
                <a:ea typeface="MS PGothic" pitchFamily="34" charset="-128"/>
                <a:cs typeface="Times New Roman" pitchFamily="18" charset="0"/>
              </a:rPr>
              <a:t> </a:t>
            </a:r>
            <a:r>
              <a:rPr lang="en-US" altLang="ja-JP" sz="1600">
                <a:latin typeface="Times" pitchFamily="18" charset="0"/>
                <a:ea typeface="MS PGothic" pitchFamily="34" charset="-128"/>
                <a:cs typeface="Times New Roman" pitchFamily="18" charset="0"/>
              </a:rPr>
              <a:t>&lt;</a:t>
            </a:r>
            <a:r>
              <a:rPr lang="en-US" altLang="ja-JP" sz="1600">
                <a:latin typeface="Times" pitchFamily="18" charset="0"/>
                <a:ea typeface="MS PGothic" pitchFamily="34" charset="-128"/>
                <a:cs typeface="Times New Roman" pitchFamily="18" charset="0"/>
                <a:hlinkClick r:id="rId4"/>
              </a:rPr>
              <a:t>http://standards.ieee.org/guides/bylaws/sect6-7.html#6</a:t>
            </a:r>
            <a:r>
              <a:rPr lang="en-US" altLang="ja-JP" sz="1600">
                <a:latin typeface="Times" pitchFamily="18" charset="0"/>
                <a:ea typeface="MS PGothic" pitchFamily="34" charset="-128"/>
                <a:cs typeface="Times New Roman" pitchFamily="18" charset="0"/>
              </a:rPr>
              <a:t>&gt; and in </a:t>
            </a:r>
            <a:r>
              <a:rPr lang="en-US" altLang="ja-JP" sz="1600" i="1">
                <a:latin typeface="Times" pitchFamily="18" charset="0"/>
                <a:ea typeface="MS PGothic" pitchFamily="34" charset="-128"/>
                <a:cs typeface="Times New Roman" pitchFamily="18" charset="0"/>
              </a:rPr>
              <a:t>Understanding Patent Issues During IEEE Standards Development</a:t>
            </a:r>
            <a:r>
              <a:rPr lang="en-US" altLang="ja-JP" sz="1600">
                <a:latin typeface="Times" pitchFamily="18" charset="0"/>
                <a:ea typeface="MS PGothic" pitchFamily="34" charset="-128"/>
                <a:cs typeface="Times New Roman" pitchFamily="18" charset="0"/>
              </a:rPr>
              <a:t> </a:t>
            </a:r>
            <a:r>
              <a:rPr lang="en-US" altLang="ja-JP" sz="1600">
                <a:latin typeface="Times" pitchFamily="18" charset="0"/>
                <a:ea typeface="MS PGothic" pitchFamily="34" charset="-128"/>
                <a:cs typeface="Times New Roman" pitchFamily="18" charset="0"/>
                <a:hlinkClick r:id="rId5"/>
              </a:rPr>
              <a:t>http://standards.ieee.org/board/pat/faq.pdf</a:t>
            </a:r>
            <a:r>
              <a:rPr lang="en-US" altLang="ja-JP" sz="1600">
                <a:latin typeface="Times" pitchFamily="18" charset="0"/>
                <a:ea typeface="MS PGothic" pitchFamily="34" charset="-128"/>
                <a:cs typeface="Times New Roman" pitchFamily="18" charset="0"/>
              </a:rPr>
              <a:t>&gt;</a:t>
            </a:r>
            <a:r>
              <a:rPr lang="en-US" altLang="ja-JP" sz="1600">
                <a:ea typeface="MS PGothic" pitchFamily="34" charset="-128"/>
                <a:cs typeface="Times New Roman" pitchFamily="18" charset="0"/>
              </a:rPr>
              <a:t> </a:t>
            </a:r>
            <a:endParaRPr lang="en-US" altLang="ja-JP" sz="1600">
              <a:latin typeface="Times" pitchFamily="18" charset="0"/>
              <a:ea typeface="MS PGothic"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idx="4294967295"/>
          </p:nvPr>
        </p:nvSpPr>
        <p:spPr/>
        <p:txBody>
          <a:bodyPr lIns="91440" tIns="45720" rIns="91440" bIns="45720"/>
          <a:lstStyle/>
          <a:p>
            <a:pPr eaLnBrk="1" hangingPunct="1"/>
            <a:r>
              <a:rPr lang="de-DE" dirty="0"/>
              <a:t>Quality Requirements for VR</a:t>
            </a:r>
            <a:endParaRPr lang="en-US" dirty="0"/>
          </a:p>
        </p:txBody>
      </p:sp>
      <p:sp>
        <p:nvSpPr>
          <p:cNvPr id="23555" name="Slide Number Placeholder 3"/>
          <p:cNvSpPr txBox="1">
            <a:spLocks noGrp="1"/>
          </p:cNvSpPr>
          <p:nvPr/>
        </p:nvSpPr>
        <p:spPr bwMode="auto">
          <a:xfrm>
            <a:off x="7010400" y="6553200"/>
            <a:ext cx="2133600" cy="304800"/>
          </a:xfrm>
          <a:prstGeom prst="rect">
            <a:avLst/>
          </a:prstGeom>
          <a:noFill/>
          <a:ln w="9525">
            <a:noFill/>
            <a:miter lim="800000"/>
            <a:headEnd/>
            <a:tailEnd/>
          </a:ln>
        </p:spPr>
        <p:txBody>
          <a:bodyPr/>
          <a:lstStyle/>
          <a:p>
            <a:pPr algn="r"/>
            <a:fld id="{6965F640-39E4-4A38-94E1-63A795D702F2}" type="slidenum">
              <a:rPr lang="en-US" sz="1000">
                <a:solidFill>
                  <a:srgbClr val="000000"/>
                </a:solidFill>
                <a:latin typeface="Arial" charset="0"/>
              </a:rPr>
              <a:pPr algn="r"/>
              <a:t>3</a:t>
            </a:fld>
            <a:endParaRPr lang="en-US" sz="1000">
              <a:solidFill>
                <a:srgbClr val="000000"/>
              </a:solidFill>
              <a:latin typeface="Arial" charset="0"/>
            </a:endParaRPr>
          </a:p>
        </p:txBody>
      </p:sp>
      <p:sp>
        <p:nvSpPr>
          <p:cNvPr id="20" name="내용 개체 틀 2">
            <a:extLst>
              <a:ext uri="{FF2B5EF4-FFF2-40B4-BE49-F238E27FC236}">
                <a16:creationId xmlns:a16="http://schemas.microsoft.com/office/drawing/2014/main" id="{962E8B4F-1243-4259-8166-8C58589BFFEB}"/>
              </a:ext>
            </a:extLst>
          </p:cNvPr>
          <p:cNvSpPr txBox="1">
            <a:spLocks/>
          </p:cNvSpPr>
          <p:nvPr/>
        </p:nvSpPr>
        <p:spPr>
          <a:xfrm>
            <a:off x="292802" y="908720"/>
            <a:ext cx="8470198" cy="2808312"/>
          </a:xfrm>
          <a:prstGeom prst="rect">
            <a:avLst/>
          </a:prstGeom>
        </p:spPr>
        <p:txBody>
          <a:bodyPr vert="horz" lIns="91440" tIns="45720" rIns="91440" bIns="45720" rtlCol="0">
            <a:normAutofit/>
          </a:bodyPr>
          <a:lstStyle>
            <a:lvl1pPr marL="341313" indent="-341313" algn="l" defTabSz="457200" rtl="0" eaLnBrk="1" latinLnBrk="0" hangingPunct="1">
              <a:spcBef>
                <a:spcPct val="20000"/>
              </a:spcBef>
              <a:buClr>
                <a:srgbClr val="00B0F0"/>
              </a:buClr>
              <a:buSzPct val="120000"/>
              <a:buFont typeface="Arial" pitchFamily="34" charset="0"/>
              <a:buChar char="•"/>
              <a:tabLst/>
              <a:defRPr sz="2600" b="0" i="0" kern="1200">
                <a:solidFill>
                  <a:srgbClr val="716C6B"/>
                </a:solidFill>
                <a:latin typeface="Arial"/>
                <a:ea typeface="+mn-ea"/>
                <a:cs typeface="Arial"/>
              </a:defRPr>
            </a:lvl1pPr>
            <a:lvl2pPr marL="573088" indent="-231775" algn="l" defTabSz="457200" rtl="0" eaLnBrk="1" latinLnBrk="0" hangingPunct="1">
              <a:spcBef>
                <a:spcPts val="300"/>
              </a:spcBef>
              <a:buClr>
                <a:srgbClr val="00B0F0"/>
              </a:buClr>
              <a:buFont typeface="Arial" pitchFamily="34" charset="0"/>
              <a:buChar char="•"/>
              <a:defRPr sz="2400" b="0" i="0" kern="1200">
                <a:solidFill>
                  <a:srgbClr val="716C6B"/>
                </a:solidFill>
                <a:latin typeface="Arial"/>
                <a:ea typeface="+mn-ea"/>
                <a:cs typeface="Arial"/>
              </a:defRPr>
            </a:lvl2pPr>
            <a:lvl3pPr marL="682625" indent="-109538" algn="l" defTabSz="457200" rtl="0" eaLnBrk="1" latinLnBrk="0" hangingPunct="1">
              <a:spcBef>
                <a:spcPts val="0"/>
              </a:spcBef>
              <a:buClr>
                <a:schemeClr val="tx1">
                  <a:lumMod val="50000"/>
                  <a:lumOff val="50000"/>
                </a:schemeClr>
              </a:buClr>
              <a:buFont typeface="Arial"/>
              <a:buChar char="•"/>
              <a:defRPr sz="2000" b="0" i="0" kern="1200">
                <a:solidFill>
                  <a:srgbClr val="716C6B"/>
                </a:solidFill>
                <a:latin typeface="Arial"/>
                <a:ea typeface="+mn-ea"/>
                <a:cs typeface="Arial"/>
              </a:defRPr>
            </a:lvl3pPr>
            <a:lvl4pPr marL="1600200" indent="-228600" algn="l" defTabSz="457200" rtl="0" eaLnBrk="1" latinLnBrk="0" hangingPunct="1">
              <a:spcBef>
                <a:spcPct val="20000"/>
              </a:spcBef>
              <a:buClr>
                <a:schemeClr val="tx1"/>
              </a:buClr>
              <a:buFont typeface="Arial"/>
              <a:buChar char="–"/>
              <a:defRPr sz="1800" b="0" i="0" kern="1200">
                <a:solidFill>
                  <a:srgbClr val="716C6B"/>
                </a:solidFill>
                <a:latin typeface="Arial"/>
                <a:ea typeface="+mn-ea"/>
                <a:cs typeface="Arial"/>
              </a:defRPr>
            </a:lvl4pPr>
            <a:lvl5pPr marL="2057400" indent="-228600" algn="l" defTabSz="457200" rtl="0" eaLnBrk="1" latinLnBrk="0" hangingPunct="1">
              <a:spcBef>
                <a:spcPct val="20000"/>
              </a:spcBef>
              <a:buClr>
                <a:schemeClr val="tx1"/>
              </a:buClr>
              <a:buFont typeface="Arial"/>
              <a:buChar char="»"/>
              <a:defRPr sz="1600" b="0" i="0" kern="1200">
                <a:solidFill>
                  <a:srgbClr val="716C6B"/>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1313" marR="0" lvl="0" indent="-341313" algn="l" defTabSz="457200" rtl="0" eaLnBrk="1" fontAlgn="auto" latinLnBrk="0" hangingPunct="1">
              <a:lnSpc>
                <a:spcPct val="100000"/>
              </a:lnSpc>
              <a:spcBef>
                <a:spcPct val="20000"/>
              </a:spcBef>
              <a:spcAft>
                <a:spcPts val="0"/>
              </a:spcAft>
              <a:buClr>
                <a:srgbClr val="00B0F0"/>
              </a:buClr>
              <a:buSzPct val="120000"/>
              <a:buFont typeface="Arial" pitchFamily="34" charset="0"/>
              <a:buChar char="•"/>
              <a:tabLst/>
              <a:defRPr/>
            </a:pPr>
            <a:r>
              <a:rPr kumimoji="0" lang="en-US" altLang="ko-KR" sz="2000" b="1" i="0" u="none" strike="noStrike" kern="1200" cap="none" spc="0" normalizeH="0" baseline="0" noProof="0" dirty="0">
                <a:ln>
                  <a:noFill/>
                </a:ln>
                <a:solidFill>
                  <a:srgbClr val="C00000"/>
                </a:solidFill>
                <a:effectLst/>
                <a:uLnTx/>
                <a:uFillTx/>
                <a:latin typeface="Times New Roman" panose="02020603050405020304" pitchFamily="18" charset="0"/>
                <a:ea typeface="맑은 고딕" panose="020B0503020000020004" pitchFamily="50" charset="-127"/>
                <a:cs typeface="Times New Roman" panose="02020603050405020304" pitchFamily="18" charset="0"/>
              </a:rPr>
              <a:t>Announced by Technicolor, Oct. 2016 (m39532, MPEG 116</a:t>
            </a:r>
            <a:r>
              <a:rPr kumimoji="0" lang="en-US" altLang="ko-KR" sz="2000" b="1" i="0" u="none" strike="noStrike" kern="1200" cap="none" spc="0" normalizeH="0" baseline="30000" noProof="0" dirty="0">
                <a:ln>
                  <a:noFill/>
                </a:ln>
                <a:solidFill>
                  <a:srgbClr val="C00000"/>
                </a:solidFill>
                <a:effectLst/>
                <a:uLnTx/>
                <a:uFillTx/>
                <a:latin typeface="Times New Roman" panose="02020603050405020304" pitchFamily="18" charset="0"/>
                <a:ea typeface="맑은 고딕" panose="020B0503020000020004" pitchFamily="50" charset="-127"/>
                <a:cs typeface="Times New Roman" panose="02020603050405020304" pitchFamily="18" charset="0"/>
              </a:rPr>
              <a:t>th</a:t>
            </a:r>
            <a:r>
              <a:rPr kumimoji="0" lang="en-US" altLang="ko-KR" sz="2000" b="1" i="0" u="none" strike="noStrike" kern="1200" cap="none" spc="0" normalizeH="0" baseline="0" noProof="0" dirty="0">
                <a:ln>
                  <a:noFill/>
                </a:ln>
                <a:solidFill>
                  <a:srgbClr val="C00000"/>
                </a:solidFill>
                <a:effectLst/>
                <a:uLnTx/>
                <a:uFillTx/>
                <a:latin typeface="Times New Roman" panose="02020603050405020304" pitchFamily="18" charset="0"/>
                <a:ea typeface="맑은 고딕" panose="020B0503020000020004" pitchFamily="50" charset="-127"/>
                <a:cs typeface="Times New Roman" panose="02020603050405020304" pitchFamily="18" charset="0"/>
              </a:rPr>
              <a:t> Meeting)</a:t>
            </a:r>
          </a:p>
          <a:p>
            <a:pPr marL="0" marR="0" lvl="0" indent="0" algn="l" defTabSz="457200" rtl="0" eaLnBrk="1" fontAlgn="auto" latinLnBrk="0" hangingPunct="1">
              <a:lnSpc>
                <a:spcPct val="100000"/>
              </a:lnSpc>
              <a:spcBef>
                <a:spcPct val="20000"/>
              </a:spcBef>
              <a:spcAft>
                <a:spcPts val="0"/>
              </a:spcAft>
              <a:buClr>
                <a:srgbClr val="00B0F0"/>
              </a:buClr>
              <a:buSzPct val="120000"/>
              <a:buFont typeface="Arial" pitchFamily="34" charset="0"/>
              <a:buNone/>
              <a:tabLst/>
              <a:defRPr/>
            </a:pPr>
            <a:endParaRPr kumimoji="0" lang="ko-KR" altLang="en-US" sz="2400" b="0" i="0" u="none" strike="noStrike" kern="1200" cap="none" spc="0" normalizeH="0" baseline="0" noProof="0" dirty="0">
              <a:ln>
                <a:noFill/>
              </a:ln>
              <a:solidFill>
                <a:srgbClr val="716C6B"/>
              </a:solidFill>
              <a:effectLst/>
              <a:uLnTx/>
              <a:uFillTx/>
              <a:latin typeface="Arial"/>
              <a:ea typeface="맑은 고딕" panose="020B0503020000020004" pitchFamily="50" charset="-127"/>
              <a:cs typeface="Arial"/>
            </a:endParaRPr>
          </a:p>
        </p:txBody>
      </p:sp>
      <p:graphicFrame>
        <p:nvGraphicFramePr>
          <p:cNvPr id="21" name="표 20">
            <a:extLst>
              <a:ext uri="{FF2B5EF4-FFF2-40B4-BE49-F238E27FC236}">
                <a16:creationId xmlns:a16="http://schemas.microsoft.com/office/drawing/2014/main" id="{71CF69EE-237F-4428-9608-4490D7B73619}"/>
              </a:ext>
            </a:extLst>
          </p:cNvPr>
          <p:cNvGraphicFramePr>
            <a:graphicFrameLocks noGrp="1"/>
          </p:cNvGraphicFramePr>
          <p:nvPr>
            <p:extLst>
              <p:ext uri="{D42A27DB-BD31-4B8C-83A1-F6EECF244321}">
                <p14:modId xmlns:p14="http://schemas.microsoft.com/office/powerpoint/2010/main" val="2416145934"/>
              </p:ext>
            </p:extLst>
          </p:nvPr>
        </p:nvGraphicFramePr>
        <p:xfrm>
          <a:off x="385762" y="1340768"/>
          <a:ext cx="8343900" cy="3962400"/>
        </p:xfrm>
        <a:graphic>
          <a:graphicData uri="http://schemas.openxmlformats.org/drawingml/2006/table">
            <a:tbl>
              <a:tblPr firstRow="1" bandRow="1"/>
              <a:tblGrid>
                <a:gridCol w="2554255">
                  <a:extLst>
                    <a:ext uri="{9D8B030D-6E8A-4147-A177-3AD203B41FA5}">
                      <a16:colId xmlns:a16="http://schemas.microsoft.com/office/drawing/2014/main" val="1680465032"/>
                    </a:ext>
                  </a:extLst>
                </a:gridCol>
                <a:gridCol w="5789645">
                  <a:extLst>
                    <a:ext uri="{9D8B030D-6E8A-4147-A177-3AD203B41FA5}">
                      <a16:colId xmlns:a16="http://schemas.microsoft.com/office/drawing/2014/main" val="700386822"/>
                    </a:ext>
                  </a:extLst>
                </a:gridCol>
              </a:tblGrid>
              <a:tr h="33528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latinLnBrk="1"/>
                      <a:r>
                        <a:rPr lang="en-US" altLang="ko-KR" sz="1600">
                          <a:latin typeface="Times New Roman" panose="02020603050405020304" pitchFamily="18" charset="0"/>
                          <a:cs typeface="Times New Roman" panose="02020603050405020304" pitchFamily="18" charset="0"/>
                        </a:rPr>
                        <a:t> Requirement</a:t>
                      </a:r>
                      <a:r>
                        <a:rPr lang="en-US" altLang="ko-KR" sz="1600" baseline="0">
                          <a:latin typeface="Times New Roman" panose="02020603050405020304" pitchFamily="18" charset="0"/>
                          <a:cs typeface="Times New Roman" panose="02020603050405020304" pitchFamily="18" charset="0"/>
                        </a:rPr>
                        <a:t> </a:t>
                      </a:r>
                      <a:endParaRPr lang="ko-KR" altLang="en-US" sz="16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D94D20"/>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latinLnBrk="1"/>
                      <a:r>
                        <a:rPr lang="en-US" altLang="ko-KR" sz="1600">
                          <a:latin typeface="Times New Roman" panose="02020603050405020304" pitchFamily="18" charset="0"/>
                          <a:cs typeface="Times New Roman" panose="02020603050405020304" pitchFamily="18" charset="0"/>
                        </a:rPr>
                        <a:t>details</a:t>
                      </a:r>
                      <a:endParaRPr lang="ko-KR" altLang="en-US" sz="16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D94D20"/>
                    </a:solidFill>
                  </a:tcPr>
                </a:tc>
                <a:extLst>
                  <a:ext uri="{0D108BD9-81ED-4DB2-BD59-A6C34878D82A}">
                    <a16:rowId xmlns:a16="http://schemas.microsoft.com/office/drawing/2014/main" val="4239793386"/>
                  </a:ext>
                </a:extLst>
              </a:tr>
              <a:tr h="51816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latinLnBrk="1">
                        <a:lnSpc>
                          <a:spcPct val="150000"/>
                        </a:lnSpc>
                      </a:pPr>
                      <a:r>
                        <a:rPr lang="en-GB" altLang="ko-KR" sz="1600" kern="1200">
                          <a:solidFill>
                            <a:schemeClr val="dk1"/>
                          </a:solidFill>
                          <a:effectLst/>
                          <a:latin typeface="Times New Roman" panose="02020603050405020304" pitchFamily="18" charset="0"/>
                          <a:ea typeface="+mn-ea"/>
                          <a:cs typeface="Times New Roman" panose="02020603050405020304" pitchFamily="18" charset="0"/>
                        </a:rPr>
                        <a:t>pixels/degree</a:t>
                      </a:r>
                      <a:endParaRPr lang="ko-KR" altLang="en-US" sz="16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4D20">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indent="0" algn="l" latinLnBrk="1">
                        <a:buFontTx/>
                        <a:buNone/>
                      </a:pPr>
                      <a:r>
                        <a:rPr lang="en-GB" altLang="ko-KR" sz="1400" kern="1200">
                          <a:solidFill>
                            <a:schemeClr val="dk1"/>
                          </a:solidFill>
                          <a:effectLst/>
                          <a:latin typeface="Times New Roman" panose="02020603050405020304" pitchFamily="18" charset="0"/>
                          <a:ea typeface="+mn-ea"/>
                          <a:cs typeface="Times New Roman" panose="02020603050405020304" pitchFamily="18" charset="0"/>
                        </a:rPr>
                        <a:t>- </a:t>
                      </a:r>
                      <a:r>
                        <a:rPr lang="en-GB" altLang="ko-KR" sz="1400" kern="1200" baseline="0">
                          <a:solidFill>
                            <a:schemeClr val="dk1"/>
                          </a:solidFill>
                          <a:effectLst/>
                          <a:latin typeface="Times New Roman" panose="02020603050405020304" pitchFamily="18" charset="0"/>
                          <a:ea typeface="+mn-ea"/>
                          <a:cs typeface="Times New Roman" panose="02020603050405020304" pitchFamily="18" charset="0"/>
                        </a:rPr>
                        <a:t> </a:t>
                      </a:r>
                      <a:r>
                        <a:rPr lang="en-GB" altLang="ko-KR" sz="1400" kern="1200">
                          <a:solidFill>
                            <a:srgbClr val="00B0F0"/>
                          </a:solidFill>
                          <a:effectLst/>
                          <a:latin typeface="Times New Roman" panose="02020603050405020304" pitchFamily="18" charset="0"/>
                          <a:ea typeface="+mn-ea"/>
                          <a:cs typeface="Times New Roman" panose="02020603050405020304" pitchFamily="18" charset="0"/>
                        </a:rPr>
                        <a:t>40 pix/deg </a:t>
                      </a:r>
                    </a:p>
                    <a:p>
                      <a:pPr marL="0" indent="0" algn="l" latinLnBrk="1">
                        <a:buFontTx/>
                        <a:buNone/>
                      </a:pPr>
                      <a:r>
                        <a:rPr lang="en-US" altLang="ko-KR" sz="1400">
                          <a:latin typeface="Times New Roman" panose="02020603050405020304" pitchFamily="18" charset="0"/>
                          <a:cs typeface="Times New Roman" panose="02020603050405020304" pitchFamily="18" charset="0"/>
                        </a:rPr>
                        <a:t>- no HMD is capable of displaying 40pix/deg today</a:t>
                      </a:r>
                      <a:endParaRPr lang="ko-KR"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4D20">
                        <a:tint val="40000"/>
                      </a:srgbClr>
                    </a:solidFill>
                  </a:tcPr>
                </a:tc>
                <a:extLst>
                  <a:ext uri="{0D108BD9-81ED-4DB2-BD59-A6C34878D82A}">
                    <a16:rowId xmlns:a16="http://schemas.microsoft.com/office/drawing/2014/main" val="3294525124"/>
                  </a:ext>
                </a:extLst>
              </a:tr>
              <a:tr h="33528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latinLnBrk="1"/>
                      <a:r>
                        <a:rPr lang="en-GB" altLang="ko-KR" sz="1600" kern="1200" dirty="0">
                          <a:solidFill>
                            <a:schemeClr val="dk1"/>
                          </a:solidFill>
                          <a:effectLst/>
                          <a:latin typeface="Times New Roman" panose="02020603050405020304" pitchFamily="18" charset="0"/>
                          <a:ea typeface="+mn-ea"/>
                          <a:cs typeface="Times New Roman" panose="02020603050405020304" pitchFamily="18" charset="0"/>
                        </a:rPr>
                        <a:t>video resolution </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4D20">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indent="0" algn="l" latinLnBrk="1">
                        <a:buFontTx/>
                        <a:buNone/>
                      </a:pPr>
                      <a:r>
                        <a:rPr lang="en-US" altLang="ko-KR" sz="1400" dirty="0">
                          <a:solidFill>
                            <a:schemeClr val="tx1"/>
                          </a:solidFill>
                          <a:latin typeface="Times New Roman" panose="02020603050405020304" pitchFamily="18" charset="0"/>
                          <a:cs typeface="Times New Roman" panose="02020603050405020304" pitchFamily="18" charset="0"/>
                        </a:rPr>
                        <a:t>-</a:t>
                      </a:r>
                      <a:r>
                        <a:rPr lang="en-US" altLang="ko-KR" sz="1400" baseline="0" dirty="0">
                          <a:solidFill>
                            <a:schemeClr val="tx1"/>
                          </a:solidFill>
                          <a:latin typeface="Times New Roman" panose="02020603050405020304" pitchFamily="18" charset="0"/>
                          <a:cs typeface="Times New Roman" panose="02020603050405020304" pitchFamily="18" charset="0"/>
                        </a:rPr>
                        <a:t> </a:t>
                      </a:r>
                      <a:r>
                        <a:rPr lang="en-US" altLang="ko-KR" sz="1400" dirty="0">
                          <a:solidFill>
                            <a:schemeClr val="tx1"/>
                          </a:solidFill>
                          <a:latin typeface="Times New Roman" panose="02020603050405020304" pitchFamily="18" charset="0"/>
                          <a:cs typeface="Times New Roman" panose="02020603050405020304" pitchFamily="18" charset="0"/>
                        </a:rPr>
                        <a:t>3 times 4K(3840x1920) vertical resolution = </a:t>
                      </a:r>
                      <a:r>
                        <a:rPr lang="en-US" altLang="ko-KR" sz="1400" dirty="0">
                          <a:solidFill>
                            <a:srgbClr val="00B0F0"/>
                          </a:solidFill>
                          <a:latin typeface="Times New Roman" panose="02020603050405020304" pitchFamily="18" charset="0"/>
                          <a:cs typeface="Times New Roman" panose="02020603050405020304" pitchFamily="18" charset="0"/>
                        </a:rPr>
                        <a:t>11520x6480</a:t>
                      </a:r>
                      <a:endParaRPr lang="en-US" altLang="ko-KR" sz="1400" baseline="0" dirty="0">
                        <a:solidFill>
                          <a:schemeClr val="dk1"/>
                        </a:solidFill>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4D20">
                        <a:tint val="20000"/>
                      </a:srgbClr>
                    </a:solidFill>
                  </a:tcPr>
                </a:tc>
                <a:extLst>
                  <a:ext uri="{0D108BD9-81ED-4DB2-BD59-A6C34878D82A}">
                    <a16:rowId xmlns:a16="http://schemas.microsoft.com/office/drawing/2014/main" val="1920560484"/>
                  </a:ext>
                </a:extLst>
              </a:tr>
              <a:tr h="51816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latinLnBrk="1">
                        <a:lnSpc>
                          <a:spcPct val="150000"/>
                        </a:lnSpc>
                      </a:pPr>
                      <a:r>
                        <a:rPr lang="en-US" altLang="ko-KR" sz="1600">
                          <a:latin typeface="Times New Roman" panose="02020603050405020304" pitchFamily="18" charset="0"/>
                          <a:cs typeface="Times New Roman" panose="02020603050405020304" pitchFamily="18" charset="0"/>
                        </a:rPr>
                        <a:t>framerate </a:t>
                      </a:r>
                      <a:endParaRPr lang="ko-KR" altLang="en-US" sz="16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4D20">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indent="0" algn="l" latinLnBrk="1">
                        <a:buFontTx/>
                        <a:buNone/>
                      </a:pPr>
                      <a:r>
                        <a:rPr lang="en-US" altLang="ko-KR" sz="1400" dirty="0">
                          <a:solidFill>
                            <a:schemeClr val="tx1"/>
                          </a:solidFill>
                          <a:latin typeface="Times New Roman" panose="02020603050405020304" pitchFamily="18" charset="0"/>
                          <a:cs typeface="Times New Roman" panose="02020603050405020304" pitchFamily="18" charset="0"/>
                        </a:rPr>
                        <a:t>- </a:t>
                      </a:r>
                      <a:r>
                        <a:rPr lang="en-US" altLang="ko-KR" sz="1400" dirty="0">
                          <a:solidFill>
                            <a:srgbClr val="00B0F0"/>
                          </a:solidFill>
                          <a:latin typeface="Times New Roman" panose="02020603050405020304" pitchFamily="18" charset="0"/>
                          <a:cs typeface="Times New Roman" panose="02020603050405020304" pitchFamily="18" charset="0"/>
                        </a:rPr>
                        <a:t>90 fps</a:t>
                      </a:r>
                    </a:p>
                    <a:p>
                      <a:pPr marL="0" indent="0" algn="l" latinLnBrk="1">
                        <a:buFontTx/>
                        <a:buNone/>
                      </a:pPr>
                      <a:r>
                        <a:rPr lang="en-US" altLang="ko-KR" sz="1400" dirty="0">
                          <a:solidFill>
                            <a:schemeClr val="tx1"/>
                          </a:solidFill>
                          <a:latin typeface="Times New Roman" panose="02020603050405020304" pitchFamily="18" charset="0"/>
                          <a:cs typeface="Times New Roman" panose="02020603050405020304" pitchFamily="18" charset="0"/>
                        </a:rPr>
                        <a:t>- a 90fps framerate offers a latency low enough to prevent nausea</a:t>
                      </a:r>
                      <a:endParaRPr lang="ko-KR" altLang="en-US" sz="1400" dirty="0">
                        <a:solidFill>
                          <a:schemeClr val="tx1"/>
                        </a:solidFill>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4D20">
                        <a:tint val="40000"/>
                      </a:srgbClr>
                    </a:solidFill>
                  </a:tcPr>
                </a:tc>
                <a:extLst>
                  <a:ext uri="{0D108BD9-81ED-4DB2-BD59-A6C34878D82A}">
                    <a16:rowId xmlns:a16="http://schemas.microsoft.com/office/drawing/2014/main" val="917794608"/>
                  </a:ext>
                </a:extLst>
              </a:tr>
              <a:tr h="51816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latinLnBrk="1">
                        <a:lnSpc>
                          <a:spcPct val="150000"/>
                        </a:lnSpc>
                      </a:pPr>
                      <a:r>
                        <a:rPr lang="en-US" altLang="ko-KR" sz="1600">
                          <a:latin typeface="Times New Roman" panose="02020603050405020304" pitchFamily="18" charset="0"/>
                          <a:cs typeface="Times New Roman" panose="02020603050405020304" pitchFamily="18" charset="0"/>
                        </a:rPr>
                        <a:t>3D Audio</a:t>
                      </a:r>
                      <a:endParaRPr lang="ko-KR" altLang="en-US" sz="16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4D20">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indent="0" algn="l" latinLnBrk="1">
                        <a:buFontTx/>
                        <a:buNone/>
                      </a:pPr>
                      <a:r>
                        <a:rPr lang="en-US" altLang="ko-KR" sz="1400" dirty="0">
                          <a:solidFill>
                            <a:schemeClr val="tx1"/>
                          </a:solidFill>
                          <a:latin typeface="Times New Roman" panose="02020603050405020304" pitchFamily="18" charset="0"/>
                          <a:cs typeface="Times New Roman" panose="02020603050405020304" pitchFamily="18" charset="0"/>
                        </a:rPr>
                        <a:t>- support of </a:t>
                      </a:r>
                      <a:r>
                        <a:rPr lang="en-US" altLang="ko-KR" sz="1400" kern="1200" dirty="0">
                          <a:solidFill>
                            <a:srgbClr val="00B0F0"/>
                          </a:solidFill>
                          <a:latin typeface="Times New Roman" panose="02020603050405020304" pitchFamily="18" charset="0"/>
                          <a:ea typeface="+mn-ea"/>
                          <a:cs typeface="Times New Roman" panose="02020603050405020304" pitchFamily="18" charset="0"/>
                        </a:rPr>
                        <a:t>scene-based and/or environmental audio</a:t>
                      </a:r>
                    </a:p>
                    <a:p>
                      <a:pPr marL="0" indent="0" algn="l" latinLnBrk="1">
                        <a:buFontTx/>
                        <a:buNone/>
                      </a:pPr>
                      <a:r>
                        <a:rPr lang="en-US" altLang="ko-KR" sz="1400" dirty="0">
                          <a:solidFill>
                            <a:schemeClr val="tx1"/>
                          </a:solidFill>
                          <a:latin typeface="Times New Roman" panose="02020603050405020304" pitchFamily="18" charset="0"/>
                          <a:cs typeface="Times New Roman" panose="02020603050405020304" pitchFamily="18" charset="0"/>
                        </a:rPr>
                        <a:t>- 360 surround sound, object-based audio,</a:t>
                      </a:r>
                      <a:r>
                        <a:rPr lang="en-US" altLang="ko-KR" sz="1400" baseline="0" dirty="0">
                          <a:solidFill>
                            <a:schemeClr val="tx1"/>
                          </a:solidFill>
                          <a:latin typeface="Times New Roman" panose="02020603050405020304" pitchFamily="18" charset="0"/>
                          <a:cs typeface="Times New Roman" panose="02020603050405020304" pitchFamily="18" charset="0"/>
                        </a:rPr>
                        <a:t> </a:t>
                      </a:r>
                      <a:r>
                        <a:rPr lang="en-US" altLang="ko-KR" sz="1400" baseline="0" dirty="0" err="1">
                          <a:solidFill>
                            <a:schemeClr val="tx1"/>
                          </a:solidFill>
                          <a:latin typeface="Times New Roman" panose="02020603050405020304" pitchFamily="18" charset="0"/>
                          <a:cs typeface="Times New Roman" panose="02020603050405020304" pitchFamily="18" charset="0"/>
                        </a:rPr>
                        <a:t>Ambisonics</a:t>
                      </a:r>
                      <a:r>
                        <a:rPr lang="en-US" altLang="ko-KR" sz="1400" baseline="0" dirty="0">
                          <a:solidFill>
                            <a:schemeClr val="tx1"/>
                          </a:solidFill>
                          <a:latin typeface="Times New Roman" panose="02020603050405020304" pitchFamily="18" charset="0"/>
                          <a:cs typeface="Times New Roman" panose="02020603050405020304" pitchFamily="18" charset="0"/>
                        </a:rPr>
                        <a:t> </a:t>
                      </a:r>
                      <a:endParaRPr lang="ko-KR" altLang="en-US" sz="1400" dirty="0">
                        <a:solidFill>
                          <a:schemeClr val="tx1"/>
                        </a:solidFill>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4D20">
                        <a:tint val="20000"/>
                      </a:srgbClr>
                    </a:solidFill>
                  </a:tcPr>
                </a:tc>
                <a:extLst>
                  <a:ext uri="{0D108BD9-81ED-4DB2-BD59-A6C34878D82A}">
                    <a16:rowId xmlns:a16="http://schemas.microsoft.com/office/drawing/2014/main" val="3316702911"/>
                  </a:ext>
                </a:extLst>
              </a:tr>
              <a:tr h="57912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latinLnBrk="1"/>
                      <a:r>
                        <a:rPr lang="en-US" altLang="ko-KR" sz="1600">
                          <a:latin typeface="Times New Roman" panose="02020603050405020304" pitchFamily="18" charset="0"/>
                          <a:cs typeface="Times New Roman" panose="02020603050405020304" pitchFamily="18" charset="0"/>
                        </a:rPr>
                        <a:t>motion-to-photon latency &amp; </a:t>
                      </a:r>
                    </a:p>
                    <a:p>
                      <a:pPr algn="ctr" latinLnBrk="1"/>
                      <a:r>
                        <a:rPr lang="en-US" altLang="ko-KR" sz="1600">
                          <a:latin typeface="Times New Roman" panose="02020603050405020304" pitchFamily="18" charset="0"/>
                          <a:cs typeface="Times New Roman" panose="02020603050405020304" pitchFamily="18" charset="0"/>
                        </a:rPr>
                        <a:t>motion-to-audio latency</a:t>
                      </a:r>
                      <a:endParaRPr lang="ko-KR" altLang="en-US" sz="16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4D20">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indent="0" algn="l" latinLnBrk="1">
                        <a:buFontTx/>
                        <a:buNone/>
                      </a:pPr>
                      <a:r>
                        <a:rPr lang="en-US" altLang="ko-KR" sz="1400" dirty="0">
                          <a:solidFill>
                            <a:schemeClr val="tx1"/>
                          </a:solidFill>
                          <a:latin typeface="Times New Roman" panose="02020603050405020304" pitchFamily="18" charset="0"/>
                          <a:cs typeface="Times New Roman" panose="02020603050405020304" pitchFamily="18" charset="0"/>
                        </a:rPr>
                        <a:t>- how much time there is between the user interacts and an image / audio</a:t>
                      </a:r>
                    </a:p>
                    <a:p>
                      <a:pPr marL="0" indent="0" algn="l" latinLnBrk="1">
                        <a:buFontTx/>
                        <a:buNone/>
                      </a:pPr>
                      <a:r>
                        <a:rPr lang="en-US" altLang="ko-KR" sz="1400" dirty="0">
                          <a:solidFill>
                            <a:schemeClr val="tx1"/>
                          </a:solidFill>
                          <a:latin typeface="Times New Roman" panose="02020603050405020304" pitchFamily="18" charset="0"/>
                          <a:cs typeface="Times New Roman" panose="02020603050405020304" pitchFamily="18" charset="0"/>
                        </a:rPr>
                        <a:t>-</a:t>
                      </a:r>
                      <a:r>
                        <a:rPr lang="en-US" altLang="ko-KR" sz="1400" baseline="0" dirty="0">
                          <a:solidFill>
                            <a:schemeClr val="tx1"/>
                          </a:solidFill>
                          <a:latin typeface="Times New Roman" panose="02020603050405020304" pitchFamily="18" charset="0"/>
                          <a:cs typeface="Times New Roman" panose="02020603050405020304" pitchFamily="18" charset="0"/>
                        </a:rPr>
                        <a:t> </a:t>
                      </a:r>
                      <a:r>
                        <a:rPr lang="en-US" altLang="ko-KR" sz="1400" kern="1200" dirty="0">
                          <a:solidFill>
                            <a:srgbClr val="00B0F0"/>
                          </a:solidFill>
                          <a:latin typeface="Times New Roman" panose="02020603050405020304" pitchFamily="18" charset="0"/>
                          <a:ea typeface="+mn-ea"/>
                          <a:cs typeface="Times New Roman" panose="02020603050405020304" pitchFamily="18" charset="0"/>
                        </a:rPr>
                        <a:t>maximum 20ms</a:t>
                      </a:r>
                      <a:endParaRPr lang="ko-KR" altLang="en-US" sz="1400" kern="1200" dirty="0">
                        <a:solidFill>
                          <a:srgbClr val="00B0F0"/>
                        </a:solidFill>
                        <a:latin typeface="Times New Roman" panose="02020603050405020304" pitchFamily="18" charset="0"/>
                        <a:ea typeface="+mn-ea"/>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4D20">
                        <a:tint val="40000"/>
                      </a:srgbClr>
                    </a:solidFill>
                  </a:tcPr>
                </a:tc>
                <a:extLst>
                  <a:ext uri="{0D108BD9-81ED-4DB2-BD59-A6C34878D82A}">
                    <a16:rowId xmlns:a16="http://schemas.microsoft.com/office/drawing/2014/main" val="1618527022"/>
                  </a:ext>
                </a:extLst>
              </a:tr>
              <a:tr h="115824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latinLnBrk="1"/>
                      <a:endParaRPr lang="en-US" altLang="ko-KR" sz="1600">
                        <a:latin typeface="Times New Roman" panose="02020603050405020304" pitchFamily="18" charset="0"/>
                        <a:cs typeface="Times New Roman" panose="02020603050405020304" pitchFamily="18" charset="0"/>
                      </a:endParaRPr>
                    </a:p>
                    <a:p>
                      <a:pPr algn="ctr" latinLnBrk="1">
                        <a:lnSpc>
                          <a:spcPct val="150000"/>
                        </a:lnSpc>
                      </a:pPr>
                      <a:r>
                        <a:rPr lang="en-US" altLang="ko-KR" sz="1600">
                          <a:latin typeface="Times New Roman" panose="02020603050405020304" pitchFamily="18" charset="0"/>
                          <a:cs typeface="Times New Roman" panose="02020603050405020304" pitchFamily="18" charset="0"/>
                        </a:rPr>
                        <a:t>foreground &amp; parallax</a:t>
                      </a:r>
                      <a:endParaRPr lang="ko-KR" altLang="en-US" sz="16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4D20">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indent="0" algn="l" latinLnBrk="1">
                        <a:buFontTx/>
                        <a:buNone/>
                      </a:pPr>
                      <a:r>
                        <a:rPr lang="en-US" altLang="ko-KR" sz="1400" dirty="0">
                          <a:solidFill>
                            <a:schemeClr val="tx1"/>
                          </a:solidFill>
                          <a:latin typeface="Times New Roman" panose="02020603050405020304" pitchFamily="18" charset="0"/>
                          <a:cs typeface="Times New Roman" panose="02020603050405020304" pitchFamily="18" charset="0"/>
                        </a:rPr>
                        <a:t>- </a:t>
                      </a:r>
                      <a:r>
                        <a:rPr lang="en-US" altLang="ko-KR" sz="1400" kern="1200" dirty="0">
                          <a:solidFill>
                            <a:srgbClr val="00B0F0"/>
                          </a:solidFill>
                          <a:latin typeface="Times New Roman" panose="02020603050405020304" pitchFamily="18" charset="0"/>
                          <a:ea typeface="+mn-ea"/>
                          <a:cs typeface="Times New Roman" panose="02020603050405020304" pitchFamily="18" charset="0"/>
                        </a:rPr>
                        <a:t>objects in the foreground</a:t>
                      </a:r>
                      <a:r>
                        <a:rPr lang="en-US" altLang="ko-KR" sz="1400" dirty="0">
                          <a:solidFill>
                            <a:schemeClr val="accent3"/>
                          </a:solidFill>
                          <a:latin typeface="Times New Roman" panose="02020603050405020304" pitchFamily="18" charset="0"/>
                          <a:cs typeface="Times New Roman" panose="02020603050405020304" pitchFamily="18" charset="0"/>
                        </a:rPr>
                        <a:t> </a:t>
                      </a:r>
                      <a:r>
                        <a:rPr lang="en-US" altLang="ko-KR" sz="1400" dirty="0">
                          <a:solidFill>
                            <a:schemeClr val="tx1"/>
                          </a:solidFill>
                          <a:latin typeface="Times New Roman" panose="02020603050405020304" pitchFamily="18" charset="0"/>
                          <a:cs typeface="Times New Roman" panose="02020603050405020304" pitchFamily="18" charset="0"/>
                        </a:rPr>
                        <a:t>shall be </a:t>
                      </a:r>
                      <a:r>
                        <a:rPr lang="en-US" altLang="ko-KR" sz="1400" kern="1200" dirty="0">
                          <a:solidFill>
                            <a:srgbClr val="00B0F0"/>
                          </a:solidFill>
                          <a:latin typeface="Times New Roman" panose="02020603050405020304" pitchFamily="18" charset="0"/>
                          <a:ea typeface="+mn-ea"/>
                          <a:cs typeface="Times New Roman" panose="02020603050405020304" pitchFamily="18" charset="0"/>
                        </a:rPr>
                        <a:t>far enough </a:t>
                      </a:r>
                      <a:r>
                        <a:rPr lang="en-US" altLang="ko-KR" sz="1400" dirty="0">
                          <a:solidFill>
                            <a:schemeClr val="tx1"/>
                          </a:solidFill>
                          <a:latin typeface="Times New Roman" panose="02020603050405020304" pitchFamily="18" charset="0"/>
                          <a:cs typeface="Times New Roman" panose="02020603050405020304" pitchFamily="18" charset="0"/>
                        </a:rPr>
                        <a:t>to</a:t>
                      </a:r>
                      <a:r>
                        <a:rPr lang="en-US" altLang="ko-KR" sz="1400" dirty="0">
                          <a:solidFill>
                            <a:schemeClr val="accent3"/>
                          </a:solidFill>
                          <a:latin typeface="Times New Roman" panose="02020603050405020304" pitchFamily="18" charset="0"/>
                          <a:cs typeface="Times New Roman" panose="02020603050405020304" pitchFamily="18" charset="0"/>
                        </a:rPr>
                        <a:t> </a:t>
                      </a:r>
                      <a:r>
                        <a:rPr lang="en-US" altLang="ko-KR" sz="1400" dirty="0">
                          <a:solidFill>
                            <a:schemeClr val="tx1"/>
                          </a:solidFill>
                          <a:latin typeface="Times New Roman" panose="02020603050405020304" pitchFamily="18" charset="0"/>
                          <a:cs typeface="Times New Roman" panose="02020603050405020304" pitchFamily="18" charset="0"/>
                        </a:rPr>
                        <a:t>prevent nausea </a:t>
                      </a:r>
                    </a:p>
                    <a:p>
                      <a:pPr marL="0" indent="0" algn="l" latinLnBrk="1">
                        <a:buFontTx/>
                        <a:buNone/>
                      </a:pPr>
                      <a:r>
                        <a:rPr lang="en-US" altLang="ko-KR" sz="1400" dirty="0">
                          <a:solidFill>
                            <a:schemeClr val="tx1"/>
                          </a:solidFill>
                          <a:latin typeface="Times New Roman" panose="02020603050405020304" pitchFamily="18" charset="0"/>
                          <a:cs typeface="Times New Roman" panose="02020603050405020304" pitchFamily="18" charset="0"/>
                        </a:rPr>
                        <a:t>- if objects are too close it is likely they can become an important cause of   </a:t>
                      </a:r>
                    </a:p>
                    <a:p>
                      <a:pPr marL="0" indent="0" algn="l" latinLnBrk="1">
                        <a:buFontTx/>
                        <a:buNone/>
                      </a:pPr>
                      <a:r>
                        <a:rPr lang="en-US" altLang="ko-KR" sz="1400" dirty="0">
                          <a:solidFill>
                            <a:schemeClr val="tx1"/>
                          </a:solidFill>
                          <a:latin typeface="Times New Roman" panose="02020603050405020304" pitchFamily="18" charset="0"/>
                          <a:cs typeface="Times New Roman" panose="02020603050405020304" pitchFamily="18" charset="0"/>
                        </a:rPr>
                        <a:t>  nausea  </a:t>
                      </a:r>
                    </a:p>
                    <a:p>
                      <a:pPr marL="0" indent="0" algn="l" latinLnBrk="1">
                        <a:buFontTx/>
                        <a:buNone/>
                      </a:pPr>
                      <a:r>
                        <a:rPr lang="en-US" altLang="ko-KR" sz="1400" dirty="0">
                          <a:solidFill>
                            <a:schemeClr val="tx1"/>
                          </a:solidFill>
                          <a:latin typeface="Times New Roman" panose="02020603050405020304" pitchFamily="18" charset="0"/>
                          <a:cs typeface="Times New Roman" panose="02020603050405020304" pitchFamily="18" charset="0"/>
                        </a:rPr>
                        <a:t>- </a:t>
                      </a:r>
                      <a:r>
                        <a:rPr lang="en-US" altLang="ko-KR" sz="1400" kern="1200" dirty="0">
                          <a:solidFill>
                            <a:srgbClr val="00B0F0"/>
                          </a:solidFill>
                          <a:latin typeface="Times New Roman" panose="02020603050405020304" pitchFamily="18" charset="0"/>
                          <a:ea typeface="+mn-ea"/>
                          <a:cs typeface="Times New Roman" panose="02020603050405020304" pitchFamily="18" charset="0"/>
                        </a:rPr>
                        <a:t>interactive parallax </a:t>
                      </a:r>
                      <a:r>
                        <a:rPr lang="en-US" altLang="ko-KR" sz="1400" dirty="0">
                          <a:solidFill>
                            <a:schemeClr val="tx1"/>
                          </a:solidFill>
                          <a:latin typeface="Times New Roman" panose="02020603050405020304" pitchFamily="18" charset="0"/>
                          <a:cs typeface="Times New Roman" panose="02020603050405020304" pitchFamily="18" charset="0"/>
                        </a:rPr>
                        <a:t>with background shall be </a:t>
                      </a:r>
                      <a:r>
                        <a:rPr lang="en-US" altLang="ko-KR" sz="1400" kern="1200" dirty="0">
                          <a:solidFill>
                            <a:srgbClr val="00B0F0"/>
                          </a:solidFill>
                          <a:latin typeface="Times New Roman" panose="02020603050405020304" pitchFamily="18" charset="0"/>
                          <a:ea typeface="+mn-ea"/>
                          <a:cs typeface="Times New Roman" panose="02020603050405020304" pitchFamily="18" charset="0"/>
                        </a:rPr>
                        <a:t>present for such objects</a:t>
                      </a:r>
                    </a:p>
                    <a:p>
                      <a:pPr marL="0" indent="0" algn="l" latinLnBrk="1">
                        <a:buFontTx/>
                        <a:buNone/>
                      </a:pPr>
                      <a:r>
                        <a:rPr lang="en-US" altLang="ko-KR" sz="1400" dirty="0">
                          <a:solidFill>
                            <a:schemeClr val="tx1"/>
                          </a:solidFill>
                          <a:latin typeface="Times New Roman" panose="02020603050405020304" pitchFamily="18" charset="0"/>
                          <a:cs typeface="Times New Roman" panose="02020603050405020304" pitchFamily="18" charset="0"/>
                        </a:rPr>
                        <a:t>- pic1 shows how it is possible to look behind the figure in the foreground</a:t>
                      </a:r>
                      <a:endParaRPr lang="ko-KR" altLang="en-US" sz="1400" dirty="0">
                        <a:solidFill>
                          <a:schemeClr val="tx1"/>
                        </a:solidFill>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4D20">
                        <a:tint val="20000"/>
                      </a:srgbClr>
                    </a:solidFill>
                  </a:tcPr>
                </a:tc>
                <a:extLst>
                  <a:ext uri="{0D108BD9-81ED-4DB2-BD59-A6C34878D82A}">
                    <a16:rowId xmlns:a16="http://schemas.microsoft.com/office/drawing/2014/main" val="2983761737"/>
                  </a:ext>
                </a:extLst>
              </a:tr>
            </a:tbl>
          </a:graphicData>
        </a:graphic>
      </p:graphicFrame>
      <p:pic>
        <p:nvPicPr>
          <p:cNvPr id="22" name="Picture 1">
            <a:extLst>
              <a:ext uri="{FF2B5EF4-FFF2-40B4-BE49-F238E27FC236}">
                <a16:creationId xmlns:a16="http://schemas.microsoft.com/office/drawing/2014/main" id="{6E44CF52-49C5-4ED5-ACBD-88D6890738B1}"/>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90946" y="5341618"/>
            <a:ext cx="3284124" cy="1495765"/>
          </a:xfrm>
          <a:prstGeom prst="rect">
            <a:avLst/>
          </a:prstGeom>
          <a:noFill/>
        </p:spPr>
      </p:pic>
      <p:sp>
        <p:nvSpPr>
          <p:cNvPr id="23" name="직사각형 22">
            <a:extLst>
              <a:ext uri="{FF2B5EF4-FFF2-40B4-BE49-F238E27FC236}">
                <a16:creationId xmlns:a16="http://schemas.microsoft.com/office/drawing/2014/main" id="{52274FB2-9E0E-4642-8720-DA26A0EE1B81}"/>
              </a:ext>
            </a:extLst>
          </p:cNvPr>
          <p:cNvSpPr/>
          <p:nvPr/>
        </p:nvSpPr>
        <p:spPr>
          <a:xfrm>
            <a:off x="6233393" y="5935611"/>
            <a:ext cx="2451440" cy="307777"/>
          </a:xfrm>
          <a:prstGeom prst="rect">
            <a:avLst/>
          </a:prstGeom>
        </p:spPr>
        <p:txBody>
          <a:bodyPr wrap="none">
            <a:spAutoFit/>
          </a:bodyPr>
          <a:lstStyle/>
          <a:p>
            <a:pPr algn="ctr" defTabSz="457200" fontAlgn="auto">
              <a:spcBef>
                <a:spcPts val="0"/>
              </a:spcBef>
              <a:spcAft>
                <a:spcPts val="1000"/>
              </a:spcAft>
            </a:pPr>
            <a:r>
              <a:rPr lang="en-US" altLang="ko-KR" sz="1400" dirty="0">
                <a:solidFill>
                  <a:prstClr val="black"/>
                </a:solidFill>
                <a:latin typeface="Cambria" panose="02040503050406030204" pitchFamily="18" charset="0"/>
                <a:ea typeface="Times New Roman" panose="02020603050405020304" pitchFamily="18" charset="0"/>
                <a:cs typeface="Cambria" panose="02040503050406030204" pitchFamily="18" charset="0"/>
              </a:rPr>
              <a:t>Fig. 1. Importance of parallax</a:t>
            </a:r>
            <a:r>
              <a:rPr lang="en-US" altLang="ko-KR" sz="1400" b="1" dirty="0">
                <a:solidFill>
                  <a:prstClr val="black"/>
                </a:solidFill>
                <a:latin typeface="Cambria" panose="02040503050406030204" pitchFamily="18" charset="0"/>
                <a:ea typeface="Times New Roman" panose="02020603050405020304" pitchFamily="18" charset="0"/>
                <a:cs typeface="Cambria" panose="02040503050406030204" pitchFamily="18" charset="0"/>
              </a:rPr>
              <a:t>.</a:t>
            </a:r>
            <a:endParaRPr lang="ko-KR" altLang="ko-KR" sz="1400" b="1" dirty="0">
              <a:solidFill>
                <a:prstClr val="black"/>
              </a:solidFill>
              <a:latin typeface="Cambria" panose="02040503050406030204" pitchFamily="18" charset="0"/>
              <a:ea typeface="Times New Roman" panose="02020603050405020304" pitchFamily="18" charset="0"/>
              <a:cs typeface="Cambria" panose="020405030504060302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8034A73-B26E-432B-BEA3-44AB16BF1588}"/>
              </a:ext>
            </a:extLst>
          </p:cNvPr>
          <p:cNvSpPr>
            <a:spLocks noGrp="1"/>
          </p:cNvSpPr>
          <p:nvPr>
            <p:ph type="title"/>
          </p:nvPr>
        </p:nvSpPr>
        <p:spPr/>
        <p:txBody>
          <a:bodyPr/>
          <a:lstStyle/>
          <a:p>
            <a:r>
              <a:rPr lang="en-US" altLang="ko-KR" dirty="0"/>
              <a:t>16K(15360x7680) Bitrate</a:t>
            </a:r>
            <a:endParaRPr lang="ko-KR" altLang="en-US" dirty="0"/>
          </a:p>
        </p:txBody>
      </p:sp>
      <p:sp>
        <p:nvSpPr>
          <p:cNvPr id="5" name="슬라이드 번호 개체 틀 4">
            <a:extLst>
              <a:ext uri="{FF2B5EF4-FFF2-40B4-BE49-F238E27FC236}">
                <a16:creationId xmlns:a16="http://schemas.microsoft.com/office/drawing/2014/main" id="{22515057-E300-4CE2-A423-51A5581F8050}"/>
              </a:ext>
            </a:extLst>
          </p:cNvPr>
          <p:cNvSpPr>
            <a:spLocks noGrp="1"/>
          </p:cNvSpPr>
          <p:nvPr>
            <p:ph type="sldNum" sz="quarter" idx="11"/>
          </p:nvPr>
        </p:nvSpPr>
        <p:spPr/>
        <p:txBody>
          <a:bodyPr/>
          <a:lstStyle/>
          <a:p>
            <a:pPr>
              <a:defRPr/>
            </a:pPr>
            <a:fld id="{5BE953F4-8D54-48F8-8BD3-ECD4AEB91156}" type="slidenum">
              <a:rPr lang="en-US" altLang="ja-JP" smtClean="0"/>
              <a:pPr>
                <a:defRPr/>
              </a:pPr>
              <a:t>4</a:t>
            </a:fld>
            <a:endParaRPr lang="en-US" altLang="ja-JP"/>
          </a:p>
        </p:txBody>
      </p:sp>
      <p:sp>
        <p:nvSpPr>
          <p:cNvPr id="9" name="Content Placeholder 2">
            <a:extLst>
              <a:ext uri="{FF2B5EF4-FFF2-40B4-BE49-F238E27FC236}">
                <a16:creationId xmlns:a16="http://schemas.microsoft.com/office/drawing/2014/main" id="{B0FFCDC3-77A0-4D6C-B242-C417206B574A}"/>
              </a:ext>
            </a:extLst>
          </p:cNvPr>
          <p:cNvSpPr txBox="1">
            <a:spLocks/>
          </p:cNvSpPr>
          <p:nvPr/>
        </p:nvSpPr>
        <p:spPr>
          <a:xfrm>
            <a:off x="373189" y="980728"/>
            <a:ext cx="8319961" cy="2185720"/>
          </a:xfrm>
          <a:prstGeom prst="rect">
            <a:avLst/>
          </a:prstGeom>
        </p:spPr>
        <p:txBody>
          <a:bodyPr vert="horz" lIns="91440" tIns="45720" rIns="91440" bIns="45720" rtlCol="0">
            <a:normAutofit fontScale="92500" lnSpcReduction="10000"/>
          </a:bodyPr>
          <a:lstStyle>
            <a:lvl1pPr marL="341313" indent="-341313" algn="l" defTabSz="457200" rtl="0" eaLnBrk="1" latinLnBrk="0" hangingPunct="1">
              <a:spcBef>
                <a:spcPct val="20000"/>
              </a:spcBef>
              <a:buClr>
                <a:srgbClr val="00B0F0"/>
              </a:buClr>
              <a:buSzPct val="120000"/>
              <a:buFont typeface="Arial" pitchFamily="34" charset="0"/>
              <a:buChar char="•"/>
              <a:tabLst/>
              <a:defRPr sz="2600" b="0" i="0" kern="1200">
                <a:solidFill>
                  <a:srgbClr val="716C6B"/>
                </a:solidFill>
                <a:latin typeface="Arial"/>
                <a:ea typeface="+mn-ea"/>
                <a:cs typeface="Arial"/>
              </a:defRPr>
            </a:lvl1pPr>
            <a:lvl2pPr marL="573088" indent="-231775" algn="l" defTabSz="457200" rtl="0" eaLnBrk="1" latinLnBrk="0" hangingPunct="1">
              <a:spcBef>
                <a:spcPts val="300"/>
              </a:spcBef>
              <a:buClr>
                <a:srgbClr val="00B0F0"/>
              </a:buClr>
              <a:buFont typeface="Arial" pitchFamily="34" charset="0"/>
              <a:buChar char="•"/>
              <a:defRPr sz="2400" b="0" i="0" kern="1200">
                <a:solidFill>
                  <a:srgbClr val="716C6B"/>
                </a:solidFill>
                <a:latin typeface="Arial"/>
                <a:ea typeface="+mn-ea"/>
                <a:cs typeface="Arial"/>
              </a:defRPr>
            </a:lvl2pPr>
            <a:lvl3pPr marL="682625" indent="-109538" algn="l" defTabSz="457200" rtl="0" eaLnBrk="1" latinLnBrk="0" hangingPunct="1">
              <a:spcBef>
                <a:spcPts val="0"/>
              </a:spcBef>
              <a:buClr>
                <a:schemeClr val="tx1">
                  <a:lumMod val="50000"/>
                  <a:lumOff val="50000"/>
                </a:schemeClr>
              </a:buClr>
              <a:buFont typeface="Arial"/>
              <a:buChar char="•"/>
              <a:defRPr sz="2000" b="0" i="0" kern="1200">
                <a:solidFill>
                  <a:srgbClr val="716C6B"/>
                </a:solidFill>
                <a:latin typeface="Arial"/>
                <a:ea typeface="+mn-ea"/>
                <a:cs typeface="Arial"/>
              </a:defRPr>
            </a:lvl3pPr>
            <a:lvl4pPr marL="1600200" indent="-228600" algn="l" defTabSz="457200" rtl="0" eaLnBrk="1" latinLnBrk="0" hangingPunct="1">
              <a:spcBef>
                <a:spcPct val="20000"/>
              </a:spcBef>
              <a:buClr>
                <a:schemeClr val="tx1"/>
              </a:buClr>
              <a:buFont typeface="Arial"/>
              <a:buChar char="–"/>
              <a:defRPr sz="1800" b="0" i="0" kern="1200">
                <a:solidFill>
                  <a:srgbClr val="716C6B"/>
                </a:solidFill>
                <a:latin typeface="Arial"/>
                <a:ea typeface="+mn-ea"/>
                <a:cs typeface="Arial"/>
              </a:defRPr>
            </a:lvl4pPr>
            <a:lvl5pPr marL="2057400" indent="-228600" algn="l" defTabSz="457200" rtl="0" eaLnBrk="1" latinLnBrk="0" hangingPunct="1">
              <a:spcBef>
                <a:spcPct val="20000"/>
              </a:spcBef>
              <a:buClr>
                <a:schemeClr val="tx1"/>
              </a:buClr>
              <a:buFont typeface="Arial"/>
              <a:buChar char="»"/>
              <a:defRPr sz="1600" b="0" i="0" kern="1200">
                <a:solidFill>
                  <a:srgbClr val="716C6B"/>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auto">
              <a:spcAft>
                <a:spcPts val="0"/>
              </a:spcAft>
              <a:buClrTx/>
            </a:pPr>
            <a:r>
              <a:rPr lang="en-US" altLang="ko-KR" sz="2000" dirty="0">
                <a:ea typeface="맑은 고딕" panose="020B0503020000020004" pitchFamily="50" charset="-127"/>
              </a:rPr>
              <a:t>Producing 16K video data by merging 4K Test Sequence(3840x1920)</a:t>
            </a:r>
          </a:p>
          <a:p>
            <a:pPr lvl="1" fontAlgn="auto">
              <a:spcAft>
                <a:spcPts val="0"/>
              </a:spcAft>
              <a:buClrTx/>
            </a:pPr>
            <a:r>
              <a:rPr lang="en-US" altLang="ko-KR" sz="1800" dirty="0" err="1">
                <a:ea typeface="맑은 고딕" panose="020B0503020000020004" pitchFamily="50" charset="-127"/>
              </a:rPr>
              <a:t>AerialCity</a:t>
            </a:r>
            <a:r>
              <a:rPr lang="en-US" altLang="ko-KR" sz="1800" dirty="0">
                <a:ea typeface="맑은 고딕" panose="020B0503020000020004" pitchFamily="50" charset="-127"/>
              </a:rPr>
              <a:t>, </a:t>
            </a:r>
            <a:r>
              <a:rPr lang="en-US" altLang="ko-KR" sz="1800" dirty="0" err="1">
                <a:ea typeface="맑은 고딕" panose="020B0503020000020004" pitchFamily="50" charset="-127"/>
              </a:rPr>
              <a:t>DrivingInCity</a:t>
            </a:r>
            <a:r>
              <a:rPr lang="en-US" altLang="ko-KR" sz="1800" dirty="0">
                <a:ea typeface="맑은 고딕" panose="020B0503020000020004" pitchFamily="50" charset="-127"/>
              </a:rPr>
              <a:t>, </a:t>
            </a:r>
            <a:r>
              <a:rPr lang="en-US" altLang="ko-KR" sz="1800" dirty="0" err="1">
                <a:ea typeface="맑은 고딕" panose="020B0503020000020004" pitchFamily="50" charset="-127"/>
              </a:rPr>
              <a:t>DrivingInCountry</a:t>
            </a:r>
            <a:r>
              <a:rPr lang="en-US" altLang="ko-KR" sz="1800" dirty="0">
                <a:ea typeface="맑은 고딕" panose="020B0503020000020004" pitchFamily="50" charset="-127"/>
              </a:rPr>
              <a:t>, </a:t>
            </a:r>
            <a:r>
              <a:rPr lang="en-US" altLang="ko-KR" sz="1800" dirty="0" err="1">
                <a:ea typeface="맑은 고딕" panose="020B0503020000020004" pitchFamily="50" charset="-127"/>
              </a:rPr>
              <a:t>PoleVault</a:t>
            </a:r>
            <a:r>
              <a:rPr lang="en-US" altLang="ko-KR" sz="1800" dirty="0">
                <a:ea typeface="맑은 고딕" panose="020B0503020000020004" pitchFamily="50" charset="-127"/>
              </a:rPr>
              <a:t> (name of the sequence)</a:t>
            </a:r>
          </a:p>
          <a:p>
            <a:pPr fontAlgn="auto">
              <a:spcAft>
                <a:spcPts val="0"/>
              </a:spcAft>
              <a:buClrTx/>
            </a:pPr>
            <a:r>
              <a:rPr lang="en-US" altLang="ko-KR" sz="2000" dirty="0">
                <a:ea typeface="맑은 고딕" panose="020B0503020000020004" pitchFamily="50" charset="-127"/>
              </a:rPr>
              <a:t>Using the HM 16.6 Reference Software</a:t>
            </a:r>
          </a:p>
          <a:p>
            <a:pPr fontAlgn="auto">
              <a:spcAft>
                <a:spcPts val="0"/>
              </a:spcAft>
              <a:buClrTx/>
            </a:pPr>
            <a:r>
              <a:rPr lang="en-US" altLang="ko-KR" sz="2000" dirty="0">
                <a:ea typeface="맑은 고딕" panose="020B0503020000020004" pitchFamily="50" charset="-127"/>
              </a:rPr>
              <a:t>Encoded only 10 frames to measure the Bitrate</a:t>
            </a:r>
            <a:r>
              <a:rPr lang="ko-KR" altLang="en-US" sz="2000" dirty="0">
                <a:ea typeface="맑은 고딕" panose="020B0503020000020004" pitchFamily="50" charset="-127"/>
              </a:rPr>
              <a:t> </a:t>
            </a:r>
            <a:r>
              <a:rPr lang="en-US" altLang="ko-KR" sz="2000" dirty="0">
                <a:ea typeface="맑은 고딕" panose="020B0503020000020004" pitchFamily="50" charset="-127"/>
              </a:rPr>
              <a:t>at pilot</a:t>
            </a:r>
          </a:p>
          <a:p>
            <a:pPr lvl="1" fontAlgn="auto">
              <a:spcAft>
                <a:spcPts val="0"/>
              </a:spcAft>
              <a:buClrTx/>
            </a:pPr>
            <a:r>
              <a:rPr lang="en-US" altLang="ko-KR" sz="1800" dirty="0">
                <a:ea typeface="맑은 고딕" panose="020B0503020000020004" pitchFamily="50" charset="-127"/>
              </a:rPr>
              <a:t>Under our test environment 7 hours of encoding time was required to encode 10 frames of 16K video data.</a:t>
            </a:r>
          </a:p>
          <a:p>
            <a:pPr lvl="1" fontAlgn="auto">
              <a:spcAft>
                <a:spcPts val="0"/>
              </a:spcAft>
              <a:buClrTx/>
            </a:pPr>
            <a:r>
              <a:rPr lang="en-US" altLang="ko-KR" sz="1800" dirty="0">
                <a:ea typeface="맑은 고딕" panose="020B0503020000020004" pitchFamily="50" charset="-127"/>
              </a:rPr>
              <a:t>Due to this circumstance that 10 frames of bitrate was chosen arbitrarily.</a:t>
            </a:r>
          </a:p>
        </p:txBody>
      </p:sp>
      <p:graphicFrame>
        <p:nvGraphicFramePr>
          <p:cNvPr id="10" name="표 9">
            <a:extLst>
              <a:ext uri="{FF2B5EF4-FFF2-40B4-BE49-F238E27FC236}">
                <a16:creationId xmlns:a16="http://schemas.microsoft.com/office/drawing/2014/main" id="{54CE4E26-00B4-427E-A7C6-0CE9F5C9DC7C}"/>
              </a:ext>
            </a:extLst>
          </p:cNvPr>
          <p:cNvGraphicFramePr>
            <a:graphicFrameLocks noGrp="1"/>
          </p:cNvGraphicFramePr>
          <p:nvPr>
            <p:extLst>
              <p:ext uri="{D42A27DB-BD31-4B8C-83A1-F6EECF244321}">
                <p14:modId xmlns:p14="http://schemas.microsoft.com/office/powerpoint/2010/main" val="2736527808"/>
              </p:ext>
            </p:extLst>
          </p:nvPr>
        </p:nvGraphicFramePr>
        <p:xfrm>
          <a:off x="755576" y="3068960"/>
          <a:ext cx="7197214" cy="2844800"/>
        </p:xfrm>
        <a:graphic>
          <a:graphicData uri="http://schemas.openxmlformats.org/drawingml/2006/table">
            <a:tbl>
              <a:tblPr firstRow="1" bandRow="1"/>
              <a:tblGrid>
                <a:gridCol w="1246423">
                  <a:extLst>
                    <a:ext uri="{9D8B030D-6E8A-4147-A177-3AD203B41FA5}">
                      <a16:colId xmlns:a16="http://schemas.microsoft.com/office/drawing/2014/main" val="2853745525"/>
                    </a:ext>
                  </a:extLst>
                </a:gridCol>
                <a:gridCol w="1502598">
                  <a:extLst>
                    <a:ext uri="{9D8B030D-6E8A-4147-A177-3AD203B41FA5}">
                      <a16:colId xmlns:a16="http://schemas.microsoft.com/office/drawing/2014/main" val="940027071"/>
                    </a:ext>
                  </a:extLst>
                </a:gridCol>
                <a:gridCol w="2096009">
                  <a:extLst>
                    <a:ext uri="{9D8B030D-6E8A-4147-A177-3AD203B41FA5}">
                      <a16:colId xmlns:a16="http://schemas.microsoft.com/office/drawing/2014/main" val="1394862138"/>
                    </a:ext>
                  </a:extLst>
                </a:gridCol>
                <a:gridCol w="2352184">
                  <a:extLst>
                    <a:ext uri="{9D8B030D-6E8A-4147-A177-3AD203B41FA5}">
                      <a16:colId xmlns:a16="http://schemas.microsoft.com/office/drawing/2014/main" val="250318508"/>
                    </a:ext>
                  </a:extLst>
                </a:gridCol>
              </a:tblGrid>
              <a:tr h="37084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algn="ctr" defTabSz="914400" rtl="0" eaLnBrk="1" latinLnBrk="1" hangingPunct="1"/>
                      <a:r>
                        <a:rPr lang="en-US" altLang="ko-KR" sz="1800" kern="1200" dirty="0">
                          <a:solidFill>
                            <a:schemeClr val="bg1"/>
                          </a:solidFill>
                          <a:latin typeface="+mn-lt"/>
                          <a:ea typeface="+mn-ea"/>
                          <a:cs typeface="+mn-cs"/>
                        </a:rPr>
                        <a:t>Coding Structure</a:t>
                      </a:r>
                      <a:endParaRPr lang="ko-KR" altLang="en-US" sz="1800" kern="1200" dirty="0">
                        <a:solidFill>
                          <a:schemeClr val="bg1"/>
                        </a:solidFill>
                        <a:latin typeface="+mn-lt"/>
                        <a:ea typeface="+mn-ea"/>
                        <a:cs typeface="+mn-cs"/>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D94D20"/>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algn="ctr" defTabSz="914400" rtl="0" eaLnBrk="1" latinLnBrk="1" hangingPunct="1"/>
                      <a:r>
                        <a:rPr lang="en-US" altLang="ko-KR" sz="1800" kern="1200" dirty="0">
                          <a:solidFill>
                            <a:schemeClr val="bg1"/>
                          </a:solidFill>
                          <a:latin typeface="+mn-lt"/>
                          <a:ea typeface="+mn-ea"/>
                          <a:cs typeface="+mn-cs"/>
                        </a:rPr>
                        <a:t>Quantization Parameter </a:t>
                      </a:r>
                      <a:endParaRPr lang="ko-KR" altLang="en-US" sz="1800" kern="1200" dirty="0">
                        <a:solidFill>
                          <a:schemeClr val="bg1"/>
                        </a:solidFill>
                        <a:latin typeface="+mn-lt"/>
                        <a:ea typeface="+mn-ea"/>
                        <a:cs typeface="+mn-cs"/>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D94D20"/>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algn="ctr" defTabSz="914400" rtl="0" eaLnBrk="1" latinLnBrk="1" hangingPunct="1"/>
                      <a:r>
                        <a:rPr lang="en-US" altLang="ko-KR" sz="1800" kern="1200" dirty="0">
                          <a:solidFill>
                            <a:schemeClr val="bg1"/>
                          </a:solidFill>
                          <a:latin typeface="+mn-lt"/>
                          <a:ea typeface="+mn-ea"/>
                          <a:cs typeface="+mn-cs"/>
                        </a:rPr>
                        <a:t>16K Bitrate</a:t>
                      </a:r>
                      <a:endParaRPr lang="ko-KR" altLang="en-US" sz="1800" kern="1200" dirty="0">
                        <a:solidFill>
                          <a:schemeClr val="bg1"/>
                        </a:solidFill>
                        <a:latin typeface="+mn-lt"/>
                        <a:ea typeface="+mn-ea"/>
                        <a:cs typeface="+mn-cs"/>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D94D20"/>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L="0" algn="ctr" defTabSz="914400" rtl="0" eaLnBrk="1" latinLnBrk="1" hangingPunct="1"/>
                      <a:r>
                        <a:rPr lang="en-US" altLang="ko-KR" sz="1800" kern="1200" dirty="0">
                          <a:solidFill>
                            <a:schemeClr val="bg1"/>
                          </a:solidFill>
                          <a:latin typeface="+mn-lt"/>
                          <a:ea typeface="+mn-ea"/>
                          <a:cs typeface="+mn-cs"/>
                        </a:rPr>
                        <a:t>12K Bitrate</a:t>
                      </a:r>
                    </a:p>
                    <a:p>
                      <a:pPr marL="0" algn="ctr" defTabSz="914400" rtl="0" eaLnBrk="1" latinLnBrk="1" hangingPunct="1"/>
                      <a:r>
                        <a:rPr lang="en-US" altLang="ko-KR" sz="1800" kern="1200" dirty="0">
                          <a:solidFill>
                            <a:schemeClr val="bg1"/>
                          </a:solidFill>
                          <a:latin typeface="+mn-lt"/>
                          <a:ea typeface="+mn-ea"/>
                          <a:cs typeface="+mn-cs"/>
                        </a:rPr>
                        <a:t>(approximate)</a:t>
                      </a:r>
                      <a:endParaRPr lang="ko-KR" altLang="en-US" sz="1800" kern="1200" dirty="0">
                        <a:solidFill>
                          <a:schemeClr val="bg1"/>
                        </a:solidFill>
                        <a:latin typeface="+mn-lt"/>
                        <a:ea typeface="+mn-ea"/>
                        <a:cs typeface="+mn-cs"/>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D94D20"/>
                    </a:solidFill>
                  </a:tcPr>
                </a:tc>
                <a:extLst>
                  <a:ext uri="{0D108BD9-81ED-4DB2-BD59-A6C34878D82A}">
                    <a16:rowId xmlns:a16="http://schemas.microsoft.com/office/drawing/2014/main" val="3052080480"/>
                  </a:ext>
                </a:extLst>
              </a:tr>
              <a:tr h="370840">
                <a:tc rowSpan="3">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1" hangingPunct="1"/>
                      <a:r>
                        <a:rPr lang="en-US" altLang="ko-KR" sz="1800" kern="1200" dirty="0">
                          <a:solidFill>
                            <a:schemeClr val="tx1"/>
                          </a:solidFill>
                          <a:latin typeface="+mn-lt"/>
                          <a:ea typeface="+mn-ea"/>
                          <a:cs typeface="+mn-cs"/>
                        </a:rPr>
                        <a:t>RA</a:t>
                      </a:r>
                      <a:endParaRPr lang="ko-KR" altLang="en-US" sz="1800" kern="1200" dirty="0">
                        <a:solidFill>
                          <a:schemeClr val="tx1"/>
                        </a:solidFill>
                        <a:latin typeface="+mn-lt"/>
                        <a:ea typeface="+mn-ea"/>
                        <a:cs typeface="+mn-cs"/>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4D20">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1" hangingPunct="1"/>
                      <a:r>
                        <a:rPr lang="en-US" altLang="ko-KR" sz="1800" kern="1200" dirty="0">
                          <a:solidFill>
                            <a:schemeClr val="tx1"/>
                          </a:solidFill>
                          <a:latin typeface="+mn-lt"/>
                          <a:ea typeface="+mn-ea"/>
                          <a:cs typeface="+mn-cs"/>
                        </a:rPr>
                        <a:t>37</a:t>
                      </a:r>
                      <a:endParaRPr lang="ko-KR" altLang="en-US" sz="1800" kern="1200" dirty="0">
                        <a:solidFill>
                          <a:schemeClr val="tx1"/>
                        </a:solidFill>
                        <a:latin typeface="+mn-lt"/>
                        <a:ea typeface="+mn-ea"/>
                        <a:cs typeface="+mn-cs"/>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4D20">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1" hangingPunct="1"/>
                      <a:r>
                        <a:rPr lang="en-US" altLang="ko-KR" sz="1800" kern="1200" dirty="0">
                          <a:solidFill>
                            <a:schemeClr val="tx1"/>
                          </a:solidFill>
                          <a:latin typeface="+mn-lt"/>
                          <a:ea typeface="+mn-ea"/>
                          <a:cs typeface="+mn-cs"/>
                        </a:rPr>
                        <a:t>106 </a:t>
                      </a:r>
                      <a:r>
                        <a:rPr lang="en-US" altLang="ko-KR" sz="1800" kern="1200" dirty="0" err="1">
                          <a:solidFill>
                            <a:schemeClr val="tx1"/>
                          </a:solidFill>
                          <a:latin typeface="+mn-lt"/>
                          <a:ea typeface="+mn-ea"/>
                          <a:cs typeface="+mn-cs"/>
                        </a:rPr>
                        <a:t>Mbps</a:t>
                      </a:r>
                      <a:endParaRPr lang="ko-KR" altLang="en-US" sz="1800" kern="1200" dirty="0">
                        <a:solidFill>
                          <a:schemeClr val="tx1"/>
                        </a:solidFill>
                        <a:latin typeface="+mn-lt"/>
                        <a:ea typeface="+mn-ea"/>
                        <a:cs typeface="+mn-cs"/>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4D20">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1" hangingPunct="1"/>
                      <a:r>
                        <a:rPr lang="en-US" altLang="ko-KR" sz="1800" kern="1200" dirty="0">
                          <a:solidFill>
                            <a:schemeClr val="tx1"/>
                          </a:solidFill>
                          <a:latin typeface="+mn-lt"/>
                          <a:ea typeface="+mn-ea"/>
                          <a:cs typeface="+mn-cs"/>
                        </a:rPr>
                        <a:t>66 </a:t>
                      </a:r>
                      <a:r>
                        <a:rPr lang="en-US" altLang="ko-KR" sz="1800" kern="1200" dirty="0" err="1">
                          <a:solidFill>
                            <a:schemeClr val="tx1"/>
                          </a:solidFill>
                          <a:latin typeface="+mn-lt"/>
                          <a:ea typeface="+mn-ea"/>
                          <a:cs typeface="+mn-cs"/>
                        </a:rPr>
                        <a:t>Mbps</a:t>
                      </a:r>
                      <a:endParaRPr lang="ko-KR" altLang="en-US" sz="1800" kern="1200" dirty="0">
                        <a:solidFill>
                          <a:schemeClr val="tx1"/>
                        </a:solidFill>
                        <a:latin typeface="+mn-lt"/>
                        <a:ea typeface="+mn-ea"/>
                        <a:cs typeface="+mn-cs"/>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94D20">
                        <a:tint val="40000"/>
                      </a:srgbClr>
                    </a:solidFill>
                  </a:tcPr>
                </a:tc>
                <a:extLst>
                  <a:ext uri="{0D108BD9-81ED-4DB2-BD59-A6C34878D82A}">
                    <a16:rowId xmlns:a16="http://schemas.microsoft.com/office/drawing/2014/main" val="1939275466"/>
                  </a:ext>
                </a:extLst>
              </a:tr>
              <a:tr h="185420">
                <a:tc vMerge="1">
                  <a:txBody>
                    <a:bodyPr/>
                    <a:lstStyle/>
                    <a:p>
                      <a:pPr algn="ctr" latinLnBrk="1"/>
                      <a:endParaRPr lang="ko-KR" altLang="en-US" dirty="0"/>
                    </a:p>
                  </a:txBody>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1" hangingPunct="1"/>
                      <a:r>
                        <a:rPr lang="en-US" altLang="ko-KR" sz="1800" kern="1200" dirty="0">
                          <a:solidFill>
                            <a:schemeClr val="tx1"/>
                          </a:solidFill>
                          <a:latin typeface="+mn-lt"/>
                          <a:ea typeface="+mn-ea"/>
                          <a:cs typeface="+mn-cs"/>
                        </a:rPr>
                        <a:t>32</a:t>
                      </a:r>
                      <a:endParaRPr lang="ko-KR" altLang="en-US" sz="1800" kern="1200" dirty="0">
                        <a:solidFill>
                          <a:schemeClr val="tx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94D20">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1" hangingPunct="1"/>
                      <a:r>
                        <a:rPr lang="en-US" altLang="ko-KR" sz="1800" kern="1200" dirty="0">
                          <a:solidFill>
                            <a:schemeClr val="tx1"/>
                          </a:solidFill>
                          <a:latin typeface="+mn-lt"/>
                          <a:ea typeface="+mn-ea"/>
                          <a:cs typeface="+mn-cs"/>
                        </a:rPr>
                        <a:t>200 </a:t>
                      </a:r>
                      <a:r>
                        <a:rPr lang="en-US" altLang="ko-KR" sz="1800" kern="1200" dirty="0" err="1">
                          <a:solidFill>
                            <a:schemeClr val="tx1"/>
                          </a:solidFill>
                          <a:latin typeface="+mn-lt"/>
                          <a:ea typeface="+mn-ea"/>
                          <a:cs typeface="+mn-cs"/>
                        </a:rPr>
                        <a:t>Mbps</a:t>
                      </a:r>
                      <a:endParaRPr lang="ko-KR" altLang="en-US" sz="1800" kern="1200" dirty="0">
                        <a:solidFill>
                          <a:schemeClr val="tx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94D20">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1" hangingPunct="1"/>
                      <a:r>
                        <a:rPr lang="en-US" altLang="ko-KR" sz="1800" kern="1200" dirty="0">
                          <a:solidFill>
                            <a:schemeClr val="tx1"/>
                          </a:solidFill>
                          <a:latin typeface="+mn-lt"/>
                          <a:ea typeface="+mn-ea"/>
                          <a:cs typeface="+mn-cs"/>
                        </a:rPr>
                        <a:t>126 </a:t>
                      </a:r>
                      <a:r>
                        <a:rPr lang="en-US" altLang="ko-KR" sz="1800" kern="1200" dirty="0" err="1">
                          <a:solidFill>
                            <a:schemeClr val="tx1"/>
                          </a:solidFill>
                          <a:latin typeface="+mn-lt"/>
                          <a:ea typeface="+mn-ea"/>
                          <a:cs typeface="+mn-cs"/>
                        </a:rPr>
                        <a:t>Mbps</a:t>
                      </a:r>
                      <a:endParaRPr lang="ko-KR" altLang="en-US" sz="1800" kern="1200" dirty="0">
                        <a:solidFill>
                          <a:schemeClr val="tx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94D20">
                        <a:tint val="20000"/>
                      </a:srgbClr>
                    </a:solidFill>
                  </a:tcPr>
                </a:tc>
                <a:extLst>
                  <a:ext uri="{0D108BD9-81ED-4DB2-BD59-A6C34878D82A}">
                    <a16:rowId xmlns:a16="http://schemas.microsoft.com/office/drawing/2014/main" val="2031980057"/>
                  </a:ext>
                </a:extLst>
              </a:tr>
              <a:tr h="185420">
                <a:tc vMerge="1">
                  <a:txBody>
                    <a:bodyPr/>
                    <a:lstStyle/>
                    <a:p>
                      <a:pPr latinLnBrk="1"/>
                      <a:endParaRPr lang="ko-KR" altLang="en-US"/>
                    </a:p>
                  </a:txBody>
                  <a:tcPr/>
                </a:tc>
                <a:tc>
                  <a:txBody>
                    <a:bodyPr/>
                    <a:lstStyle/>
                    <a:p>
                      <a:pPr marL="0" algn="ctr" defTabSz="914400" rtl="0" eaLnBrk="1" latinLnBrk="1" hangingPunct="1"/>
                      <a:r>
                        <a:rPr lang="en-US" altLang="ko-KR" sz="1800" kern="1200" dirty="0">
                          <a:solidFill>
                            <a:schemeClr val="tx1"/>
                          </a:solidFill>
                          <a:latin typeface="+mn-lt"/>
                          <a:ea typeface="+mn-ea"/>
                          <a:cs typeface="+mn-cs"/>
                        </a:rPr>
                        <a:t>22</a:t>
                      </a:r>
                      <a:endParaRPr lang="ko-KR" altLang="en-US" sz="1800" kern="1200" dirty="0">
                        <a:solidFill>
                          <a:schemeClr val="tx1"/>
                        </a:solidFill>
                        <a:latin typeface="+mn-lt"/>
                        <a:ea typeface="+mn-ea"/>
                        <a:cs typeface="+mn-cs"/>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F1D0CC"/>
                    </a:solidFill>
                  </a:tcPr>
                </a:tc>
                <a:tc>
                  <a:txBody>
                    <a:bodyPr/>
                    <a:lstStyle/>
                    <a:p>
                      <a:pPr marL="0" algn="ctr" defTabSz="914400" rtl="0" eaLnBrk="1" latinLnBrk="1" hangingPunct="1"/>
                      <a:r>
                        <a:rPr lang="en-US" altLang="ko-KR" sz="1800" kern="1200" dirty="0">
                          <a:solidFill>
                            <a:schemeClr val="tx1"/>
                          </a:solidFill>
                          <a:latin typeface="+mn-lt"/>
                          <a:ea typeface="+mn-ea"/>
                          <a:cs typeface="+mn-cs"/>
                        </a:rPr>
                        <a:t>947 </a:t>
                      </a:r>
                      <a:r>
                        <a:rPr lang="en-US" altLang="ko-KR" sz="1800" kern="1200" dirty="0" err="1">
                          <a:solidFill>
                            <a:schemeClr val="tx1"/>
                          </a:solidFill>
                          <a:latin typeface="+mn-lt"/>
                          <a:ea typeface="+mn-ea"/>
                          <a:cs typeface="+mn-cs"/>
                        </a:rPr>
                        <a:t>Mbps</a:t>
                      </a:r>
                      <a:endParaRPr lang="ko-KR" altLang="en-US" sz="1800" kern="1200" dirty="0">
                        <a:solidFill>
                          <a:schemeClr val="tx1"/>
                        </a:solidFill>
                        <a:latin typeface="+mn-lt"/>
                        <a:ea typeface="+mn-ea"/>
                        <a:cs typeface="+mn-cs"/>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F1D0CC"/>
                    </a:solidFill>
                  </a:tcPr>
                </a:tc>
                <a:tc>
                  <a:txBody>
                    <a:bodyPr/>
                    <a:lstStyle/>
                    <a:p>
                      <a:pPr marL="0" algn="ctr" defTabSz="914400" rtl="0" eaLnBrk="1" latinLnBrk="1" hangingPunct="1"/>
                      <a:r>
                        <a:rPr lang="en-US" altLang="ko-KR" sz="1800" kern="1200" dirty="0">
                          <a:solidFill>
                            <a:schemeClr val="tx1"/>
                          </a:solidFill>
                          <a:latin typeface="+mn-lt"/>
                          <a:ea typeface="+mn-ea"/>
                          <a:cs typeface="+mn-cs"/>
                        </a:rPr>
                        <a:t>596 </a:t>
                      </a:r>
                      <a:r>
                        <a:rPr lang="en-US" altLang="ko-KR" sz="1800" kern="1200" dirty="0" err="1">
                          <a:solidFill>
                            <a:schemeClr val="tx1"/>
                          </a:solidFill>
                          <a:latin typeface="+mn-lt"/>
                          <a:ea typeface="+mn-ea"/>
                          <a:cs typeface="+mn-cs"/>
                        </a:rPr>
                        <a:t>Mbps</a:t>
                      </a:r>
                      <a:endParaRPr lang="ko-KR" altLang="en-US" sz="1800" kern="1200" dirty="0">
                        <a:solidFill>
                          <a:schemeClr val="tx1"/>
                        </a:solidFill>
                        <a:latin typeface="+mn-lt"/>
                        <a:ea typeface="+mn-ea"/>
                        <a:cs typeface="+mn-cs"/>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F1D0CC"/>
                    </a:solidFill>
                  </a:tcPr>
                </a:tc>
                <a:extLst>
                  <a:ext uri="{0D108BD9-81ED-4DB2-BD59-A6C34878D82A}">
                    <a16:rowId xmlns:a16="http://schemas.microsoft.com/office/drawing/2014/main" val="3575805544"/>
                  </a:ext>
                </a:extLst>
              </a:tr>
              <a:tr h="370840">
                <a:tc rowSpan="3">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1" hangingPunct="1"/>
                      <a:r>
                        <a:rPr lang="en-US" altLang="ko-KR" sz="1800" kern="1200" dirty="0">
                          <a:solidFill>
                            <a:schemeClr val="tx1"/>
                          </a:solidFill>
                          <a:latin typeface="+mn-lt"/>
                          <a:ea typeface="+mn-ea"/>
                          <a:cs typeface="+mn-cs"/>
                        </a:rPr>
                        <a:t>LDB</a:t>
                      </a:r>
                      <a:endParaRPr lang="ko-KR" altLang="en-US" sz="1800" kern="1200" dirty="0">
                        <a:solidFill>
                          <a:schemeClr val="tx1"/>
                        </a:solidFill>
                        <a:latin typeface="+mn-lt"/>
                        <a:ea typeface="+mn-ea"/>
                        <a:cs typeface="+mn-cs"/>
                      </a:endParaRPr>
                    </a:p>
                    <a:p>
                      <a:pPr marL="0" algn="ctr" defTabSz="914400" rtl="0" eaLnBrk="1" latinLnBrk="1" hangingPunct="1"/>
                      <a:endParaRPr lang="ko-KR" altLang="en-US" sz="1800" kern="1200" dirty="0">
                        <a:solidFill>
                          <a:schemeClr val="tx1"/>
                        </a:solidFill>
                        <a:latin typeface="+mn-lt"/>
                        <a:ea typeface="+mn-ea"/>
                        <a:cs typeface="+mn-cs"/>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8E9E7"/>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1" hangingPunct="1"/>
                      <a:r>
                        <a:rPr lang="en-US" altLang="ko-KR" sz="1800" kern="1200" dirty="0">
                          <a:solidFill>
                            <a:schemeClr val="tx1"/>
                          </a:solidFill>
                          <a:latin typeface="+mn-lt"/>
                          <a:ea typeface="+mn-ea"/>
                          <a:cs typeface="+mn-cs"/>
                        </a:rPr>
                        <a:t>37</a:t>
                      </a:r>
                      <a:endParaRPr lang="ko-KR" altLang="en-US" sz="1800" kern="1200" dirty="0">
                        <a:solidFill>
                          <a:schemeClr val="tx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8E9E7"/>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1" hangingPunct="1"/>
                      <a:r>
                        <a:rPr lang="en-US" altLang="ko-KR" sz="1800" kern="1200" dirty="0">
                          <a:solidFill>
                            <a:schemeClr val="tx1"/>
                          </a:solidFill>
                          <a:latin typeface="+mn-lt"/>
                          <a:ea typeface="+mn-ea"/>
                          <a:cs typeface="+mn-cs"/>
                        </a:rPr>
                        <a:t>111 </a:t>
                      </a:r>
                      <a:r>
                        <a:rPr lang="en-US" altLang="ko-KR" sz="1800" kern="1200" dirty="0" err="1">
                          <a:solidFill>
                            <a:schemeClr val="tx1"/>
                          </a:solidFill>
                          <a:latin typeface="+mn-lt"/>
                          <a:ea typeface="+mn-ea"/>
                          <a:cs typeface="+mn-cs"/>
                        </a:rPr>
                        <a:t>Mbps</a:t>
                      </a:r>
                      <a:endParaRPr lang="ko-KR" altLang="en-US" sz="1800" kern="1200" dirty="0">
                        <a:solidFill>
                          <a:schemeClr val="tx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8E9E7"/>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1" hangingPunct="1"/>
                      <a:r>
                        <a:rPr lang="en-US" altLang="ko-KR" sz="1800" kern="1200" dirty="0">
                          <a:solidFill>
                            <a:schemeClr val="tx1"/>
                          </a:solidFill>
                          <a:latin typeface="+mn-lt"/>
                          <a:ea typeface="+mn-ea"/>
                          <a:cs typeface="+mn-cs"/>
                        </a:rPr>
                        <a:t>69 </a:t>
                      </a:r>
                      <a:r>
                        <a:rPr lang="en-US" altLang="ko-KR" sz="1800" kern="1200" dirty="0" err="1">
                          <a:solidFill>
                            <a:schemeClr val="tx1"/>
                          </a:solidFill>
                          <a:latin typeface="+mn-lt"/>
                          <a:ea typeface="+mn-ea"/>
                          <a:cs typeface="+mn-cs"/>
                        </a:rPr>
                        <a:t>Mbps</a:t>
                      </a:r>
                      <a:endParaRPr lang="ko-KR" altLang="en-US" sz="1800" kern="1200" dirty="0">
                        <a:solidFill>
                          <a:schemeClr val="tx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F8E9E7"/>
                    </a:solidFill>
                  </a:tcPr>
                </a:tc>
                <a:extLst>
                  <a:ext uri="{0D108BD9-81ED-4DB2-BD59-A6C34878D82A}">
                    <a16:rowId xmlns:a16="http://schemas.microsoft.com/office/drawing/2014/main" val="1018556657"/>
                  </a:ext>
                </a:extLst>
              </a:tr>
              <a:tr h="185420">
                <a:tc vMerge="1">
                  <a:txBody>
                    <a:bodyPr/>
                    <a:lstStyle/>
                    <a:p>
                      <a:pPr algn="ctr" latinLnBrk="1"/>
                      <a:endParaRPr lang="ko-KR" altLang="en-US" dirty="0"/>
                    </a:p>
                  </a:txBody>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1" hangingPunct="1"/>
                      <a:r>
                        <a:rPr lang="en-US" altLang="ko-KR" sz="1800" kern="1200" dirty="0">
                          <a:solidFill>
                            <a:schemeClr val="tx1"/>
                          </a:solidFill>
                          <a:latin typeface="+mn-lt"/>
                          <a:ea typeface="+mn-ea"/>
                          <a:cs typeface="+mn-cs"/>
                        </a:rPr>
                        <a:t>32</a:t>
                      </a:r>
                      <a:endParaRPr lang="ko-KR" altLang="en-US" sz="1800" kern="1200" dirty="0">
                        <a:solidFill>
                          <a:schemeClr val="tx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1D0CC"/>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1" hangingPunct="1"/>
                      <a:r>
                        <a:rPr lang="en-US" altLang="ko-KR" sz="1800" kern="1200" dirty="0">
                          <a:solidFill>
                            <a:schemeClr val="tx1"/>
                          </a:solidFill>
                          <a:latin typeface="+mn-lt"/>
                          <a:ea typeface="+mn-ea"/>
                          <a:cs typeface="+mn-cs"/>
                        </a:rPr>
                        <a:t>215 </a:t>
                      </a:r>
                      <a:r>
                        <a:rPr lang="en-US" altLang="ko-KR" sz="1800" kern="1200" dirty="0" err="1">
                          <a:solidFill>
                            <a:schemeClr val="tx1"/>
                          </a:solidFill>
                          <a:latin typeface="+mn-lt"/>
                          <a:ea typeface="+mn-ea"/>
                          <a:cs typeface="+mn-cs"/>
                        </a:rPr>
                        <a:t>Mbps</a:t>
                      </a:r>
                      <a:endParaRPr lang="ko-KR" altLang="en-US" sz="1800" kern="1200" dirty="0">
                        <a:solidFill>
                          <a:schemeClr val="tx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1D0CC"/>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algn="ctr" defTabSz="914400" rtl="0" eaLnBrk="1" latinLnBrk="1" hangingPunct="1"/>
                      <a:r>
                        <a:rPr lang="en-US" altLang="ko-KR" sz="1800" kern="1200" dirty="0">
                          <a:solidFill>
                            <a:schemeClr val="tx1"/>
                          </a:solidFill>
                          <a:latin typeface="+mn-lt"/>
                          <a:ea typeface="+mn-ea"/>
                          <a:cs typeface="+mn-cs"/>
                        </a:rPr>
                        <a:t>135 </a:t>
                      </a:r>
                      <a:r>
                        <a:rPr lang="en-US" altLang="ko-KR" sz="1800" kern="1200" dirty="0" err="1">
                          <a:solidFill>
                            <a:schemeClr val="tx1"/>
                          </a:solidFill>
                          <a:latin typeface="+mn-lt"/>
                          <a:ea typeface="+mn-ea"/>
                          <a:cs typeface="+mn-cs"/>
                        </a:rPr>
                        <a:t>Mbps</a:t>
                      </a:r>
                      <a:endParaRPr lang="ko-KR" altLang="en-US" sz="1800" kern="1200" dirty="0">
                        <a:solidFill>
                          <a:schemeClr val="tx1"/>
                        </a:solidFill>
                        <a:latin typeface="+mn-lt"/>
                        <a:ea typeface="+mn-ea"/>
                        <a:cs typeface="+mn-c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1D0CC"/>
                    </a:solidFill>
                  </a:tcPr>
                </a:tc>
                <a:extLst>
                  <a:ext uri="{0D108BD9-81ED-4DB2-BD59-A6C34878D82A}">
                    <a16:rowId xmlns:a16="http://schemas.microsoft.com/office/drawing/2014/main" val="679216960"/>
                  </a:ext>
                </a:extLst>
              </a:tr>
              <a:tr h="185420">
                <a:tc vMerge="1">
                  <a:txBody>
                    <a:bodyPr/>
                    <a:lstStyle/>
                    <a:p>
                      <a:pPr latinLnBrk="1"/>
                      <a:endParaRPr lang="ko-KR" altLang="en-US"/>
                    </a:p>
                  </a:txBody>
                  <a:tcPr/>
                </a:tc>
                <a:tc>
                  <a:txBody>
                    <a:bodyPr/>
                    <a:lstStyle/>
                    <a:p>
                      <a:pPr marL="0" algn="ctr" defTabSz="914400" rtl="0" eaLnBrk="1" latinLnBrk="1" hangingPunct="1"/>
                      <a:r>
                        <a:rPr lang="en-US" altLang="ko-KR" sz="1800" kern="1200" dirty="0">
                          <a:solidFill>
                            <a:schemeClr val="tx1"/>
                          </a:solidFill>
                          <a:latin typeface="+mn-lt"/>
                          <a:ea typeface="+mn-ea"/>
                          <a:cs typeface="+mn-cs"/>
                        </a:rPr>
                        <a:t>22</a:t>
                      </a:r>
                      <a:endParaRPr lang="ko-KR" altLang="en-US" sz="1800" kern="1200" dirty="0">
                        <a:solidFill>
                          <a:schemeClr val="tx1"/>
                        </a:solidFill>
                        <a:latin typeface="+mn-lt"/>
                        <a:ea typeface="+mn-ea"/>
                        <a:cs typeface="+mn-cs"/>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F8E9E7"/>
                    </a:solidFill>
                  </a:tcPr>
                </a:tc>
                <a:tc>
                  <a:txBody>
                    <a:bodyPr/>
                    <a:lstStyle/>
                    <a:p>
                      <a:pPr marL="0" algn="ctr" defTabSz="914400" rtl="0" eaLnBrk="1" latinLnBrk="1" hangingPunct="1"/>
                      <a:r>
                        <a:rPr lang="en-US" altLang="ko-KR" sz="1800" kern="1200" dirty="0">
                          <a:solidFill>
                            <a:schemeClr val="tx1"/>
                          </a:solidFill>
                          <a:latin typeface="+mn-lt"/>
                          <a:ea typeface="+mn-ea"/>
                          <a:cs typeface="+mn-cs"/>
                        </a:rPr>
                        <a:t>1,094 </a:t>
                      </a:r>
                      <a:r>
                        <a:rPr lang="en-US" altLang="ko-KR" sz="1800" kern="1200" dirty="0" err="1">
                          <a:solidFill>
                            <a:schemeClr val="tx1"/>
                          </a:solidFill>
                          <a:latin typeface="+mn-lt"/>
                          <a:ea typeface="+mn-ea"/>
                          <a:cs typeface="+mn-cs"/>
                        </a:rPr>
                        <a:t>Mbps</a:t>
                      </a:r>
                      <a:endParaRPr lang="ko-KR" altLang="en-US" sz="1800" kern="1200" dirty="0">
                        <a:solidFill>
                          <a:schemeClr val="tx1"/>
                        </a:solidFill>
                        <a:latin typeface="+mn-lt"/>
                        <a:ea typeface="+mn-ea"/>
                        <a:cs typeface="+mn-cs"/>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F8E9E7"/>
                    </a:solidFill>
                  </a:tcPr>
                </a:tc>
                <a:tc>
                  <a:txBody>
                    <a:bodyPr/>
                    <a:lstStyle/>
                    <a:p>
                      <a:pPr marL="0" algn="ctr" defTabSz="914400" rtl="0" eaLnBrk="1" latinLnBrk="1" hangingPunct="1"/>
                      <a:r>
                        <a:rPr lang="en-US" altLang="ko-KR" sz="1800" kern="1200" dirty="0">
                          <a:solidFill>
                            <a:schemeClr val="tx1"/>
                          </a:solidFill>
                          <a:latin typeface="+mn-lt"/>
                          <a:ea typeface="+mn-ea"/>
                          <a:cs typeface="+mn-cs"/>
                        </a:rPr>
                        <a:t>689 </a:t>
                      </a:r>
                      <a:r>
                        <a:rPr lang="en-US" altLang="ko-KR" sz="1800" kern="1200" dirty="0" err="1">
                          <a:solidFill>
                            <a:schemeClr val="tx1"/>
                          </a:solidFill>
                          <a:latin typeface="+mn-lt"/>
                          <a:ea typeface="+mn-ea"/>
                          <a:cs typeface="+mn-cs"/>
                        </a:rPr>
                        <a:t>Mbps</a:t>
                      </a:r>
                      <a:endParaRPr lang="ko-KR" altLang="en-US" sz="1800" kern="1200" dirty="0">
                        <a:solidFill>
                          <a:schemeClr val="tx1"/>
                        </a:solidFill>
                        <a:latin typeface="+mn-lt"/>
                        <a:ea typeface="+mn-ea"/>
                        <a:cs typeface="+mn-cs"/>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F8E9E7"/>
                    </a:solidFill>
                  </a:tcPr>
                </a:tc>
                <a:extLst>
                  <a:ext uri="{0D108BD9-81ED-4DB2-BD59-A6C34878D82A}">
                    <a16:rowId xmlns:a16="http://schemas.microsoft.com/office/drawing/2014/main" val="3915371088"/>
                  </a:ext>
                </a:extLst>
              </a:tr>
            </a:tbl>
          </a:graphicData>
        </a:graphic>
      </p:graphicFrame>
      <p:sp>
        <p:nvSpPr>
          <p:cNvPr id="11" name="TextBox 10">
            <a:extLst>
              <a:ext uri="{FF2B5EF4-FFF2-40B4-BE49-F238E27FC236}">
                <a16:creationId xmlns:a16="http://schemas.microsoft.com/office/drawing/2014/main" id="{F3E8EC98-D215-410D-9B21-A6A23EE92053}"/>
              </a:ext>
            </a:extLst>
          </p:cNvPr>
          <p:cNvSpPr txBox="1"/>
          <p:nvPr/>
        </p:nvSpPr>
        <p:spPr>
          <a:xfrm>
            <a:off x="755576" y="5909022"/>
            <a:ext cx="4503156" cy="923330"/>
          </a:xfrm>
          <a:prstGeom prst="rect">
            <a:avLst/>
          </a:prstGeom>
          <a:noFill/>
        </p:spPr>
        <p:txBody>
          <a:bodyPr wrap="none" rtlCol="0">
            <a:spAutoFit/>
          </a:bodyPr>
          <a:lstStyle/>
          <a:p>
            <a:pPr>
              <a:lnSpc>
                <a:spcPct val="150000"/>
              </a:lnSpc>
            </a:pPr>
            <a:r>
              <a:rPr lang="en-US" altLang="ko-KR" sz="1200" dirty="0"/>
              <a:t>※ RA:</a:t>
            </a:r>
            <a:r>
              <a:rPr lang="ko-KR" altLang="en-US" sz="1200" dirty="0"/>
              <a:t> </a:t>
            </a:r>
            <a:r>
              <a:rPr lang="en-US" altLang="ko-KR" sz="1200" dirty="0"/>
              <a:t>Random</a:t>
            </a:r>
            <a:r>
              <a:rPr lang="ko-KR" altLang="en-US" sz="1200" dirty="0"/>
              <a:t> </a:t>
            </a:r>
            <a:r>
              <a:rPr lang="en-US" altLang="ko-KR" sz="1200" dirty="0"/>
              <a:t>Access</a:t>
            </a:r>
          </a:p>
          <a:p>
            <a:pPr>
              <a:lnSpc>
                <a:spcPct val="150000"/>
              </a:lnSpc>
            </a:pPr>
            <a:r>
              <a:rPr lang="en-US" altLang="ko-KR" sz="1200" dirty="0"/>
              <a:t>※ LDB: Low Delay Big-picture</a:t>
            </a:r>
          </a:p>
          <a:p>
            <a:pPr>
              <a:lnSpc>
                <a:spcPct val="150000"/>
              </a:lnSpc>
            </a:pPr>
            <a:r>
              <a:rPr lang="en-US" altLang="ko-KR" sz="1200" dirty="0"/>
              <a:t>※ HM: HEVC test Model</a:t>
            </a:r>
            <a:r>
              <a:rPr lang="en-US" altLang="ko-KR" sz="1200" dirty="0">
                <a:ea typeface="맑은 고딕" panose="020B0503020000020004" pitchFamily="50" charset="-127"/>
              </a:rPr>
              <a:t> (reference software of the H.265 Standard)</a:t>
            </a:r>
            <a:endParaRPr lang="ko-KR" altLang="en-US" sz="1200" dirty="0"/>
          </a:p>
        </p:txBody>
      </p:sp>
    </p:spTree>
    <p:extLst>
      <p:ext uri="{BB962C8B-B14F-4D97-AF65-F5344CB8AC3E}">
        <p14:creationId xmlns:p14="http://schemas.microsoft.com/office/powerpoint/2010/main" val="2076359480"/>
      </p:ext>
    </p:extLst>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16112</TotalTime>
  <Words>606</Words>
  <Application>Microsoft Office PowerPoint</Application>
  <PresentationFormat>화면 슬라이드 쇼(4:3)</PresentationFormat>
  <Paragraphs>82</Paragraphs>
  <Slides>4</Slides>
  <Notes>2</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4</vt:i4>
      </vt:variant>
    </vt:vector>
  </HeadingPairs>
  <TitlesOfParts>
    <vt:vector size="13" baseType="lpstr">
      <vt:lpstr>MS PGothic</vt:lpstr>
      <vt:lpstr>MS PGothic</vt:lpstr>
      <vt:lpstr>Rotis Sans Serif for Nokia</vt:lpstr>
      <vt:lpstr>맑은 고딕</vt:lpstr>
      <vt:lpstr>Arial</vt:lpstr>
      <vt:lpstr>Cambria</vt:lpstr>
      <vt:lpstr>Times</vt:lpstr>
      <vt:lpstr>Times New Roman</vt:lpstr>
      <vt:lpstr>blank presentation</vt:lpstr>
      <vt:lpstr>PowerPoint 프레젠테이션</vt:lpstr>
      <vt:lpstr>PowerPoint 프레젠테이션</vt:lpstr>
      <vt:lpstr>Quality Requirements for VR</vt:lpstr>
      <vt:lpstr>16K(15360x7680) Bitrate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Sangkwon Jeong</cp:lastModifiedBy>
  <cp:revision>1269</cp:revision>
  <dcterms:created xsi:type="dcterms:W3CDTF">1601-01-01T00:00:00Z</dcterms:created>
  <dcterms:modified xsi:type="dcterms:W3CDTF">2017-07-06T08:17:44Z</dcterms:modified>
</cp:coreProperties>
</file>