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4"/>
  </p:notesMasterIdLst>
  <p:handoutMasterIdLst>
    <p:handoutMasterId r:id="rId15"/>
  </p:handoutMasterIdLst>
  <p:sldIdLst>
    <p:sldId id="333" r:id="rId2"/>
    <p:sldId id="332" r:id="rId3"/>
    <p:sldId id="350" r:id="rId4"/>
    <p:sldId id="354" r:id="rId5"/>
    <p:sldId id="356" r:id="rId6"/>
    <p:sldId id="355" r:id="rId7"/>
    <p:sldId id="358" r:id="rId8"/>
    <p:sldId id="360" r:id="rId9"/>
    <p:sldId id="359" r:id="rId10"/>
    <p:sldId id="361" r:id="rId11"/>
    <p:sldId id="362" r:id="rId12"/>
    <p:sldId id="363"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ECFF"/>
    <a:srgbClr val="99CCFF"/>
    <a:srgbClr val="66FF99"/>
    <a:srgbClr val="FF9933"/>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139" d="100"/>
          <a:sy n="139" d="100"/>
        </p:scale>
        <p:origin x="84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a:t>
            </a:r>
            <a:r>
              <a:rPr lang="en-US" altLang="ja-JP">
                <a:latin typeface="Times" pitchFamily="18" charset="0"/>
                <a:ea typeface="MS PGothic" pitchFamily="34" charset="-128"/>
                <a:cs typeface="Times New Roman" pitchFamily="18" charset="0"/>
              </a:rPr>
              <a:t>: 21-17-0034-00</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Presentation of ‘N</a:t>
            </a:r>
            <a:r>
              <a:rPr lang="en-US" altLang="ko-KR" b="1" dirty="0">
                <a:latin typeface="Times" pitchFamily="18" charset="0"/>
                <a:ea typeface="MS PGothic" pitchFamily="34" charset="-128"/>
                <a:cs typeface="Times New Roman" pitchFamily="18" charset="0"/>
              </a:rPr>
              <a:t>etwork</a:t>
            </a:r>
            <a:r>
              <a:rPr lang="ko-KR" altLang="en-US" b="1" dirty="0">
                <a:latin typeface="Times" pitchFamily="18" charset="0"/>
                <a:ea typeface="MS PGothic" pitchFamily="34" charset="-128"/>
                <a:cs typeface="Times New Roman" pitchFamily="18" charset="0"/>
              </a:rPr>
              <a:t> </a:t>
            </a:r>
            <a:r>
              <a:rPr lang="en-US" altLang="ko-KR" b="1" dirty="0">
                <a:latin typeface="Times" pitchFamily="18" charset="0"/>
                <a:ea typeface="MS PGothic" pitchFamily="34" charset="-128"/>
                <a:cs typeface="Times New Roman" pitchFamily="18" charset="0"/>
              </a:rPr>
              <a:t>Requirement according to compression CODEC for 4K UHD Service’</a:t>
            </a:r>
            <a:endParaRPr lang="en-US" altLang="ja-JP"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Date Submitted:  July 7, 2017</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IEEE 802.21 session #81 in </a:t>
            </a:r>
            <a:r>
              <a:rPr lang="en-US" altLang="ko-KR" dirty="0">
                <a:latin typeface="Times" pitchFamily="18" charset="0"/>
                <a:ea typeface="MS PGothic" pitchFamily="34" charset="-128"/>
                <a:cs typeface="Times New Roman" pitchFamily="18" charset="0"/>
              </a:rPr>
              <a:t>Berlin,</a:t>
            </a:r>
            <a:r>
              <a:rPr lang="en-US" altLang="ja-JP" dirty="0">
                <a:latin typeface="Times" pitchFamily="18" charset="0"/>
                <a:ea typeface="MS PGothic" pitchFamily="34" charset="-128"/>
                <a:cs typeface="Times New Roman" pitchFamily="18" charset="0"/>
              </a:rPr>
              <a:t>  Germany</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sz="2000" dirty="0" err="1">
                <a:latin typeface="Times" pitchFamily="18" charset="0"/>
                <a:ea typeface="MS PGothic" pitchFamily="34" charset="-128"/>
                <a:cs typeface="Times New Roman" pitchFamily="18" charset="0"/>
              </a:rPr>
              <a:t>JinHo</a:t>
            </a:r>
            <a:r>
              <a:rPr lang="en-US" altLang="ja-JP" sz="2000" dirty="0">
                <a:latin typeface="Times" pitchFamily="18" charset="0"/>
                <a:ea typeface="MS PGothic" pitchFamily="34" charset="-128"/>
                <a:cs typeface="Times New Roman" pitchFamily="18" charset="0"/>
              </a:rPr>
              <a:t> Jeong </a:t>
            </a:r>
            <a:r>
              <a:rPr lang="en-US" altLang="ko-KR" sz="2000" dirty="0"/>
              <a:t>jiniehee@gmail.com (</a:t>
            </a:r>
            <a:r>
              <a:rPr lang="en-US" altLang="ko-KR" sz="2000" dirty="0" err="1"/>
              <a:t>Greencloud</a:t>
            </a:r>
            <a:r>
              <a:rPr lang="en-US" altLang="ko-KR" sz="2000" dirty="0"/>
              <a:t> Co., Ltd.)</a:t>
            </a:r>
            <a:r>
              <a:rPr lang="en-US" altLang="ja-JP" sz="2000" dirty="0">
                <a:latin typeface="Times" pitchFamily="18" charset="0"/>
                <a:ea typeface="MS PGothic" pitchFamily="34" charset="-128"/>
                <a:cs typeface="Times New Roman" pitchFamily="18" charset="0"/>
              </a:rPr>
              <a:t> </a:t>
            </a:r>
          </a:p>
          <a:p>
            <a:pPr marL="280988" indent="-280988" defTabSz="762000">
              <a:lnSpc>
                <a:spcPct val="90000"/>
              </a:lnSpc>
              <a:spcBef>
                <a:spcPct val="40000"/>
              </a:spcBef>
              <a:buClr>
                <a:srgbClr val="FAFD00"/>
              </a:buClr>
            </a:pPr>
            <a:r>
              <a:rPr lang="en-US" altLang="ja-JP" sz="2000" dirty="0"/>
              <a:t> </a:t>
            </a:r>
            <a:r>
              <a:rPr lang="en-US" altLang="ja-JP" sz="2000" dirty="0" err="1"/>
              <a:t>HyeonWoo</a:t>
            </a:r>
            <a:r>
              <a:rPr lang="en-US" altLang="ja-JP" sz="2000" dirty="0"/>
              <a:t> Nam hwnam@dongduk.ac.kr (</a:t>
            </a:r>
            <a:r>
              <a:rPr lang="en-US" altLang="ko-KR" sz="2000" dirty="0" err="1"/>
              <a:t>Dongduk</a:t>
            </a:r>
            <a:r>
              <a:rPr lang="en-US" altLang="ko-KR" sz="2000" dirty="0"/>
              <a:t> Women’s University</a:t>
            </a:r>
            <a:r>
              <a:rPr lang="en-US" altLang="ja-JP" sz="2000" dirty="0"/>
              <a:t>)</a:t>
            </a:r>
          </a:p>
          <a:p>
            <a:pPr marL="280988" indent="-280988" defTabSz="762000">
              <a:lnSpc>
                <a:spcPct val="90000"/>
              </a:lnSpc>
              <a:spcBef>
                <a:spcPct val="40000"/>
              </a:spcBef>
              <a:buClr>
                <a:srgbClr val="FAFD00"/>
              </a:buClr>
            </a:pPr>
            <a:r>
              <a:rPr lang="en-US" sz="2000" dirty="0"/>
              <a:t> </a:t>
            </a:r>
            <a:r>
              <a:rPr lang="en-US" sz="2000" dirty="0" err="1"/>
              <a:t>Sangkwon</a:t>
            </a:r>
            <a:r>
              <a:rPr lang="en-US" sz="2000" dirty="0"/>
              <a:t> Peter </a:t>
            </a:r>
            <a:r>
              <a:rPr lang="en-US" sz="2000" dirty="0" err="1"/>
              <a:t>Jeong</a:t>
            </a:r>
            <a:r>
              <a:rPr lang="en-US" sz="2000" dirty="0"/>
              <a:t> ceo@joyfun.kr (</a:t>
            </a:r>
            <a:r>
              <a:rPr lang="en-US" sz="2000" dirty="0" err="1"/>
              <a:t>JoyFun</a:t>
            </a:r>
            <a:r>
              <a:rPr lang="en-US" sz="2000" dirty="0"/>
              <a:t> Inc.,)</a:t>
            </a:r>
            <a:endParaRPr lang="en-US" altLang="ja-JP" sz="2000" dirty="0"/>
          </a:p>
          <a:p>
            <a:pPr marL="280988" indent="-280988" algn="just"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Abstract: N</a:t>
            </a:r>
            <a:r>
              <a:rPr lang="en-US" altLang="ko-KR" dirty="0">
                <a:latin typeface="Times" pitchFamily="18" charset="0"/>
                <a:ea typeface="MS PGothic" pitchFamily="34" charset="-128"/>
                <a:cs typeface="Times New Roman" pitchFamily="18" charset="0"/>
              </a:rPr>
              <a:t>etwork</a:t>
            </a:r>
            <a:r>
              <a:rPr lang="ko-KR" altLang="en-US" dirty="0">
                <a:latin typeface="Times" pitchFamily="18" charset="0"/>
                <a:ea typeface="MS PGothic" pitchFamily="34" charset="-128"/>
                <a:cs typeface="Times New Roman" pitchFamily="18" charset="0"/>
              </a:rPr>
              <a:t> </a:t>
            </a:r>
            <a:r>
              <a:rPr lang="en-US" altLang="ko-KR" dirty="0">
                <a:latin typeface="Times" pitchFamily="18" charset="0"/>
                <a:ea typeface="MS PGothic" pitchFamily="34" charset="-128"/>
                <a:cs typeface="Times New Roman" pitchFamily="18" charset="0"/>
              </a:rPr>
              <a:t>Requirement according to compression CODEC for 4K UHD Service</a:t>
            </a:r>
            <a:endParaRPr lang="en-US" altLang="ja-JP" dirty="0">
              <a:latin typeface="Times" pitchFamily="18" charset="0"/>
              <a:ea typeface="MS PGothic" pitchFamily="34" charset="-128"/>
              <a:cs typeface="Times New Roman" pitchFamily="18" charset="0"/>
            </a:endParaRP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a:latin typeface="Times" pitchFamily="18"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Need of Compression</a:t>
            </a:r>
          </a:p>
        </p:txBody>
      </p:sp>
      <p:sp>
        <p:nvSpPr>
          <p:cNvPr id="32771" name="Rectangle 3"/>
          <p:cNvSpPr>
            <a:spLocks noGrp="1" noChangeArrowheads="1"/>
          </p:cNvSpPr>
          <p:nvPr>
            <p:ph type="body" idx="4294967295"/>
          </p:nvPr>
        </p:nvSpPr>
        <p:spPr/>
        <p:txBody>
          <a:bodyPr/>
          <a:lstStyle/>
          <a:p>
            <a:pPr latinLnBrk="1"/>
            <a:r>
              <a:rPr lang="en-US" dirty="0"/>
              <a:t>The compression is needed so that the user can take advantage of VR contents smoothly. </a:t>
            </a:r>
          </a:p>
          <a:p>
            <a:pPr latinLnBrk="1"/>
            <a:r>
              <a:rPr lang="en-US" dirty="0"/>
              <a:t>The H.264 and H.265 can be considered in order to compress the high definition high-quality video. </a:t>
            </a:r>
          </a:p>
          <a:p>
            <a:pPr lvl="1" latinLnBrk="1"/>
            <a:r>
              <a:rPr lang="en-US" dirty="0">
                <a:solidFill>
                  <a:srgbClr val="FF0000"/>
                </a:solidFill>
              </a:rPr>
              <a:t>HD channel 2 streams </a:t>
            </a:r>
            <a:r>
              <a:rPr lang="en-US" dirty="0"/>
              <a:t>can be transmitted from 6MHz bandwidth which generally H.264 uses for the broadcasting.</a:t>
            </a:r>
          </a:p>
          <a:p>
            <a:pPr lvl="1" latinLnBrk="1"/>
            <a:r>
              <a:rPr lang="en-US" dirty="0"/>
              <a:t>H.265 can transmit the </a:t>
            </a:r>
            <a:r>
              <a:rPr lang="en-US" dirty="0">
                <a:solidFill>
                  <a:srgbClr val="FF0000"/>
                </a:solidFill>
              </a:rPr>
              <a:t>HD channel 4 streams</a:t>
            </a:r>
            <a:r>
              <a:rPr lang="en-US" dirty="0"/>
              <a:t> from 6MHz bandwidth. </a:t>
            </a:r>
          </a:p>
          <a:p>
            <a:pPr latinLnBrk="1"/>
            <a:r>
              <a:rPr lang="en-US" dirty="0"/>
              <a:t>Moreover, the H.265/MVC for 3D broadcasting is ready. </a:t>
            </a:r>
          </a:p>
          <a:p>
            <a:pPr latinLnBrk="1"/>
            <a:r>
              <a:rPr lang="en-US" dirty="0"/>
              <a:t>The operation capacity additionally needed for codec is not issued on network. </a:t>
            </a:r>
          </a:p>
          <a:p>
            <a:pPr latinLnBrk="1"/>
            <a:r>
              <a:rPr lang="en-US" dirty="0"/>
              <a:t>However, it is needed for the transmission without any error of the video file on network to understand codec and compression file system.</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10</a:t>
            </a:fld>
            <a:endParaRPr lang="en-US" sz="1000">
              <a:solidFill>
                <a:srgbClr val="000000"/>
              </a:solidFill>
              <a:latin typeface="Arial" charset="0"/>
            </a:endParaRPr>
          </a:p>
        </p:txBody>
      </p:sp>
    </p:spTree>
    <p:extLst>
      <p:ext uri="{BB962C8B-B14F-4D97-AF65-F5344CB8AC3E}">
        <p14:creationId xmlns:p14="http://schemas.microsoft.com/office/powerpoint/2010/main" val="116016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Architecture of Video File</a:t>
            </a:r>
          </a:p>
        </p:txBody>
      </p:sp>
      <p:sp>
        <p:nvSpPr>
          <p:cNvPr id="32771" name="Rectangle 3"/>
          <p:cNvSpPr>
            <a:spLocks noGrp="1" noChangeArrowheads="1"/>
          </p:cNvSpPr>
          <p:nvPr>
            <p:ph type="body" idx="4294967295"/>
          </p:nvPr>
        </p:nvSpPr>
        <p:spPr/>
        <p:txBody>
          <a:bodyPr/>
          <a:lstStyle/>
          <a:p>
            <a:pPr algn="just" latinLnBrk="1"/>
            <a:r>
              <a:rPr lang="en-US" dirty="0"/>
              <a:t>Figure shows that Architecture of Video File.</a:t>
            </a:r>
          </a:p>
          <a:p>
            <a:pPr algn="just" latinLnBrk="1"/>
            <a:endParaRPr lang="en-US" dirty="0"/>
          </a:p>
          <a:p>
            <a:pPr algn="just" latinLnBrk="1"/>
            <a:endParaRPr lang="en-US" dirty="0"/>
          </a:p>
          <a:p>
            <a:pPr algn="just" latinLnBrk="1"/>
            <a:endParaRPr lang="en-US" dirty="0"/>
          </a:p>
          <a:p>
            <a:pPr algn="just" latinLnBrk="1"/>
            <a:endParaRPr lang="en-US" dirty="0"/>
          </a:p>
          <a:p>
            <a:pPr algn="just" latinLnBrk="1"/>
            <a:endParaRPr lang="en-US" dirty="0"/>
          </a:p>
          <a:p>
            <a:pPr algn="just" latinLnBrk="1"/>
            <a:endParaRPr lang="en-US" dirty="0"/>
          </a:p>
          <a:p>
            <a:pPr algn="just" latinLnBrk="1">
              <a:spcBef>
                <a:spcPts val="2400"/>
              </a:spcBef>
            </a:pPr>
            <a:r>
              <a:rPr lang="en-US" dirty="0"/>
              <a:t>When the data file is divided into the packet unit and it is transmitted, it has to be careful so that lost doesn't may come to the packet in which MVHD (Movie Header) is contained. But when file is transmitted from network, network doesn't have the way in which it can recognize the packet lost. </a:t>
            </a:r>
          </a:p>
          <a:p>
            <a:pPr algn="just" latinLnBrk="1">
              <a:spcBef>
                <a:spcPts val="600"/>
              </a:spcBef>
            </a:pPr>
            <a:r>
              <a:rPr lang="en-US" dirty="0"/>
              <a:t>Therefore, it is the best way that it guarantees so that the total packet can be altogether normally transmitted.</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11</a:t>
            </a:fld>
            <a:endParaRPr lang="en-US" sz="1000">
              <a:solidFill>
                <a:srgbClr val="000000"/>
              </a:solidFill>
              <a:latin typeface="Arial" charset="0"/>
            </a:endParaRPr>
          </a:p>
        </p:txBody>
      </p:sp>
      <p:pic>
        <p:nvPicPr>
          <p:cNvPr id="6" name="그림 5" descr="C:\Users\CEO\AppData\Local\Microsoft\Windows\INetCache\Content.Word\smooth_slide16.png"/>
          <p:cNvPicPr/>
          <p:nvPr/>
        </p:nvPicPr>
        <p:blipFill>
          <a:blip r:embed="rId2">
            <a:extLst>
              <a:ext uri="{28A0092B-C50C-407E-A947-70E740481C1C}">
                <a14:useLocalDpi xmlns:a14="http://schemas.microsoft.com/office/drawing/2010/main" val="0"/>
              </a:ext>
            </a:extLst>
          </a:blip>
          <a:srcRect/>
          <a:stretch>
            <a:fillRect/>
          </a:stretch>
        </p:blipFill>
        <p:spPr bwMode="auto">
          <a:xfrm>
            <a:off x="1709737" y="1412776"/>
            <a:ext cx="5724525" cy="3143250"/>
          </a:xfrm>
          <a:prstGeom prst="rect">
            <a:avLst/>
          </a:prstGeom>
          <a:noFill/>
          <a:ln>
            <a:noFill/>
          </a:ln>
        </p:spPr>
      </p:pic>
    </p:spTree>
    <p:extLst>
      <p:ext uri="{BB962C8B-B14F-4D97-AF65-F5344CB8AC3E}">
        <p14:creationId xmlns:p14="http://schemas.microsoft.com/office/powerpoint/2010/main" val="47797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Conclusion</a:t>
            </a:r>
          </a:p>
        </p:txBody>
      </p:sp>
      <p:sp>
        <p:nvSpPr>
          <p:cNvPr id="32771" name="Rectangle 3"/>
          <p:cNvSpPr>
            <a:spLocks noGrp="1" noChangeArrowheads="1"/>
          </p:cNvSpPr>
          <p:nvPr>
            <p:ph type="body" idx="4294967295"/>
          </p:nvPr>
        </p:nvSpPr>
        <p:spPr/>
        <p:txBody>
          <a:bodyPr/>
          <a:lstStyle/>
          <a:p>
            <a:pPr latinLnBrk="1"/>
            <a:r>
              <a:rPr lang="en-US" b="1" dirty="0">
                <a:solidFill>
                  <a:srgbClr val="FF0000"/>
                </a:solidFill>
              </a:rPr>
              <a:t>The network of the good quality in which the contents can be steadily transmitted is needed </a:t>
            </a:r>
            <a:r>
              <a:rPr lang="en-US" dirty="0"/>
              <a:t>in order to serve the stable </a:t>
            </a:r>
            <a:r>
              <a:rPr lang="en-US" dirty="0" err="1"/>
              <a:t>QoE</a:t>
            </a:r>
            <a:r>
              <a:rPr lang="en-US" dirty="0"/>
              <a:t> for the virtual reality service user.</a:t>
            </a:r>
          </a:p>
          <a:p>
            <a:pPr latinLnBrk="1"/>
            <a:r>
              <a:rPr lang="en-US" dirty="0"/>
              <a:t>It is the alternative would </a:t>
            </a:r>
            <a:r>
              <a:rPr lang="en-US" dirty="0">
                <a:solidFill>
                  <a:srgbClr val="FF0000"/>
                </a:solidFill>
              </a:rPr>
              <a:t>better securing the large-scale buffer </a:t>
            </a:r>
            <a:r>
              <a:rPr lang="en-US" dirty="0"/>
              <a:t>for the stable mass file streaming. However, </a:t>
            </a:r>
            <a:r>
              <a:rPr lang="en-US" dirty="0">
                <a:solidFill>
                  <a:srgbClr val="FF0000"/>
                </a:solidFill>
              </a:rPr>
              <a:t>the memory Issue of the device</a:t>
            </a:r>
            <a:r>
              <a:rPr lang="en-US" dirty="0"/>
              <a:t> has to be together considered. </a:t>
            </a:r>
          </a:p>
          <a:p>
            <a:pPr latinLnBrk="1"/>
            <a:r>
              <a:rPr lang="en-US" dirty="0"/>
              <a:t>Particularly, IEEE 802.21 is the committee dealing the Handover issue. </a:t>
            </a:r>
          </a:p>
          <a:p>
            <a:pPr latinLnBrk="1"/>
            <a:r>
              <a:rPr lang="en-US" dirty="0"/>
              <a:t>Therefore, </a:t>
            </a:r>
            <a:r>
              <a:rPr lang="en-US" dirty="0">
                <a:solidFill>
                  <a:srgbClr val="FF0000"/>
                </a:solidFill>
              </a:rPr>
              <a:t>the encoding problem and decoding problem that it can be generated in Handover </a:t>
            </a:r>
            <a:r>
              <a:rPr lang="en-US" dirty="0"/>
              <a:t>is considered, it is necessary to suggest the solutions.</a:t>
            </a:r>
          </a:p>
          <a:p>
            <a:pPr latinLnBrk="1"/>
            <a:endParaRPr lang="en-US" dirty="0"/>
          </a:p>
          <a:p>
            <a:pPr latinLnBrk="1"/>
            <a:r>
              <a:rPr lang="en-US" dirty="0"/>
              <a:t>In the encoding problem and decoding problem that it can be generated in Handover, is there what?</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12</a:t>
            </a:fld>
            <a:endParaRPr lang="en-US" sz="1000">
              <a:solidFill>
                <a:srgbClr val="000000"/>
              </a:solidFill>
              <a:latin typeface="Arial" charset="0"/>
            </a:endParaRPr>
          </a:p>
        </p:txBody>
      </p:sp>
    </p:spTree>
    <p:extLst>
      <p:ext uri="{BB962C8B-B14F-4D97-AF65-F5344CB8AC3E}">
        <p14:creationId xmlns:p14="http://schemas.microsoft.com/office/powerpoint/2010/main" val="2756072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Definition</a:t>
            </a:r>
          </a:p>
        </p:txBody>
      </p:sp>
      <p:sp>
        <p:nvSpPr>
          <p:cNvPr id="32771" name="Rectangle 3"/>
          <p:cNvSpPr>
            <a:spLocks noGrp="1" noChangeArrowheads="1"/>
          </p:cNvSpPr>
          <p:nvPr>
            <p:ph type="body" idx="4294967295"/>
          </p:nvPr>
        </p:nvSpPr>
        <p:spPr/>
        <p:txBody>
          <a:bodyPr/>
          <a:lstStyle/>
          <a:p>
            <a:pPr algn="just"/>
            <a:r>
              <a:rPr lang="en-US" b="1" dirty="0"/>
              <a:t>Full-HD (Full High Definition)</a:t>
            </a:r>
            <a:r>
              <a:rPr lang="en-US" dirty="0"/>
              <a:t>: a set of HDTV high-definition video modes characterized by 1080 horizontal lines of vertical resolution for progressive scan.</a:t>
            </a:r>
          </a:p>
          <a:p>
            <a:pPr algn="just"/>
            <a:r>
              <a:rPr lang="en-US" b="1" dirty="0"/>
              <a:t>4K UHD (4k Ultra High Definition)</a:t>
            </a:r>
            <a:r>
              <a:rPr lang="en-US" dirty="0"/>
              <a:t>: the digital video format which the International Telecommunication Union (ITU) approves as one among the next generation high definition video quality standard corresponding to standard of the aspect ratio 16:9 and number of pixels 8,294,400 and screen resolution 3840X2160. 4K UHD applies for the video having the number of pixels of the quadruple in comparison with the Full HD.</a:t>
            </a:r>
            <a:endParaRPr lang="en-US" dirty="0">
              <a:latin typeface="Arial" charset="0"/>
            </a:endParaRPr>
          </a:p>
        </p:txBody>
      </p:sp>
      <p:graphicFrame>
        <p:nvGraphicFramePr>
          <p:cNvPr id="2" name="표 1"/>
          <p:cNvGraphicFramePr>
            <a:graphicFrameLocks noGrp="1"/>
          </p:cNvGraphicFramePr>
          <p:nvPr>
            <p:extLst>
              <p:ext uri="{D42A27DB-BD31-4B8C-83A1-F6EECF244321}">
                <p14:modId xmlns:p14="http://schemas.microsoft.com/office/powerpoint/2010/main" val="2515022857"/>
              </p:ext>
            </p:extLst>
          </p:nvPr>
        </p:nvGraphicFramePr>
        <p:xfrm>
          <a:off x="268597" y="4593256"/>
          <a:ext cx="4087379" cy="2076104"/>
        </p:xfrm>
        <a:graphic>
          <a:graphicData uri="http://schemas.openxmlformats.org/drawingml/2006/table">
            <a:tbl>
              <a:tblPr firstRow="1" firstCol="1" bandRow="1">
                <a:tableStyleId>{5C22544A-7EE6-4342-B048-85BDC9FD1C3A}</a:tableStyleId>
              </a:tblPr>
              <a:tblGrid>
                <a:gridCol w="1048025">
                  <a:extLst>
                    <a:ext uri="{9D8B030D-6E8A-4147-A177-3AD203B41FA5}">
                      <a16:colId xmlns:a16="http://schemas.microsoft.com/office/drawing/2014/main" val="2393866079"/>
                    </a:ext>
                  </a:extLst>
                </a:gridCol>
                <a:gridCol w="1519677">
                  <a:extLst>
                    <a:ext uri="{9D8B030D-6E8A-4147-A177-3AD203B41FA5}">
                      <a16:colId xmlns:a16="http://schemas.microsoft.com/office/drawing/2014/main" val="1968864575"/>
                    </a:ext>
                  </a:extLst>
                </a:gridCol>
                <a:gridCol w="1519677">
                  <a:extLst>
                    <a:ext uri="{9D8B030D-6E8A-4147-A177-3AD203B41FA5}">
                      <a16:colId xmlns:a16="http://schemas.microsoft.com/office/drawing/2014/main" val="2875783850"/>
                    </a:ext>
                  </a:extLst>
                </a:gridCol>
              </a:tblGrid>
              <a:tr h="519026">
                <a:tc>
                  <a:txBody>
                    <a:bodyPr/>
                    <a:lstStyle/>
                    <a:p>
                      <a:pPr algn="ctr" latinLnBrk="0">
                        <a:lnSpc>
                          <a:spcPts val="1725"/>
                        </a:lnSpc>
                        <a:spcAft>
                          <a:spcPts val="800"/>
                        </a:spcAft>
                      </a:pPr>
                      <a:r>
                        <a:rPr lang="en-US" sz="1600" kern="0" dirty="0">
                          <a:effectLst/>
                        </a:rPr>
                        <a:t>Method</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Pixel</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Resolution</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344243573"/>
                  </a:ext>
                </a:extLst>
              </a:tr>
              <a:tr h="519026">
                <a:tc>
                  <a:txBody>
                    <a:bodyPr/>
                    <a:lstStyle/>
                    <a:p>
                      <a:pPr algn="ctr" latinLnBrk="0">
                        <a:lnSpc>
                          <a:spcPts val="1725"/>
                        </a:lnSpc>
                        <a:spcAft>
                          <a:spcPts val="800"/>
                        </a:spcAft>
                      </a:pPr>
                      <a:r>
                        <a:rPr lang="en-US" sz="1600" kern="0" dirty="0">
                          <a:effectLst/>
                        </a:rPr>
                        <a:t>HD</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1,036,800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1,366 x 768</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029855722"/>
                  </a:ext>
                </a:extLst>
              </a:tr>
              <a:tr h="519026">
                <a:tc>
                  <a:txBody>
                    <a:bodyPr/>
                    <a:lstStyle/>
                    <a:p>
                      <a:pPr algn="ctr" latinLnBrk="0">
                        <a:lnSpc>
                          <a:spcPts val="1725"/>
                        </a:lnSpc>
                        <a:spcAft>
                          <a:spcPts val="800"/>
                        </a:spcAft>
                      </a:pPr>
                      <a:r>
                        <a:rPr lang="en-US" sz="1600" kern="0">
                          <a:effectLst/>
                        </a:rPr>
                        <a:t>Full-HD</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2,073,600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1,920 x 1,080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304171451"/>
                  </a:ext>
                </a:extLst>
              </a:tr>
              <a:tr h="519026">
                <a:tc>
                  <a:txBody>
                    <a:bodyPr/>
                    <a:lstStyle/>
                    <a:p>
                      <a:pPr algn="ctr" latinLnBrk="0">
                        <a:lnSpc>
                          <a:spcPts val="1725"/>
                        </a:lnSpc>
                        <a:spcAft>
                          <a:spcPts val="800"/>
                        </a:spcAft>
                      </a:pPr>
                      <a:r>
                        <a:rPr lang="en-US" sz="1600" kern="0" dirty="0">
                          <a:effectLst/>
                        </a:rPr>
                        <a:t>4K UHD</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8,294,400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3,840 x 2,160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83058049"/>
                  </a:ext>
                </a:extLst>
              </a:tr>
            </a:tbl>
          </a:graphicData>
        </a:graphic>
      </p:graphicFrame>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그림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4487" y="4593259"/>
            <a:ext cx="4400001" cy="2037003"/>
          </a:xfrm>
          <a:prstGeom prst="rect">
            <a:avLst/>
          </a:prstGeom>
          <a:noFill/>
          <a:ln>
            <a:noFill/>
          </a:ln>
        </p:spPr>
      </p:pic>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3</a:t>
            </a:fld>
            <a:endParaRPr lang="en-US" sz="1000">
              <a:solidFill>
                <a:srgbClr val="000000"/>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Definition(cont’d)</a:t>
            </a:r>
          </a:p>
        </p:txBody>
      </p:sp>
      <p:sp>
        <p:nvSpPr>
          <p:cNvPr id="32771" name="Rectangle 3"/>
          <p:cNvSpPr>
            <a:spLocks noGrp="1" noChangeArrowheads="1"/>
          </p:cNvSpPr>
          <p:nvPr>
            <p:ph type="body" idx="4294967295"/>
          </p:nvPr>
        </p:nvSpPr>
        <p:spPr/>
        <p:txBody>
          <a:bodyPr/>
          <a:lstStyle/>
          <a:p>
            <a:pPr algn="just"/>
            <a:r>
              <a:rPr lang="en-US" b="1" dirty="0"/>
              <a:t>Bit Rate</a:t>
            </a:r>
            <a:r>
              <a:rPr lang="en-US" dirty="0"/>
              <a:t>: the data size of the bit unit which has to handle per second. The bps (bit per second) is used as the unit.</a:t>
            </a:r>
          </a:p>
          <a:p>
            <a:pPr algn="just"/>
            <a:r>
              <a:rPr lang="en-US" b="1" dirty="0"/>
              <a:t>CBR (Constant Bit Rate)</a:t>
            </a:r>
            <a:r>
              <a:rPr lang="en-US" dirty="0"/>
              <a:t>: the way that it compresses each frame comprising the video into the uniform capacity.</a:t>
            </a:r>
          </a:p>
          <a:p>
            <a:pPr algn="just"/>
            <a:r>
              <a:rPr lang="en-US" b="1" dirty="0"/>
              <a:t>VBR (Variable Bit Rate)</a:t>
            </a:r>
            <a:r>
              <a:rPr lang="en-US" dirty="0"/>
              <a:t>: the way that it analyze the difference of each frames and stores as the relative low capacity in the part the movement writing and stores as the high-capacity in the part which there is a lot of the movement. i.e. the way that it compresses into the capacity which is not fixed according to the movement of the image inside.</a:t>
            </a:r>
          </a:p>
          <a:p>
            <a:pPr algn="just"/>
            <a:r>
              <a:rPr lang="en-US" b="1" dirty="0"/>
              <a:t>Frame Rate</a:t>
            </a:r>
            <a:r>
              <a:rPr lang="en-US" dirty="0"/>
              <a:t>:</a:t>
            </a:r>
            <a:r>
              <a:rPr lang="en-US" b="1" dirty="0"/>
              <a:t> </a:t>
            </a:r>
            <a:r>
              <a:rPr lang="en-US" dirty="0"/>
              <a:t>the size of the frame which it has to handle per second. It is the meaning like the fps (frame per second).</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4</a:t>
            </a:fld>
            <a:endParaRPr lang="en-US" sz="1000">
              <a:solidFill>
                <a:srgbClr val="000000"/>
              </a:solidFill>
              <a:latin typeface="Arial" charset="0"/>
            </a:endParaRPr>
          </a:p>
        </p:txBody>
      </p:sp>
    </p:spTree>
    <p:extLst>
      <p:ext uri="{BB962C8B-B14F-4D97-AF65-F5344CB8AC3E}">
        <p14:creationId xmlns:p14="http://schemas.microsoft.com/office/powerpoint/2010/main" val="300713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Comparison of Typical Smartphone</a:t>
            </a:r>
          </a:p>
        </p:txBody>
      </p:sp>
      <p:sp>
        <p:nvSpPr>
          <p:cNvPr id="32771" name="Rectangle 3"/>
          <p:cNvSpPr>
            <a:spLocks noGrp="1" noChangeArrowheads="1"/>
          </p:cNvSpPr>
          <p:nvPr>
            <p:ph type="body" idx="4294967295"/>
          </p:nvPr>
        </p:nvSpPr>
        <p:spPr/>
        <p:txBody>
          <a:bodyPr/>
          <a:lstStyle/>
          <a:p>
            <a:pPr algn="just"/>
            <a:r>
              <a:rPr lang="en-US" dirty="0"/>
              <a:t>Table shows that resolution of the most of latest smart phones can apply for 4K UHD. </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5</a:t>
            </a:fld>
            <a:endParaRPr lang="en-US" sz="1000">
              <a:solidFill>
                <a:srgbClr val="000000"/>
              </a:solidFill>
              <a:latin typeface="Arial" charset="0"/>
            </a:endParaRPr>
          </a:p>
        </p:txBody>
      </p:sp>
      <p:graphicFrame>
        <p:nvGraphicFramePr>
          <p:cNvPr id="2" name="표 1"/>
          <p:cNvGraphicFramePr>
            <a:graphicFrameLocks noGrp="1"/>
          </p:cNvGraphicFramePr>
          <p:nvPr>
            <p:extLst>
              <p:ext uri="{D42A27DB-BD31-4B8C-83A1-F6EECF244321}">
                <p14:modId xmlns:p14="http://schemas.microsoft.com/office/powerpoint/2010/main" val="651030116"/>
              </p:ext>
            </p:extLst>
          </p:nvPr>
        </p:nvGraphicFramePr>
        <p:xfrm>
          <a:off x="251520" y="1988840"/>
          <a:ext cx="8640960" cy="3528390"/>
        </p:xfrm>
        <a:graphic>
          <a:graphicData uri="http://schemas.openxmlformats.org/drawingml/2006/table">
            <a:tbl>
              <a:tblPr firstRow="1" firstCol="1" bandRow="1">
                <a:tableStyleId>{5C22544A-7EE6-4342-B048-85BDC9FD1C3A}</a:tableStyleId>
              </a:tblPr>
              <a:tblGrid>
                <a:gridCol w="1106237">
                  <a:extLst>
                    <a:ext uri="{9D8B030D-6E8A-4147-A177-3AD203B41FA5}">
                      <a16:colId xmlns:a16="http://schemas.microsoft.com/office/drawing/2014/main" val="3170625165"/>
                    </a:ext>
                  </a:extLst>
                </a:gridCol>
                <a:gridCol w="1076389">
                  <a:extLst>
                    <a:ext uri="{9D8B030D-6E8A-4147-A177-3AD203B41FA5}">
                      <a16:colId xmlns:a16="http://schemas.microsoft.com/office/drawing/2014/main" val="3260434500"/>
                    </a:ext>
                  </a:extLst>
                </a:gridCol>
                <a:gridCol w="1076389">
                  <a:extLst>
                    <a:ext uri="{9D8B030D-6E8A-4147-A177-3AD203B41FA5}">
                      <a16:colId xmlns:a16="http://schemas.microsoft.com/office/drawing/2014/main" val="370612666"/>
                    </a:ext>
                  </a:extLst>
                </a:gridCol>
                <a:gridCol w="1076389">
                  <a:extLst>
                    <a:ext uri="{9D8B030D-6E8A-4147-A177-3AD203B41FA5}">
                      <a16:colId xmlns:a16="http://schemas.microsoft.com/office/drawing/2014/main" val="3589143990"/>
                    </a:ext>
                  </a:extLst>
                </a:gridCol>
                <a:gridCol w="1076389">
                  <a:extLst>
                    <a:ext uri="{9D8B030D-6E8A-4147-A177-3AD203B41FA5}">
                      <a16:colId xmlns:a16="http://schemas.microsoft.com/office/drawing/2014/main" val="832897820"/>
                    </a:ext>
                  </a:extLst>
                </a:gridCol>
                <a:gridCol w="1076389">
                  <a:extLst>
                    <a:ext uri="{9D8B030D-6E8A-4147-A177-3AD203B41FA5}">
                      <a16:colId xmlns:a16="http://schemas.microsoft.com/office/drawing/2014/main" val="3390636957"/>
                    </a:ext>
                  </a:extLst>
                </a:gridCol>
                <a:gridCol w="1076389">
                  <a:extLst>
                    <a:ext uri="{9D8B030D-6E8A-4147-A177-3AD203B41FA5}">
                      <a16:colId xmlns:a16="http://schemas.microsoft.com/office/drawing/2014/main" val="2164541852"/>
                    </a:ext>
                  </a:extLst>
                </a:gridCol>
                <a:gridCol w="1076389">
                  <a:extLst>
                    <a:ext uri="{9D8B030D-6E8A-4147-A177-3AD203B41FA5}">
                      <a16:colId xmlns:a16="http://schemas.microsoft.com/office/drawing/2014/main" val="1138364588"/>
                    </a:ext>
                  </a:extLst>
                </a:gridCol>
              </a:tblGrid>
              <a:tr h="1176130">
                <a:tc>
                  <a:txBody>
                    <a:bodyPr/>
                    <a:lstStyle/>
                    <a:p>
                      <a:pPr algn="ctr" latinLnBrk="0">
                        <a:lnSpc>
                          <a:spcPct val="107000"/>
                        </a:lnSpc>
                        <a:spcAft>
                          <a:spcPts val="800"/>
                        </a:spcAft>
                      </a:pPr>
                      <a:r>
                        <a:rPr lang="en-US" sz="1600" kern="0" dirty="0">
                          <a:effectLst/>
                        </a:rPr>
                        <a:t> </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gridSpan="3">
                  <a:txBody>
                    <a:bodyPr/>
                    <a:lstStyle/>
                    <a:p>
                      <a:pPr algn="ctr" latinLnBrk="0">
                        <a:lnSpc>
                          <a:spcPct val="107000"/>
                        </a:lnSpc>
                        <a:spcAft>
                          <a:spcPts val="800"/>
                        </a:spcAft>
                      </a:pPr>
                      <a:r>
                        <a:rPr lang="en-US" sz="1600" kern="0" dirty="0">
                          <a:effectLst/>
                        </a:rPr>
                        <a:t>SAMSUNG</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gridSpan="2">
                  <a:txBody>
                    <a:bodyPr/>
                    <a:lstStyle/>
                    <a:p>
                      <a:pPr algn="ctr" latinLnBrk="0">
                        <a:lnSpc>
                          <a:spcPct val="107000"/>
                        </a:lnSpc>
                        <a:spcAft>
                          <a:spcPts val="800"/>
                        </a:spcAft>
                      </a:pPr>
                      <a:r>
                        <a:rPr lang="en-US" sz="1600" kern="0">
                          <a:effectLst/>
                        </a:rPr>
                        <a:t>LG</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algn="ctr" latinLnBrk="0">
                        <a:lnSpc>
                          <a:spcPct val="107000"/>
                        </a:lnSpc>
                        <a:spcAft>
                          <a:spcPts val="800"/>
                        </a:spcAft>
                      </a:pPr>
                      <a:r>
                        <a:rPr lang="en-US" sz="1600" kern="0">
                          <a:effectLst/>
                        </a:rPr>
                        <a:t>APPLE</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457533302"/>
                  </a:ext>
                </a:extLst>
              </a:tr>
              <a:tr h="1176130">
                <a:tc>
                  <a:txBody>
                    <a:bodyPr/>
                    <a:lstStyle/>
                    <a:p>
                      <a:pPr algn="ctr" latinLnBrk="0">
                        <a:lnSpc>
                          <a:spcPct val="107000"/>
                        </a:lnSpc>
                        <a:spcAft>
                          <a:spcPts val="800"/>
                        </a:spcAft>
                      </a:pPr>
                      <a:r>
                        <a:rPr lang="en-US" sz="1600" kern="0">
                          <a:effectLst/>
                        </a:rPr>
                        <a:t>Product</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Galaxy </a:t>
                      </a:r>
                    </a:p>
                    <a:p>
                      <a:pPr algn="ctr" latinLnBrk="0">
                        <a:lnSpc>
                          <a:spcPct val="107000"/>
                        </a:lnSpc>
                        <a:spcAft>
                          <a:spcPts val="800"/>
                        </a:spcAft>
                      </a:pPr>
                      <a:r>
                        <a:rPr lang="en-US" sz="1600" kern="0" dirty="0">
                          <a:effectLst/>
                        </a:rPr>
                        <a:t>S8</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Galaxy </a:t>
                      </a:r>
                    </a:p>
                    <a:p>
                      <a:pPr algn="ctr" latinLnBrk="0">
                        <a:lnSpc>
                          <a:spcPct val="107000"/>
                        </a:lnSpc>
                        <a:spcAft>
                          <a:spcPts val="800"/>
                        </a:spcAft>
                      </a:pPr>
                      <a:r>
                        <a:rPr lang="en-US" sz="1600" kern="0" dirty="0">
                          <a:effectLst/>
                        </a:rPr>
                        <a:t>S8+</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Galaxy</a:t>
                      </a:r>
                    </a:p>
                    <a:p>
                      <a:pPr algn="ctr" latinLnBrk="0">
                        <a:lnSpc>
                          <a:spcPct val="107000"/>
                        </a:lnSpc>
                        <a:spcAft>
                          <a:spcPts val="800"/>
                        </a:spcAft>
                      </a:pPr>
                      <a:r>
                        <a:rPr lang="en-US" sz="1600" kern="0" dirty="0">
                          <a:effectLst/>
                        </a:rPr>
                        <a:t> Note 8</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G6</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G6+</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a:effectLst/>
                        </a:rPr>
                        <a:t>iphone 7</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a:effectLst/>
                        </a:rPr>
                        <a:t>iphone 7+</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833221356"/>
                  </a:ext>
                </a:extLst>
              </a:tr>
              <a:tr h="1176130">
                <a:tc>
                  <a:txBody>
                    <a:bodyPr/>
                    <a:lstStyle/>
                    <a:p>
                      <a:pPr algn="ctr" latinLnBrk="0">
                        <a:lnSpc>
                          <a:spcPct val="107000"/>
                        </a:lnSpc>
                        <a:spcAft>
                          <a:spcPts val="800"/>
                        </a:spcAft>
                      </a:pPr>
                      <a:r>
                        <a:rPr lang="en-US" sz="1600" kern="0">
                          <a:effectLst/>
                        </a:rPr>
                        <a:t>Resolution</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a:effectLst/>
                        </a:rPr>
                        <a:t>2960x1440</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a:effectLst/>
                        </a:rPr>
                        <a:t>2960x1440</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a:effectLst/>
                        </a:rPr>
                        <a:t>2560x1440</a:t>
                      </a:r>
                      <a:endParaRPr lang="en-US" sz="2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2880x1440</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2880x1440</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1920x1080</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800"/>
                        </a:spcAft>
                      </a:pPr>
                      <a:r>
                        <a:rPr lang="en-US" sz="1600" kern="0" dirty="0">
                          <a:effectLst/>
                        </a:rPr>
                        <a:t>1920x1080</a:t>
                      </a:r>
                      <a:endParaRPr lang="en-US"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776342572"/>
                  </a:ext>
                </a:extLst>
              </a:tr>
            </a:tbl>
          </a:graphicData>
        </a:graphic>
      </p:graphicFrame>
    </p:spTree>
    <p:extLst>
      <p:ext uri="{BB962C8B-B14F-4D97-AF65-F5344CB8AC3E}">
        <p14:creationId xmlns:p14="http://schemas.microsoft.com/office/powerpoint/2010/main" val="67295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Computation of Bit Rate</a:t>
            </a:r>
          </a:p>
        </p:txBody>
      </p:sp>
      <p:sp>
        <p:nvSpPr>
          <p:cNvPr id="32771" name="Rectangle 3"/>
          <p:cNvSpPr>
            <a:spLocks noGrp="1" noChangeArrowheads="1"/>
          </p:cNvSpPr>
          <p:nvPr>
            <p:ph type="body" idx="4294967295"/>
          </p:nvPr>
        </p:nvSpPr>
        <p:spPr/>
        <p:txBody>
          <a:bodyPr/>
          <a:lstStyle/>
          <a:p>
            <a:pPr algn="just"/>
            <a:r>
              <a:rPr lang="en-US" b="1" dirty="0"/>
              <a:t>Equation for computation of Bit Rate</a:t>
            </a:r>
            <a:r>
              <a:rPr lang="en-US" dirty="0"/>
              <a:t>:</a:t>
            </a:r>
          </a:p>
          <a:p>
            <a:pPr lvl="1"/>
            <a:r>
              <a:rPr lang="en-US" dirty="0"/>
              <a:t>Video Area Bit Rate=(Y </a:t>
            </a:r>
            <a:r>
              <a:rPr lang="en-US" dirty="0" err="1"/>
              <a:t>Resolution+Cb</a:t>
            </a:r>
            <a:r>
              <a:rPr lang="en-US" dirty="0"/>
              <a:t> </a:t>
            </a:r>
            <a:r>
              <a:rPr lang="en-US" dirty="0" err="1"/>
              <a:t>Resolution+Cr</a:t>
            </a:r>
            <a:r>
              <a:rPr lang="en-US" dirty="0"/>
              <a:t> Resolution)×# of Quantization </a:t>
            </a:r>
            <a:r>
              <a:rPr lang="en-US" dirty="0" err="1"/>
              <a:t>Bit×fps</a:t>
            </a:r>
            <a:endParaRPr lang="en-US" dirty="0"/>
          </a:p>
          <a:p>
            <a:pPr lvl="1"/>
            <a:r>
              <a:rPr lang="en-US" dirty="0"/>
              <a:t>Audio Area Bit Rate=Sampling </a:t>
            </a:r>
            <a:r>
              <a:rPr lang="en-US" dirty="0" err="1"/>
              <a:t>Rate×Sampling</a:t>
            </a:r>
            <a:r>
              <a:rPr lang="en-US" dirty="0"/>
              <a:t> Bit×# of Channel</a:t>
            </a:r>
          </a:p>
          <a:p>
            <a:pPr lvl="1"/>
            <a:r>
              <a:rPr lang="en-US" dirty="0"/>
              <a:t>Video Bit Rate=Video Area Bit </a:t>
            </a:r>
            <a:r>
              <a:rPr lang="en-US" dirty="0" err="1"/>
              <a:t>Rate+Audio</a:t>
            </a:r>
            <a:r>
              <a:rPr lang="en-US" dirty="0"/>
              <a:t> Area Bit Rate</a:t>
            </a:r>
          </a:p>
          <a:p>
            <a:pPr latinLnBrk="0"/>
            <a:r>
              <a:rPr lang="en-US" b="1" dirty="0"/>
              <a:t>[Example] </a:t>
            </a:r>
            <a:r>
              <a:rPr lang="en-US" dirty="0"/>
              <a:t>C</a:t>
            </a:r>
            <a:r>
              <a:rPr lang="en-US" b="1" dirty="0"/>
              <a:t>omputation of Bit Rate</a:t>
            </a:r>
            <a:r>
              <a:rPr lang="en-US" dirty="0"/>
              <a:t>:</a:t>
            </a:r>
          </a:p>
          <a:p>
            <a:pPr lvl="1"/>
            <a:r>
              <a:rPr lang="en-US" b="1" dirty="0"/>
              <a:t>Condition: </a:t>
            </a:r>
            <a:r>
              <a:rPr lang="en-US" dirty="0">
                <a:solidFill>
                  <a:srgbClr val="FF0000"/>
                </a:solidFill>
              </a:rPr>
              <a:t>non-compressed 4KU HD </a:t>
            </a:r>
            <a:r>
              <a:rPr lang="en-US" dirty="0"/>
              <a:t>video made of </a:t>
            </a:r>
            <a:r>
              <a:rPr lang="en-US" dirty="0">
                <a:solidFill>
                  <a:schemeClr val="accent1">
                    <a:lumMod val="75000"/>
                  </a:schemeClr>
                </a:solidFill>
              </a:rPr>
              <a:t>(Stereo, 16bit, 48KHz) audio and (8bit, </a:t>
            </a:r>
            <a:r>
              <a:rPr lang="en-US" dirty="0" err="1">
                <a:solidFill>
                  <a:schemeClr val="accent1">
                    <a:lumMod val="75000"/>
                  </a:schemeClr>
                </a:solidFill>
              </a:rPr>
              <a:t>YCbCr</a:t>
            </a:r>
            <a:r>
              <a:rPr lang="en-US" dirty="0">
                <a:solidFill>
                  <a:schemeClr val="accent1">
                    <a:lumMod val="75000"/>
                  </a:schemeClr>
                </a:solidFill>
              </a:rPr>
              <a:t> 4:2:2 sampling, 29.97 fps) video</a:t>
            </a:r>
          </a:p>
          <a:p>
            <a:pPr lvl="1"/>
            <a:r>
              <a:rPr lang="en-US" dirty="0"/>
              <a:t>Video Area Bit Rate: (3840×2160+1920×2160+1920×1080)×8×90=10,450,944,000</a:t>
            </a:r>
            <a:r>
              <a:rPr lang="ko-KR" altLang="en-US" dirty="0"/>
              <a:t>≒</a:t>
            </a:r>
            <a:r>
              <a:rPr lang="en-US" dirty="0">
                <a:solidFill>
                  <a:srgbClr val="FF0000"/>
                </a:solidFill>
              </a:rPr>
              <a:t>10.451 </a:t>
            </a:r>
            <a:r>
              <a:rPr lang="en-US" dirty="0" err="1">
                <a:solidFill>
                  <a:srgbClr val="FF0000"/>
                </a:solidFill>
              </a:rPr>
              <a:t>Gbps</a:t>
            </a:r>
            <a:endParaRPr lang="en-US" dirty="0">
              <a:solidFill>
                <a:srgbClr val="FF0000"/>
              </a:solidFill>
            </a:endParaRPr>
          </a:p>
          <a:p>
            <a:pPr lvl="1"/>
            <a:r>
              <a:rPr lang="en-US" dirty="0"/>
              <a:t>Audio Area Bit Rate: 48000×16×2=1536000bps=1500Kbps</a:t>
            </a:r>
            <a:r>
              <a:rPr lang="ko-KR" altLang="en-US" dirty="0"/>
              <a:t>≒</a:t>
            </a:r>
            <a:r>
              <a:rPr lang="en-US" dirty="0">
                <a:solidFill>
                  <a:srgbClr val="FF0000"/>
                </a:solidFill>
              </a:rPr>
              <a:t>1.46 Mbps</a:t>
            </a:r>
          </a:p>
          <a:p>
            <a:pPr lvl="1"/>
            <a:r>
              <a:rPr lang="en-US" dirty="0"/>
              <a:t>Video Bit Rate: 10.451Gbps+1.46Mbps</a:t>
            </a:r>
            <a:r>
              <a:rPr lang="ko-KR" altLang="en-US" dirty="0"/>
              <a:t>≒</a:t>
            </a:r>
            <a:r>
              <a:rPr lang="en-US" dirty="0">
                <a:solidFill>
                  <a:srgbClr val="FF0000"/>
                </a:solidFill>
              </a:rPr>
              <a:t>10.452 </a:t>
            </a:r>
            <a:r>
              <a:rPr lang="en-US" dirty="0" err="1">
                <a:solidFill>
                  <a:srgbClr val="FF0000"/>
                </a:solidFill>
              </a:rPr>
              <a:t>Gbps</a:t>
            </a:r>
            <a:endParaRPr lang="en-US" dirty="0">
              <a:solidFill>
                <a:srgbClr val="FF0000"/>
              </a:solidFill>
              <a:latin typeface="Arial" charset="0"/>
            </a:endParaRP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6</a:t>
            </a:fld>
            <a:endParaRPr lang="en-US" sz="1000">
              <a:solidFill>
                <a:srgbClr val="000000"/>
              </a:solidFill>
              <a:latin typeface="Arial" charset="0"/>
            </a:endParaRPr>
          </a:p>
        </p:txBody>
      </p:sp>
    </p:spTree>
    <p:extLst>
      <p:ext uri="{BB962C8B-B14F-4D97-AF65-F5344CB8AC3E}">
        <p14:creationId xmlns:p14="http://schemas.microsoft.com/office/powerpoint/2010/main" val="1028675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Compression Codec</a:t>
            </a:r>
          </a:p>
        </p:txBody>
      </p:sp>
      <p:sp>
        <p:nvSpPr>
          <p:cNvPr id="32771" name="Rectangle 3"/>
          <p:cNvSpPr>
            <a:spLocks noGrp="1" noChangeArrowheads="1"/>
          </p:cNvSpPr>
          <p:nvPr>
            <p:ph type="body" idx="4294967295"/>
          </p:nvPr>
        </p:nvSpPr>
        <p:spPr/>
        <p:txBody>
          <a:bodyPr/>
          <a:lstStyle/>
          <a:p>
            <a:pPr algn="just"/>
            <a:r>
              <a:rPr lang="en-US" b="1" dirty="0"/>
              <a:t>H.264 (MPEG-4 AVC (Advanced Video Coding))</a:t>
            </a:r>
            <a:r>
              <a:rPr lang="en-US" dirty="0"/>
              <a:t>: the most widely used file format for the recording, compression and distribution of the video.</a:t>
            </a:r>
          </a:p>
          <a:p>
            <a:pPr algn="just"/>
            <a:endParaRPr lang="en-US" dirty="0"/>
          </a:p>
          <a:p>
            <a:pPr algn="just"/>
            <a:r>
              <a:rPr lang="en-US" b="1" dirty="0"/>
              <a:t>H.265 (HEVC, High Efficiency Video Coding)</a:t>
            </a:r>
            <a:r>
              <a:rPr lang="en-US" dirty="0"/>
              <a:t>: a video compression standard, one of several potential successors to the widely used AVC (H.264 or MPEG-4 Part 10). In comparison to H.264, H.265 offers about double the data compression ratio at the same level of video quality, or substantially improved video quality at the same bit rate. It supports resolutions up to 8192×4320, including 8K UHD. </a:t>
            </a:r>
          </a:p>
          <a:p>
            <a:pPr algn="just"/>
            <a:endParaRPr lang="en-US" dirty="0"/>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7</a:t>
            </a:fld>
            <a:endParaRPr lang="en-US" sz="1000">
              <a:solidFill>
                <a:srgbClr val="000000"/>
              </a:solidFill>
              <a:latin typeface="Arial" charset="0"/>
            </a:endParaRPr>
          </a:p>
        </p:txBody>
      </p:sp>
    </p:spTree>
    <p:extLst>
      <p:ext uri="{BB962C8B-B14F-4D97-AF65-F5344CB8AC3E}">
        <p14:creationId xmlns:p14="http://schemas.microsoft.com/office/powerpoint/2010/main" val="3143676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Feature of H</a:t>
            </a:r>
            <a:r>
              <a:rPr lang="en-US" altLang="ko-KR" dirty="0"/>
              <a:t>.264</a:t>
            </a:r>
            <a:endParaRPr lang="en-US" dirty="0"/>
          </a:p>
        </p:txBody>
      </p:sp>
      <p:sp>
        <p:nvSpPr>
          <p:cNvPr id="32771" name="Rectangle 3"/>
          <p:cNvSpPr>
            <a:spLocks noGrp="1" noChangeArrowheads="1"/>
          </p:cNvSpPr>
          <p:nvPr>
            <p:ph type="body" idx="4294967295"/>
          </p:nvPr>
        </p:nvSpPr>
        <p:spPr/>
        <p:txBody>
          <a:bodyPr/>
          <a:lstStyle/>
          <a:p>
            <a:pPr algn="just"/>
            <a:r>
              <a:rPr lang="en-US" dirty="0"/>
              <a:t>Table shows that level-wise feature of the H.264. </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spcBef>
                <a:spcPts val="2400"/>
              </a:spcBef>
            </a:pPr>
            <a:r>
              <a:rPr lang="en-US" dirty="0"/>
              <a:t>When the Frame Rate of 5.1 and 5.2 level supporting 4K UHD from H.264 is 31.7 fps and 66.8 fps, the Bit Rate needs 240 Mbps, 300 Mbps, 720 Mbps. If the </a:t>
            </a:r>
            <a:r>
              <a:rPr lang="en-US" dirty="0">
                <a:solidFill>
                  <a:srgbClr val="FF0000"/>
                </a:solidFill>
              </a:rPr>
              <a:t>Frame Rate of the video used in VR contents service is 90 fps</a:t>
            </a:r>
            <a:r>
              <a:rPr lang="en-US" dirty="0"/>
              <a:t>, the maximum bit rate, as to the </a:t>
            </a:r>
            <a:r>
              <a:rPr lang="en-US" dirty="0">
                <a:solidFill>
                  <a:srgbClr val="FF0000"/>
                </a:solidFill>
              </a:rPr>
              <a:t>1.5~3 times</a:t>
            </a:r>
            <a:r>
              <a:rPr lang="en-US" dirty="0"/>
              <a:t> gets to grow bigger than the value in Table.</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8</a:t>
            </a:fld>
            <a:endParaRPr lang="en-US" sz="1000">
              <a:solidFill>
                <a:srgbClr val="000000"/>
              </a:solidFill>
              <a:latin typeface="Arial" charset="0"/>
            </a:endParaRPr>
          </a:p>
        </p:txBody>
      </p:sp>
      <p:graphicFrame>
        <p:nvGraphicFramePr>
          <p:cNvPr id="2" name="표 1"/>
          <p:cNvGraphicFramePr>
            <a:graphicFrameLocks noGrp="1"/>
          </p:cNvGraphicFramePr>
          <p:nvPr>
            <p:extLst>
              <p:ext uri="{D42A27DB-BD31-4B8C-83A1-F6EECF244321}">
                <p14:modId xmlns:p14="http://schemas.microsoft.com/office/powerpoint/2010/main" val="3133227403"/>
              </p:ext>
            </p:extLst>
          </p:nvPr>
        </p:nvGraphicFramePr>
        <p:xfrm>
          <a:off x="143508" y="1528852"/>
          <a:ext cx="8856983" cy="3376600"/>
        </p:xfrm>
        <a:graphic>
          <a:graphicData uri="http://schemas.openxmlformats.org/drawingml/2006/table">
            <a:tbl>
              <a:tblPr firstRow="1" firstCol="1" bandRow="1">
                <a:tableStyleId>{5940675A-B579-460E-94D1-54222C63F5DA}</a:tableStyleId>
              </a:tblPr>
              <a:tblGrid>
                <a:gridCol w="720080">
                  <a:extLst>
                    <a:ext uri="{9D8B030D-6E8A-4147-A177-3AD203B41FA5}">
                      <a16:colId xmlns:a16="http://schemas.microsoft.com/office/drawing/2014/main" val="284871301"/>
                    </a:ext>
                  </a:extLst>
                </a:gridCol>
                <a:gridCol w="1116124">
                  <a:extLst>
                    <a:ext uri="{9D8B030D-6E8A-4147-A177-3AD203B41FA5}">
                      <a16:colId xmlns:a16="http://schemas.microsoft.com/office/drawing/2014/main" val="1716412464"/>
                    </a:ext>
                  </a:extLst>
                </a:gridCol>
                <a:gridCol w="1008112">
                  <a:extLst>
                    <a:ext uri="{9D8B030D-6E8A-4147-A177-3AD203B41FA5}">
                      <a16:colId xmlns:a16="http://schemas.microsoft.com/office/drawing/2014/main" val="3365684452"/>
                    </a:ext>
                  </a:extLst>
                </a:gridCol>
                <a:gridCol w="864096">
                  <a:extLst>
                    <a:ext uri="{9D8B030D-6E8A-4147-A177-3AD203B41FA5}">
                      <a16:colId xmlns:a16="http://schemas.microsoft.com/office/drawing/2014/main" val="1228826302"/>
                    </a:ext>
                  </a:extLst>
                </a:gridCol>
                <a:gridCol w="5148571">
                  <a:extLst>
                    <a:ext uri="{9D8B030D-6E8A-4147-A177-3AD203B41FA5}">
                      <a16:colId xmlns:a16="http://schemas.microsoft.com/office/drawing/2014/main" val="3695160472"/>
                    </a:ext>
                  </a:extLst>
                </a:gridCol>
              </a:tblGrid>
              <a:tr h="0">
                <a:tc rowSpan="2">
                  <a:txBody>
                    <a:bodyPr/>
                    <a:lstStyle/>
                    <a:p>
                      <a:pPr algn="ctr" latinLnBrk="0">
                        <a:lnSpc>
                          <a:spcPts val="1875"/>
                        </a:lnSpc>
                        <a:spcAft>
                          <a:spcPts val="0"/>
                        </a:spcAft>
                      </a:pPr>
                      <a:r>
                        <a:rPr lang="en-US" sz="1600" kern="0" dirty="0">
                          <a:effectLst/>
                        </a:rPr>
                        <a:t>Level</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gridSpan="3">
                  <a:txBody>
                    <a:bodyPr/>
                    <a:lstStyle/>
                    <a:p>
                      <a:pPr algn="ctr" latinLnBrk="0">
                        <a:lnSpc>
                          <a:spcPts val="1875"/>
                        </a:lnSpc>
                        <a:spcAft>
                          <a:spcPts val="0"/>
                        </a:spcAft>
                      </a:pPr>
                      <a:r>
                        <a:rPr lang="en-US" sz="1600" kern="0" dirty="0">
                          <a:effectLst/>
                        </a:rPr>
                        <a:t>Maximum Bitrate for Profile (Kbps)</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hMerge="1">
                  <a:txBody>
                    <a:bodyPr/>
                    <a:lstStyle/>
                    <a:p>
                      <a:endParaRPr lang="en-US"/>
                    </a:p>
                  </a:txBody>
                  <a:tcPr/>
                </a:tc>
                <a:tc hMerge="1">
                  <a:txBody>
                    <a:bodyPr/>
                    <a:lstStyle/>
                    <a:p>
                      <a:endParaRPr lang="en-US"/>
                    </a:p>
                  </a:txBody>
                  <a:tcPr/>
                </a:tc>
                <a:tc rowSpan="2">
                  <a:txBody>
                    <a:bodyPr/>
                    <a:lstStyle/>
                    <a:p>
                      <a:pPr algn="ctr" latinLnBrk="0">
                        <a:lnSpc>
                          <a:spcPts val="1875"/>
                        </a:lnSpc>
                        <a:spcAft>
                          <a:spcPts val="0"/>
                        </a:spcAft>
                      </a:pPr>
                      <a:r>
                        <a:rPr lang="en-US" sz="1600" kern="0" dirty="0">
                          <a:effectLst/>
                        </a:rPr>
                        <a:t>Maximum </a:t>
                      </a:r>
                      <a:r>
                        <a:rPr lang="en-US" sz="1600" kern="0" dirty="0" err="1">
                          <a:effectLst/>
                        </a:rPr>
                        <a:t>Resolution@Maximum</a:t>
                      </a:r>
                      <a:r>
                        <a:rPr lang="en-US" sz="1600" kern="0" dirty="0">
                          <a:effectLst/>
                        </a:rPr>
                        <a:t> Frame Rate</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173119265"/>
                  </a:ext>
                </a:extLst>
              </a:tr>
              <a:tr h="0">
                <a:tc vMerge="1">
                  <a:txBody>
                    <a:bodyPr/>
                    <a:lstStyle/>
                    <a:p>
                      <a:endParaRPr lang="en-US"/>
                    </a:p>
                  </a:txBody>
                  <a:tcPr/>
                </a:tc>
                <a:tc>
                  <a:txBody>
                    <a:bodyPr/>
                    <a:lstStyle/>
                    <a:p>
                      <a:pPr algn="ctr" latinLnBrk="0">
                        <a:lnSpc>
                          <a:spcPts val="1875"/>
                        </a:lnSpc>
                        <a:spcAft>
                          <a:spcPts val="0"/>
                        </a:spcAft>
                      </a:pPr>
                      <a:r>
                        <a:rPr lang="en-US" sz="1600" kern="0" dirty="0">
                          <a:effectLst/>
                        </a:rPr>
                        <a:t>BS, Main, Extended</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875"/>
                        </a:lnSpc>
                        <a:spcAft>
                          <a:spcPts val="0"/>
                        </a:spcAft>
                      </a:pPr>
                      <a:r>
                        <a:rPr lang="en-US" sz="1600" kern="0" dirty="0">
                          <a:effectLst/>
                        </a:rPr>
                        <a:t>High</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875"/>
                        </a:lnSpc>
                        <a:spcAft>
                          <a:spcPts val="0"/>
                        </a:spcAft>
                      </a:pPr>
                      <a:r>
                        <a:rPr lang="en-US" sz="1600" kern="0" dirty="0">
                          <a:effectLst/>
                        </a:rPr>
                        <a:t>High 10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endParaRPr lang="en-US"/>
                    </a:p>
                  </a:txBody>
                  <a:tcPr/>
                </a:tc>
                <a:extLst>
                  <a:ext uri="{0D108BD9-81ED-4DB2-BD59-A6C34878D82A}">
                    <a16:rowId xmlns:a16="http://schemas.microsoft.com/office/drawing/2014/main" val="1754213136"/>
                  </a:ext>
                </a:extLst>
              </a:tr>
              <a:tr h="252000">
                <a:tc>
                  <a:txBody>
                    <a:bodyPr/>
                    <a:lstStyle/>
                    <a:p>
                      <a:pPr algn="ctr" latinLnBrk="0">
                        <a:lnSpc>
                          <a:spcPts val="1725"/>
                        </a:lnSpc>
                        <a:spcAft>
                          <a:spcPts val="800"/>
                        </a:spcAft>
                      </a:pPr>
                      <a:r>
                        <a:rPr lang="en-US" sz="1600" kern="0" dirty="0">
                          <a:effectLst/>
                        </a:rPr>
                        <a:t>1.0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64</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80</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192</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a:effectLst/>
                        </a:rPr>
                        <a:t>128×96@30.9, 176×144@15.0</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692116781"/>
                  </a:ext>
                </a:extLst>
              </a:tr>
              <a:tr h="252000">
                <a:tc>
                  <a:txBody>
                    <a:bodyPr/>
                    <a:lstStyle/>
                    <a:p>
                      <a:pPr algn="ctr" latinLnBrk="0">
                        <a:lnSpc>
                          <a:spcPts val="1725"/>
                        </a:lnSpc>
                        <a:spcAft>
                          <a:spcPts val="800"/>
                        </a:spcAft>
                      </a:pPr>
                      <a:r>
                        <a:rPr lang="en-US" sz="1600" kern="0" dirty="0">
                          <a:effectLst/>
                        </a:rPr>
                        <a:t>1.1</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192</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240</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576</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dirty="0">
                          <a:effectLst/>
                        </a:rPr>
                        <a:t>176×144@30.3, 320×240@10.0, 352×288@7.5</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808591471"/>
                  </a:ext>
                </a:extLst>
              </a:tr>
              <a:tr h="252000">
                <a:tc>
                  <a:txBody>
                    <a:bodyPr/>
                    <a:lstStyle/>
                    <a:p>
                      <a:pPr algn="ctr" latinLnBrk="0">
                        <a:lnSpc>
                          <a:spcPts val="1725"/>
                        </a:lnSpc>
                        <a:spcAft>
                          <a:spcPts val="800"/>
                        </a:spcAft>
                      </a:pPr>
                      <a:r>
                        <a:rPr lang="en-US" sz="1600" kern="0" dirty="0">
                          <a:effectLst/>
                        </a:rPr>
                        <a:t>1.2</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384</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480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1,152</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dirty="0">
                          <a:effectLst/>
                        </a:rPr>
                        <a:t>320×240@20.0, 352×288@15.2</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724812633"/>
                  </a:ext>
                </a:extLst>
              </a:tr>
              <a:tr h="360000">
                <a:tc gridSpan="5">
                  <a:txBody>
                    <a:bodyPr/>
                    <a:lstStyle/>
                    <a:p>
                      <a:pPr algn="ctr" latinLnBrk="0">
                        <a:lnSpc>
                          <a:spcPts val="1725"/>
                        </a:lnSpc>
                        <a:spcAft>
                          <a:spcPts val="800"/>
                        </a:spcAft>
                      </a:pPr>
                      <a:r>
                        <a:rPr lang="en-US" sz="1600" kern="0" dirty="0">
                          <a:effectLst/>
                        </a:rPr>
                        <a:t>Omitted</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3730913"/>
                  </a:ext>
                </a:extLst>
              </a:tr>
              <a:tr h="0">
                <a:tc>
                  <a:txBody>
                    <a:bodyPr/>
                    <a:lstStyle/>
                    <a:p>
                      <a:pPr algn="ctr" latinLnBrk="0">
                        <a:lnSpc>
                          <a:spcPts val="1725"/>
                        </a:lnSpc>
                        <a:spcAft>
                          <a:spcPts val="800"/>
                        </a:spcAft>
                      </a:pPr>
                      <a:r>
                        <a:rPr lang="en-US" sz="1600" kern="0" dirty="0">
                          <a:effectLst/>
                        </a:rPr>
                        <a:t>5.0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135,000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168,750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405,000</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dirty="0">
                          <a:effectLst/>
                        </a:rPr>
                        <a:t>1920×1080@72.3, 2048×1024@72.0, 2048×1080@67.8, 2560×1920@30.7, 3672×1536@26.7</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4237237239"/>
                  </a:ext>
                </a:extLst>
              </a:tr>
              <a:tr h="0">
                <a:tc>
                  <a:txBody>
                    <a:bodyPr/>
                    <a:lstStyle/>
                    <a:p>
                      <a:pPr algn="ctr" latinLnBrk="0">
                        <a:lnSpc>
                          <a:spcPts val="1725"/>
                        </a:lnSpc>
                        <a:spcAft>
                          <a:spcPts val="800"/>
                        </a:spcAft>
                      </a:pPr>
                      <a:r>
                        <a:rPr lang="en-US" sz="1600" kern="0">
                          <a:effectLst/>
                        </a:rPr>
                        <a:t>5.1</a:t>
                      </a:r>
                      <a:endParaRPr lang="en-US" sz="18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b="1" kern="0" dirty="0">
                          <a:solidFill>
                            <a:srgbClr val="0000FF"/>
                          </a:solidFill>
                          <a:effectLst/>
                        </a:rPr>
                        <a:t>240,000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b="1" kern="0" dirty="0">
                          <a:solidFill>
                            <a:srgbClr val="0000FF"/>
                          </a:solidFill>
                          <a:effectLst/>
                        </a:rPr>
                        <a:t>300,000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b="1" kern="0" dirty="0">
                          <a:solidFill>
                            <a:srgbClr val="0000FF"/>
                          </a:solidFill>
                          <a:effectLst/>
                        </a:rPr>
                        <a:t>720,000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dirty="0">
                          <a:effectLst/>
                        </a:rPr>
                        <a:t>1920×1080@120.5, 2560×1920@51.2, </a:t>
                      </a:r>
                      <a:r>
                        <a:rPr lang="en-US" sz="1600" b="1" kern="0" dirty="0">
                          <a:solidFill>
                            <a:srgbClr val="FF0000"/>
                          </a:solidFill>
                          <a:effectLst/>
                        </a:rPr>
                        <a:t>3840×2160@31.7</a:t>
                      </a:r>
                      <a:r>
                        <a:rPr lang="en-US" sz="1600" kern="0" dirty="0">
                          <a:effectLst/>
                        </a:rPr>
                        <a:t>, 4096×2048@30.0, 4096×2160@28.5, 4096×2304@26.7</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915518820"/>
                  </a:ext>
                </a:extLst>
              </a:tr>
              <a:tr h="0">
                <a:tc>
                  <a:txBody>
                    <a:bodyPr/>
                    <a:lstStyle/>
                    <a:p>
                      <a:pPr algn="ctr" latinLnBrk="0">
                        <a:lnSpc>
                          <a:spcPts val="1725"/>
                        </a:lnSpc>
                        <a:spcAft>
                          <a:spcPts val="800"/>
                        </a:spcAft>
                      </a:pPr>
                      <a:r>
                        <a:rPr lang="en-US" sz="1600" kern="0" dirty="0">
                          <a:effectLst/>
                        </a:rPr>
                        <a:t>5.2</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b="1" kern="0" dirty="0">
                          <a:solidFill>
                            <a:srgbClr val="0000FF"/>
                          </a:solidFill>
                          <a:effectLst/>
                        </a:rPr>
                        <a:t>240,000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b="1" kern="0" dirty="0">
                          <a:solidFill>
                            <a:srgbClr val="0000FF"/>
                          </a:solidFill>
                          <a:effectLst/>
                        </a:rPr>
                        <a:t>300,000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b="1" kern="0" dirty="0">
                          <a:solidFill>
                            <a:srgbClr val="0000FF"/>
                          </a:solidFill>
                          <a:effectLst/>
                        </a:rPr>
                        <a:t>720,000</a:t>
                      </a:r>
                      <a:endParaRPr lang="en-US" sz="1800" b="1" kern="100" dirty="0">
                        <a:solidFill>
                          <a:srgbClr val="0000FF"/>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l" latinLnBrk="0">
                        <a:lnSpc>
                          <a:spcPts val="1725"/>
                        </a:lnSpc>
                        <a:spcAft>
                          <a:spcPts val="800"/>
                        </a:spcAft>
                      </a:pPr>
                      <a:r>
                        <a:rPr lang="en-US" sz="1600" kern="0" dirty="0">
                          <a:effectLst/>
                        </a:rPr>
                        <a:t>1920×1080@172.0, 2560×1920@108.0, </a:t>
                      </a:r>
                      <a:r>
                        <a:rPr lang="en-US" sz="1600" b="1" kern="0" dirty="0">
                          <a:solidFill>
                            <a:srgbClr val="FF0000"/>
                          </a:solidFill>
                          <a:effectLst/>
                        </a:rPr>
                        <a:t>3840×2160@66.8</a:t>
                      </a:r>
                      <a:r>
                        <a:rPr lang="en-US" sz="1600" kern="0" dirty="0">
                          <a:effectLst/>
                        </a:rPr>
                        <a:t>, 4096×2048@63.3, 4096×2160@60.0, 4096×2304@56.3</a:t>
                      </a:r>
                      <a:endParaRPr lang="en-US" sz="18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578288586"/>
                  </a:ext>
                </a:extLst>
              </a:tr>
            </a:tbl>
          </a:graphicData>
        </a:graphic>
      </p:graphicFrame>
    </p:spTree>
    <p:extLst>
      <p:ext uri="{BB962C8B-B14F-4D97-AF65-F5344CB8AC3E}">
        <p14:creationId xmlns:p14="http://schemas.microsoft.com/office/powerpoint/2010/main" val="392909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dirty="0"/>
              <a:t>Feature of H</a:t>
            </a:r>
            <a:r>
              <a:rPr lang="en-US" altLang="ko-KR" dirty="0"/>
              <a:t>.265</a:t>
            </a:r>
            <a:endParaRPr lang="en-US" dirty="0"/>
          </a:p>
        </p:txBody>
      </p:sp>
      <p:sp>
        <p:nvSpPr>
          <p:cNvPr id="32771" name="Rectangle 3"/>
          <p:cNvSpPr>
            <a:spLocks noGrp="1" noChangeArrowheads="1"/>
          </p:cNvSpPr>
          <p:nvPr>
            <p:ph type="body" idx="4294967295"/>
          </p:nvPr>
        </p:nvSpPr>
        <p:spPr/>
        <p:txBody>
          <a:bodyPr/>
          <a:lstStyle/>
          <a:p>
            <a:pPr algn="just"/>
            <a:r>
              <a:rPr lang="en-US" dirty="0"/>
              <a:t>Table shows that level-wise feature of the H.265. </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spcBef>
                <a:spcPts val="2400"/>
              </a:spcBef>
            </a:pPr>
            <a:r>
              <a:rPr lang="en-US" dirty="0"/>
              <a:t>When the Frame Rate of 6, 6.1 and 6.2 level supporting 4K UHD from H.265 is 128 fps, 256 fps, 300 fps, the bit rate which is less than H.264 is needed. </a:t>
            </a:r>
          </a:p>
          <a:p>
            <a:pPr algn="just">
              <a:spcBef>
                <a:spcPts val="600"/>
              </a:spcBef>
            </a:pPr>
            <a:r>
              <a:rPr lang="en-US" dirty="0"/>
              <a:t>However, when comparing with H.264, it is on the rise as the problem that </a:t>
            </a:r>
            <a:r>
              <a:rPr lang="en-US" dirty="0">
                <a:solidFill>
                  <a:srgbClr val="FF0000"/>
                </a:solidFill>
              </a:rPr>
              <a:t>operation capacity more than the 5 times and 2 times is required in the encoding and decoding process</a:t>
            </a:r>
            <a:r>
              <a:rPr lang="en-US" dirty="0"/>
              <a:t>.</a:t>
            </a:r>
          </a:p>
        </p:txBody>
      </p:sp>
      <p:sp>
        <p:nvSpPr>
          <p:cNvPr id="3" name="Rectangle 1"/>
          <p:cNvSpPr>
            <a:spLocks noChangeArrowheads="1"/>
          </p:cNvSpPr>
          <p:nvPr/>
        </p:nvSpPr>
        <p:spPr bwMode="auto">
          <a:xfrm>
            <a:off x="1187624" y="-747464"/>
            <a:ext cx="266429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ea typeface="맑은 고딕" panose="020B0503020000020004" pitchFamily="50" charset="-127"/>
                <a:cs typeface="Times New Roman" panose="02020603050405020304" pitchFamily="18" charset="0"/>
              </a:rPr>
              <a:t>Table 1 Comparison of Pixel and Resolution</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9</a:t>
            </a:fld>
            <a:endParaRPr lang="en-US" sz="1000">
              <a:solidFill>
                <a:srgbClr val="000000"/>
              </a:solidFill>
              <a:latin typeface="Arial" charset="0"/>
            </a:endParaRPr>
          </a:p>
        </p:txBody>
      </p:sp>
      <p:graphicFrame>
        <p:nvGraphicFramePr>
          <p:cNvPr id="4" name="표 3"/>
          <p:cNvGraphicFramePr>
            <a:graphicFrameLocks noGrp="1"/>
          </p:cNvGraphicFramePr>
          <p:nvPr>
            <p:extLst>
              <p:ext uri="{D42A27DB-BD31-4B8C-83A1-F6EECF244321}">
                <p14:modId xmlns:p14="http://schemas.microsoft.com/office/powerpoint/2010/main" val="2246641582"/>
              </p:ext>
            </p:extLst>
          </p:nvPr>
        </p:nvGraphicFramePr>
        <p:xfrm>
          <a:off x="179513" y="1435348"/>
          <a:ext cx="8784975" cy="2880000"/>
        </p:xfrm>
        <a:graphic>
          <a:graphicData uri="http://schemas.openxmlformats.org/drawingml/2006/table">
            <a:tbl>
              <a:tblPr firstRow="1" firstCol="1" bandRow="1">
                <a:tableStyleId>{5940675A-B579-460E-94D1-54222C63F5DA}</a:tableStyleId>
              </a:tblPr>
              <a:tblGrid>
                <a:gridCol w="648071">
                  <a:extLst>
                    <a:ext uri="{9D8B030D-6E8A-4147-A177-3AD203B41FA5}">
                      <a16:colId xmlns:a16="http://schemas.microsoft.com/office/drawing/2014/main" val="986454514"/>
                    </a:ext>
                  </a:extLst>
                </a:gridCol>
                <a:gridCol w="1296144">
                  <a:extLst>
                    <a:ext uri="{9D8B030D-6E8A-4147-A177-3AD203B41FA5}">
                      <a16:colId xmlns:a16="http://schemas.microsoft.com/office/drawing/2014/main" val="397529480"/>
                    </a:ext>
                  </a:extLst>
                </a:gridCol>
                <a:gridCol w="1584176">
                  <a:extLst>
                    <a:ext uri="{9D8B030D-6E8A-4147-A177-3AD203B41FA5}">
                      <a16:colId xmlns:a16="http://schemas.microsoft.com/office/drawing/2014/main" val="1635314307"/>
                    </a:ext>
                  </a:extLst>
                </a:gridCol>
                <a:gridCol w="5256584">
                  <a:extLst>
                    <a:ext uri="{9D8B030D-6E8A-4147-A177-3AD203B41FA5}">
                      <a16:colId xmlns:a16="http://schemas.microsoft.com/office/drawing/2014/main" val="957116137"/>
                    </a:ext>
                  </a:extLst>
                </a:gridCol>
              </a:tblGrid>
              <a:tr h="252000">
                <a:tc rowSpan="2">
                  <a:txBody>
                    <a:bodyPr/>
                    <a:lstStyle/>
                    <a:p>
                      <a:pPr algn="ctr" latinLnBrk="0">
                        <a:lnSpc>
                          <a:spcPts val="1875"/>
                        </a:lnSpc>
                        <a:spcAft>
                          <a:spcPts val="0"/>
                        </a:spcAft>
                      </a:pPr>
                      <a:r>
                        <a:rPr lang="en-US" sz="1600" kern="0" dirty="0">
                          <a:effectLst/>
                        </a:rPr>
                        <a:t>Level</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gridSpan="2">
                  <a:txBody>
                    <a:bodyPr/>
                    <a:lstStyle/>
                    <a:p>
                      <a:pPr algn="ctr" latinLnBrk="0">
                        <a:lnSpc>
                          <a:spcPts val="1875"/>
                        </a:lnSpc>
                        <a:spcAft>
                          <a:spcPts val="0"/>
                        </a:spcAft>
                      </a:pPr>
                      <a:r>
                        <a:rPr lang="en-US" sz="1600" kern="0" dirty="0">
                          <a:effectLst/>
                        </a:rPr>
                        <a:t>Maximum Bit Rate(Kbps)</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hMerge="1">
                  <a:txBody>
                    <a:bodyPr/>
                    <a:lstStyle/>
                    <a:p>
                      <a:endParaRPr lang="en-US"/>
                    </a:p>
                  </a:txBody>
                  <a:tcPr/>
                </a:tc>
                <a:tc rowSpan="2">
                  <a:txBody>
                    <a:bodyPr/>
                    <a:lstStyle/>
                    <a:p>
                      <a:pPr algn="ctr" latinLnBrk="0">
                        <a:lnSpc>
                          <a:spcPts val="1875"/>
                        </a:lnSpc>
                        <a:spcAft>
                          <a:spcPts val="0"/>
                        </a:spcAft>
                      </a:pPr>
                      <a:r>
                        <a:rPr lang="en-US" sz="1600" kern="0" dirty="0">
                          <a:effectLst/>
                        </a:rPr>
                        <a:t>Maximum </a:t>
                      </a:r>
                      <a:r>
                        <a:rPr lang="en-US" sz="1600" kern="0" dirty="0" err="1">
                          <a:effectLst/>
                        </a:rPr>
                        <a:t>Resolution@Maximum</a:t>
                      </a:r>
                      <a:r>
                        <a:rPr lang="en-US" sz="1600" kern="0" dirty="0">
                          <a:effectLst/>
                        </a:rPr>
                        <a:t> Frame Rate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174739659"/>
                  </a:ext>
                </a:extLst>
              </a:tr>
              <a:tr h="252000">
                <a:tc vMerge="1">
                  <a:txBody>
                    <a:bodyPr/>
                    <a:lstStyle/>
                    <a:p>
                      <a:endParaRPr lang="en-US"/>
                    </a:p>
                  </a:txBody>
                  <a:tcPr/>
                </a:tc>
                <a:tc>
                  <a:txBody>
                    <a:bodyPr/>
                    <a:lstStyle/>
                    <a:p>
                      <a:pPr algn="ctr" latinLnBrk="0">
                        <a:lnSpc>
                          <a:spcPts val="1875"/>
                        </a:lnSpc>
                        <a:spcAft>
                          <a:spcPts val="0"/>
                        </a:spcAft>
                      </a:pPr>
                      <a:r>
                        <a:rPr lang="en-US" sz="1600" kern="0" dirty="0">
                          <a:effectLst/>
                        </a:rPr>
                        <a:t>Average VBR</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875"/>
                        </a:lnSpc>
                        <a:spcAft>
                          <a:spcPts val="0"/>
                        </a:spcAft>
                      </a:pPr>
                      <a:r>
                        <a:rPr lang="en-US" sz="1600" kern="0" dirty="0">
                          <a:effectLst/>
                        </a:rPr>
                        <a:t>Maximum VBR</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endParaRPr lang="en-US"/>
                    </a:p>
                  </a:txBody>
                  <a:tcPr/>
                </a:tc>
                <a:extLst>
                  <a:ext uri="{0D108BD9-81ED-4DB2-BD59-A6C34878D82A}">
                    <a16:rowId xmlns:a16="http://schemas.microsoft.com/office/drawing/2014/main" val="1387439569"/>
                  </a:ext>
                </a:extLst>
              </a:tr>
              <a:tr h="252000">
                <a:tc>
                  <a:txBody>
                    <a:bodyPr/>
                    <a:lstStyle/>
                    <a:p>
                      <a:pPr algn="ctr" latinLnBrk="0">
                        <a:lnSpc>
                          <a:spcPts val="1725"/>
                        </a:lnSpc>
                        <a:spcAft>
                          <a:spcPts val="800"/>
                        </a:spcAft>
                      </a:pPr>
                      <a:r>
                        <a:rPr lang="en-US" sz="1600" kern="0" dirty="0">
                          <a:effectLst/>
                        </a:rPr>
                        <a:t>1</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128</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effectLst/>
                        </a:rPr>
                        <a:t>128×96@33, 176×144@15.0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133721991"/>
                  </a:ext>
                </a:extLst>
              </a:tr>
              <a:tr h="252000">
                <a:tc>
                  <a:txBody>
                    <a:bodyPr/>
                    <a:lstStyle/>
                    <a:p>
                      <a:pPr algn="ctr" latinLnBrk="0">
                        <a:lnSpc>
                          <a:spcPts val="1725"/>
                        </a:lnSpc>
                        <a:spcAft>
                          <a:spcPts val="800"/>
                        </a:spcAft>
                      </a:pPr>
                      <a:r>
                        <a:rPr lang="en-US" sz="1600" kern="0" dirty="0">
                          <a:effectLst/>
                        </a:rPr>
                        <a:t>2</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1,500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effectLst/>
                        </a:rPr>
                        <a:t>176×144@100.0, 352×288@30.0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127124823"/>
                  </a:ext>
                </a:extLst>
              </a:tr>
              <a:tr h="360000">
                <a:tc gridSpan="4">
                  <a:txBody>
                    <a:bodyPr/>
                    <a:lstStyle/>
                    <a:p>
                      <a:pPr algn="ctr" latinLnBrk="1">
                        <a:lnSpc>
                          <a:spcPts val="1725"/>
                        </a:lnSpc>
                        <a:spcAft>
                          <a:spcPts val="800"/>
                        </a:spcAft>
                      </a:pPr>
                      <a:r>
                        <a:rPr lang="en-US" sz="1600" kern="0" dirty="0">
                          <a:effectLst/>
                        </a:rPr>
                        <a:t>Omitted</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87095078"/>
                  </a:ext>
                </a:extLst>
              </a:tr>
              <a:tr h="252000">
                <a:tc>
                  <a:txBody>
                    <a:bodyPr/>
                    <a:lstStyle/>
                    <a:p>
                      <a:pPr algn="ctr" latinLnBrk="0">
                        <a:lnSpc>
                          <a:spcPts val="1725"/>
                        </a:lnSpc>
                        <a:spcAft>
                          <a:spcPts val="800"/>
                        </a:spcAft>
                      </a:pPr>
                      <a:r>
                        <a:rPr lang="en-US" sz="1600" kern="0" dirty="0">
                          <a:effectLst/>
                        </a:rPr>
                        <a:t>5</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dirty="0">
                          <a:effectLst/>
                        </a:rPr>
                        <a:t>25,000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100,000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effectLst/>
                        </a:rPr>
                        <a:t>1920×1080@128.0, </a:t>
                      </a:r>
                      <a:r>
                        <a:rPr lang="en-US" sz="1600" b="1" kern="0" dirty="0">
                          <a:solidFill>
                            <a:srgbClr val="FF0000"/>
                          </a:solidFill>
                          <a:effectLst/>
                        </a:rPr>
                        <a:t>3840×2160@32.0</a:t>
                      </a:r>
                      <a:r>
                        <a:rPr lang="en-US" sz="1600" kern="0" dirty="0">
                          <a:effectLst/>
                        </a:rPr>
                        <a:t>, 4096×2160@30.0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437286498"/>
                  </a:ext>
                </a:extLst>
              </a:tr>
              <a:tr h="252000">
                <a:tc>
                  <a:txBody>
                    <a:bodyPr/>
                    <a:lstStyle/>
                    <a:p>
                      <a:pPr algn="ctr" latinLnBrk="0">
                        <a:lnSpc>
                          <a:spcPts val="1725"/>
                        </a:lnSpc>
                        <a:spcAft>
                          <a:spcPts val="800"/>
                        </a:spcAft>
                      </a:pPr>
                      <a:r>
                        <a:rPr lang="en-US" sz="1600" kern="0" dirty="0">
                          <a:effectLst/>
                        </a:rPr>
                        <a:t>5.1</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a:effectLst/>
                        </a:rPr>
                        <a:t>40,000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160,000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effectLst/>
                        </a:rPr>
                        <a:t>1920×1080@256.0, </a:t>
                      </a:r>
                      <a:r>
                        <a:rPr lang="en-US" sz="1600" b="1" kern="0" dirty="0">
                          <a:solidFill>
                            <a:srgbClr val="FF0000"/>
                          </a:solidFill>
                          <a:effectLst/>
                        </a:rPr>
                        <a:t>3840×2160@64.0</a:t>
                      </a:r>
                      <a:r>
                        <a:rPr lang="en-US" sz="1600" kern="0" dirty="0">
                          <a:effectLst/>
                        </a:rPr>
                        <a:t>, 4096×2160@60.0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986308152"/>
                  </a:ext>
                </a:extLst>
              </a:tr>
              <a:tr h="252000">
                <a:tc>
                  <a:txBody>
                    <a:bodyPr/>
                    <a:lstStyle/>
                    <a:p>
                      <a:pPr algn="ctr" latinLnBrk="0">
                        <a:lnSpc>
                          <a:spcPts val="1725"/>
                        </a:lnSpc>
                        <a:spcAft>
                          <a:spcPts val="800"/>
                        </a:spcAft>
                      </a:pPr>
                      <a:r>
                        <a:rPr lang="en-US" sz="1600" kern="0" dirty="0">
                          <a:effectLst/>
                        </a:rPr>
                        <a:t>5.2</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a:effectLst/>
                        </a:rPr>
                        <a:t>60,000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dirty="0">
                          <a:effectLst/>
                        </a:rPr>
                        <a:t>240,000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effectLst/>
                        </a:rPr>
                        <a:t>1920×1080@300.0, </a:t>
                      </a:r>
                      <a:r>
                        <a:rPr lang="en-US" sz="1600" b="1" kern="0" dirty="0">
                          <a:solidFill>
                            <a:srgbClr val="FF0000"/>
                          </a:solidFill>
                          <a:effectLst/>
                        </a:rPr>
                        <a:t>3840×2160@128.0</a:t>
                      </a:r>
                      <a:r>
                        <a:rPr lang="en-US" sz="1600" kern="0" dirty="0">
                          <a:effectLst/>
                        </a:rPr>
                        <a:t>, 4096×2160@120.0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973144997"/>
                  </a:ext>
                </a:extLst>
              </a:tr>
              <a:tr h="252000">
                <a:tc>
                  <a:txBody>
                    <a:bodyPr/>
                    <a:lstStyle/>
                    <a:p>
                      <a:pPr algn="ctr" latinLnBrk="0">
                        <a:lnSpc>
                          <a:spcPts val="1725"/>
                        </a:lnSpc>
                        <a:spcAft>
                          <a:spcPts val="800"/>
                        </a:spcAft>
                      </a:pPr>
                      <a:r>
                        <a:rPr lang="en-US" sz="1600" kern="0" dirty="0">
                          <a:effectLst/>
                        </a:rPr>
                        <a:t>6</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a:effectLst/>
                        </a:rPr>
                        <a:t>60,000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240,000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b="1" kern="0" dirty="0">
                          <a:solidFill>
                            <a:srgbClr val="FF0000"/>
                          </a:solidFill>
                          <a:effectLst/>
                        </a:rPr>
                        <a:t>3840×2160@128.0</a:t>
                      </a:r>
                      <a:r>
                        <a:rPr lang="en-US" sz="1600" kern="0" dirty="0">
                          <a:effectLst/>
                        </a:rPr>
                        <a:t>, 7680×4320@32.0, 8192×4320@30.0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63333808"/>
                  </a:ext>
                </a:extLst>
              </a:tr>
              <a:tr h="252000">
                <a:tc>
                  <a:txBody>
                    <a:bodyPr/>
                    <a:lstStyle/>
                    <a:p>
                      <a:pPr algn="ctr" latinLnBrk="0">
                        <a:lnSpc>
                          <a:spcPts val="1725"/>
                        </a:lnSpc>
                        <a:spcAft>
                          <a:spcPts val="800"/>
                        </a:spcAft>
                      </a:pPr>
                      <a:r>
                        <a:rPr lang="en-US" sz="1600" kern="0" dirty="0">
                          <a:effectLst/>
                        </a:rPr>
                        <a:t>6.1</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a:effectLst/>
                        </a:rPr>
                        <a:t>120,000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480,000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b="1" kern="0" dirty="0">
                          <a:solidFill>
                            <a:srgbClr val="FF0000"/>
                          </a:solidFill>
                          <a:effectLst/>
                        </a:rPr>
                        <a:t>3840×2160@256.0</a:t>
                      </a:r>
                      <a:r>
                        <a:rPr lang="en-US" sz="1600" kern="0" dirty="0">
                          <a:effectLst/>
                        </a:rPr>
                        <a:t>, 7680×4320@64.0, 8192×4320@60.0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706310405"/>
                  </a:ext>
                </a:extLst>
              </a:tr>
              <a:tr h="252000">
                <a:tc>
                  <a:txBody>
                    <a:bodyPr/>
                    <a:lstStyle/>
                    <a:p>
                      <a:pPr algn="ctr" latinLnBrk="0">
                        <a:lnSpc>
                          <a:spcPts val="1725"/>
                        </a:lnSpc>
                        <a:spcAft>
                          <a:spcPts val="800"/>
                        </a:spcAft>
                      </a:pPr>
                      <a:r>
                        <a:rPr lang="en-US" sz="1600" kern="0" dirty="0">
                          <a:effectLst/>
                        </a:rPr>
                        <a:t>6.2</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latinLnBrk="0">
                        <a:lnSpc>
                          <a:spcPts val="1725"/>
                        </a:lnSpc>
                        <a:spcAft>
                          <a:spcPts val="800"/>
                        </a:spcAft>
                      </a:pPr>
                      <a:r>
                        <a:rPr lang="en-US" sz="1600" kern="0">
                          <a:effectLst/>
                        </a:rPr>
                        <a:t>240,000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ts val="1725"/>
                        </a:lnSpc>
                        <a:spcAft>
                          <a:spcPts val="800"/>
                        </a:spcAft>
                      </a:pPr>
                      <a:r>
                        <a:rPr lang="en-US" sz="1600" kern="0">
                          <a:effectLst/>
                        </a:rPr>
                        <a:t>800,000</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just" latinLnBrk="0">
                        <a:lnSpc>
                          <a:spcPts val="1725"/>
                        </a:lnSpc>
                        <a:spcAft>
                          <a:spcPts val="800"/>
                        </a:spcAft>
                      </a:pPr>
                      <a:r>
                        <a:rPr lang="en-US" sz="1600" kern="0" dirty="0">
                          <a:solidFill>
                            <a:srgbClr val="FF0000"/>
                          </a:solidFill>
                          <a:effectLst/>
                        </a:rPr>
                        <a:t>3840×2160@300.0</a:t>
                      </a:r>
                      <a:r>
                        <a:rPr lang="en-US" sz="1600" kern="0" dirty="0">
                          <a:effectLst/>
                        </a:rPr>
                        <a:t>, 7680×4320@128.0, 8192×4320@120.0</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629167969"/>
                  </a:ext>
                </a:extLst>
              </a:tr>
            </a:tbl>
          </a:graphicData>
        </a:graphic>
      </p:graphicFrame>
    </p:spTree>
    <p:extLst>
      <p:ext uri="{BB962C8B-B14F-4D97-AF65-F5344CB8AC3E}">
        <p14:creationId xmlns:p14="http://schemas.microsoft.com/office/powerpoint/2010/main" val="357858877"/>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16141</TotalTime>
  <Words>1531</Words>
  <Application>Microsoft Office PowerPoint</Application>
  <PresentationFormat>화면 슬라이드 쇼(4:3)</PresentationFormat>
  <Paragraphs>217</Paragraphs>
  <Slides>12</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12</vt:i4>
      </vt:variant>
    </vt:vector>
  </HeadingPairs>
  <TitlesOfParts>
    <vt:vector size="20" baseType="lpstr">
      <vt:lpstr>MS PGothic</vt:lpstr>
      <vt:lpstr>MS PGothic</vt:lpstr>
      <vt:lpstr>Rotis Sans Serif for Nokia</vt:lpstr>
      <vt:lpstr>맑은 고딕</vt:lpstr>
      <vt:lpstr>Arial</vt:lpstr>
      <vt:lpstr>Times</vt:lpstr>
      <vt:lpstr>Times New Roman</vt:lpstr>
      <vt:lpstr>blank presentation</vt:lpstr>
      <vt:lpstr>PowerPoint 프레젠테이션</vt:lpstr>
      <vt:lpstr>PowerPoint 프레젠테이션</vt:lpstr>
      <vt:lpstr>Definition</vt:lpstr>
      <vt:lpstr>Definition(cont’d)</vt:lpstr>
      <vt:lpstr>Comparison of Typical Smartphone</vt:lpstr>
      <vt:lpstr>Computation of Bit Rate</vt:lpstr>
      <vt:lpstr>Compression Codec</vt:lpstr>
      <vt:lpstr>Feature of H.264</vt:lpstr>
      <vt:lpstr>Feature of H.265</vt:lpstr>
      <vt:lpstr>Need of Compression</vt:lpstr>
      <vt:lpstr>Architecture of Video File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Sangkwon Jeong</cp:lastModifiedBy>
  <cp:revision>1272</cp:revision>
  <dcterms:created xsi:type="dcterms:W3CDTF">1601-01-01T00:00:00Z</dcterms:created>
  <dcterms:modified xsi:type="dcterms:W3CDTF">2017-07-06T18:56:43Z</dcterms:modified>
</cp:coreProperties>
</file>