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4"/>
  </p:notesMasterIdLst>
  <p:handoutMasterIdLst>
    <p:handoutMasterId r:id="rId25"/>
  </p:handoutMasterIdLst>
  <p:sldIdLst>
    <p:sldId id="413" r:id="rId11"/>
    <p:sldId id="425" r:id="rId12"/>
    <p:sldId id="426" r:id="rId13"/>
    <p:sldId id="529" r:id="rId14"/>
    <p:sldId id="489" r:id="rId15"/>
    <p:sldId id="547" r:id="rId16"/>
    <p:sldId id="546" r:id="rId17"/>
    <p:sldId id="544" r:id="rId18"/>
    <p:sldId id="539" r:id="rId19"/>
    <p:sldId id="429" r:id="rId20"/>
    <p:sldId id="548" r:id="rId21"/>
    <p:sldId id="541" r:id="rId22"/>
    <p:sldId id="549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65" d="100"/>
          <a:sy n="65" d="100"/>
        </p:scale>
        <p:origin x="1737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71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7784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7672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marL="0" marR="0" lvl="0" indent="0" algn="ctr" defTabSz="93286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AE0E8B-988F-47CE-9949-D3DED8909968}" type="slidenum"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3286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5355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850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6642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33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21-17-0039-00-0000-Session#81-Closing_Plenary_Notes.ppt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7/21-17-0038-00-0000-response-to-ieee-p3333-3-liaison-letter.docx" TargetMode="External"/><Relationship Id="rId3" Type="http://schemas.openxmlformats.org/officeDocument/2006/relationships/hyperlink" Target="https://mentor.ieee.org/802.21/dcn/17/21-17-0037-00-0000-ec-consent-agenda-for-july-plenary.pptx" TargetMode="External"/><Relationship Id="rId7" Type="http://schemas.openxmlformats.org/officeDocument/2006/relationships/hyperlink" Target="https://mentor.ieee.org/802.21/dcn/17/21-17-0033-00-0000-bandwidth-and-latency-requirements-for-virtual-realit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mentor.ieee.org/802.21/dcn/17/21-17-0034-00-0000-presentation-of-network-requirement-according-to-compression-codec-for-4k-uhd-service.pptx" TargetMode="External"/><Relationship Id="rId5" Type="http://schemas.openxmlformats.org/officeDocument/2006/relationships/hyperlink" Target="https://mentor.ieee.org/802.21/dcn/17/21-17-0032-00-0000-network-requirement-according-to-compression-codec-for-4k-uhd-service.docx" TargetMode="External"/><Relationship Id="rId4" Type="http://schemas.openxmlformats.org/officeDocument/2006/relationships/hyperlink" Target="https://mentor.ieee.org/802.21/dcn/17/21-17-0030-00-0000-network-requirement-for-hmd-based-vr-service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914400"/>
            <a:ext cx="8763000" cy="5561012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sdas at </a:t>
            </a:r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vencorelabs dot </a:t>
            </a:r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132609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#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81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Berlin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Germany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90600"/>
            <a:ext cx="8534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</a:rPr>
              <a:t/>
            </a:r>
            <a:br>
              <a:rPr lang="en-US" sz="3200" dirty="0" smtClean="0">
                <a:solidFill>
                  <a:schemeClr val="accent2"/>
                </a:solidFill>
              </a:rPr>
            </a:br>
            <a:r>
              <a:rPr lang="en-US" sz="3200" dirty="0" smtClean="0">
                <a:solidFill>
                  <a:schemeClr val="accent2"/>
                </a:solidFill>
              </a:rPr>
              <a:t>Future Session – 2017</a:t>
            </a:r>
            <a:br>
              <a:rPr lang="en-US" sz="3200" dirty="0" smtClean="0">
                <a:solidFill>
                  <a:schemeClr val="accent2"/>
                </a:solidFill>
              </a:rPr>
            </a:br>
            <a:endParaRPr lang="en-US" sz="32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305800" cy="3581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</a:t>
            </a:r>
            <a:r>
              <a:rPr lang="en-US" sz="2400" b="1" dirty="0">
                <a:solidFill>
                  <a:srgbClr val="0000FF"/>
                </a:solidFill>
              </a:rPr>
              <a:t>: September </a:t>
            </a:r>
            <a:r>
              <a:rPr lang="en-US" sz="2400" b="1" dirty="0" smtClean="0">
                <a:solidFill>
                  <a:srgbClr val="0000FF"/>
                </a:solidFill>
              </a:rPr>
              <a:t>10-15,  2017,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Session.</a:t>
            </a:r>
          </a:p>
          <a:p>
            <a:pPr lvl="1">
              <a:lnSpc>
                <a:spcPct val="90000"/>
              </a:lnSpc>
            </a:pPr>
            <a:r>
              <a:rPr lang="en-US" sz="1600" dirty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8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 Interim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55847" cy="52578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Wireless Interim </a:t>
            </a:r>
            <a:r>
              <a:rPr lang="en-US" sz="2000" b="1" dirty="0" smtClean="0"/>
              <a:t>Meeting</a:t>
            </a:r>
            <a:r>
              <a:rPr lang="en-US" sz="2000" dirty="0" smtClean="0"/>
              <a:t>, September </a:t>
            </a:r>
            <a:r>
              <a:rPr lang="en-US" sz="2000" dirty="0"/>
              <a:t>11-15, </a:t>
            </a:r>
            <a:r>
              <a:rPr lang="en-US" sz="2000" dirty="0" smtClean="0"/>
              <a:t>2017, Waikoloa</a:t>
            </a:r>
            <a:r>
              <a:rPr lang="en-US" sz="2000" dirty="0"/>
              <a:t>, Hawaii, </a:t>
            </a:r>
            <a:r>
              <a:rPr lang="en-US" sz="2000" dirty="0" smtClean="0"/>
              <a:t>USA</a:t>
            </a:r>
            <a:endParaRPr lang="en-US" sz="20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</a:t>
            </a:r>
            <a:r>
              <a:rPr lang="en-US" sz="2000" b="1" dirty="0"/>
              <a:t>Registration and Information: http://802world.org/wireless/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Registration Fees &amp; </a:t>
            </a:r>
            <a:r>
              <a:rPr lang="en-US" sz="2000" b="1" dirty="0" smtClean="0"/>
              <a:t>early Deadlines  </a:t>
            </a:r>
            <a:endParaRPr lang="en-US" sz="20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Before </a:t>
            </a:r>
            <a:r>
              <a:rPr lang="en-US" sz="1400" dirty="0"/>
              <a:t>6:00 PM Pacific Time, Friday, July 28, 2017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$</a:t>
            </a:r>
            <a:r>
              <a:rPr lang="en-US" sz="1400" dirty="0"/>
              <a:t>US 650.00 for attendees staying at the Hilton Waikoloa (3 Night Minimum)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dirty="0" smtClean="0"/>
              <a:t>$</a:t>
            </a:r>
            <a:r>
              <a:rPr lang="en-US" sz="1400" dirty="0"/>
              <a:t>US 950.00 for all others (including local attendees not staying at the group hotel</a:t>
            </a:r>
            <a:r>
              <a:rPr lang="en-US" sz="1400" dirty="0" smtClean="0"/>
              <a:t>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For Standard and Late registration, visit </a:t>
            </a:r>
            <a:r>
              <a:rPr lang="en-US" sz="2000" b="1" dirty="0" smtClean="0"/>
              <a:t>http</a:t>
            </a:r>
            <a:r>
              <a:rPr lang="en-US" sz="2000" b="1" dirty="0"/>
              <a:t>://802world.org/wireless/ </a:t>
            </a:r>
            <a:endParaRPr lang="en-US" sz="22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Refund </a:t>
            </a:r>
            <a:r>
              <a:rPr lang="en-US" sz="1800" b="1" dirty="0" smtClean="0"/>
              <a:t>Deadlines</a:t>
            </a:r>
            <a:endParaRPr lang="en-US" sz="1800" b="1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Full </a:t>
            </a:r>
            <a:r>
              <a:rPr lang="en-US" sz="1400" b="1" dirty="0"/>
              <a:t>Refund: 6:00 PM Pacific Time Friday July 28, 2017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$</a:t>
            </a:r>
            <a:r>
              <a:rPr lang="en-US" sz="1400" b="1" dirty="0"/>
              <a:t>US 150.00 Cancellation Fee: 6:00 PM Pacific Time September 1, 2017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No </a:t>
            </a:r>
            <a:r>
              <a:rPr lang="en-US" sz="1400" b="1" dirty="0"/>
              <a:t>Refund: After 6:00 PM Pacific Time Friday September 1, </a:t>
            </a:r>
            <a:r>
              <a:rPr lang="en-US" sz="1400" b="1" dirty="0" smtClean="0"/>
              <a:t>2017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 smtClean="0"/>
              <a:t>Hotel: Hilton </a:t>
            </a:r>
            <a:r>
              <a:rPr lang="en-US" sz="1800" b="1" dirty="0"/>
              <a:t>Waikoloa </a:t>
            </a:r>
            <a:r>
              <a:rPr lang="en-US" sz="1800" b="1" dirty="0" smtClean="0"/>
              <a:t>Village, 69-425 </a:t>
            </a:r>
            <a:r>
              <a:rPr lang="en-US" sz="1800" b="1" dirty="0"/>
              <a:t>Beach </a:t>
            </a:r>
            <a:r>
              <a:rPr lang="en-US" sz="1800" b="1" dirty="0" smtClean="0"/>
              <a:t>Drive, Waikoloa</a:t>
            </a:r>
            <a:r>
              <a:rPr lang="en-US" sz="1800" b="1" dirty="0"/>
              <a:t>, Hawaii, USA,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1" dirty="0"/>
              <a:t>IEEE 802 RATE: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$US 175.00/Night (plus applicable taxes)*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400" b="1" dirty="0" smtClean="0"/>
              <a:t>Single/Double </a:t>
            </a:r>
            <a:r>
              <a:rPr lang="en-US" sz="1400" b="1" dirty="0"/>
              <a:t>Occupancy Run of House Rooms, Internet access included. </a:t>
            </a:r>
            <a:endParaRPr lang="en-US" sz="1400" b="1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Cancellation </a:t>
            </a:r>
            <a:r>
              <a:rPr lang="en-US" sz="1600" dirty="0"/>
              <a:t>Policy: No Penalty if Cancelled by 6:00 PM Hawaii Time on the day prior to scheduled arrival</a:t>
            </a:r>
            <a:r>
              <a:rPr lang="en-US" sz="1600" dirty="0" smtClean="0"/>
              <a:t>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/>
              <a:t>Cut Off Date - 6:00 PM Hawaii Time, Friday August 11, </a:t>
            </a:r>
            <a:r>
              <a:rPr lang="en-US" sz="1600" dirty="0" smtClean="0"/>
              <a:t>2017</a:t>
            </a:r>
            <a:r>
              <a:rPr lang="en-US" sz="1600" dirty="0"/>
              <a:t> </a:t>
            </a:r>
            <a:endParaRPr lang="en-US" sz="1800" b="1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 b="1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9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10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2018, Hotel Irvine, </a:t>
            </a:r>
            <a:r>
              <a:rPr lang="es-ES" sz="2400" b="1" dirty="0" smtClean="0">
                <a:solidFill>
                  <a:schemeClr val="accent2"/>
                </a:solidFill>
              </a:rPr>
              <a:t> Los Angeles,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</a:t>
            </a:r>
            <a:r>
              <a:rPr lang="en-US" sz="2400" b="1" dirty="0" smtClean="0">
                <a:solidFill>
                  <a:srgbClr val="FF0000"/>
                </a:solidFill>
              </a:rPr>
              <a:t>04-09, 2018, </a:t>
            </a:r>
            <a:r>
              <a:rPr lang="en-US" sz="2400" b="1" dirty="0">
                <a:solidFill>
                  <a:srgbClr val="FF0000"/>
                </a:solidFill>
              </a:rPr>
              <a:t>Hyatt Regency </a:t>
            </a:r>
            <a:r>
              <a:rPr lang="en-US" sz="2400" b="1" dirty="0" smtClean="0">
                <a:solidFill>
                  <a:srgbClr val="FF0000"/>
                </a:solidFill>
              </a:rPr>
              <a:t>O’Hare, Rosemont, Illinois, 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06-11, 2018, Mariott, Warsaw (TBC), Poland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8-13, 2018, Manchester Grand Hyatt, San Diego, CA, </a:t>
            </a:r>
            <a:r>
              <a:rPr lang="en-US" sz="2400" b="1" dirty="0" smtClean="0">
                <a:solidFill>
                  <a:srgbClr val="FF0000"/>
                </a:solidFill>
              </a:rPr>
              <a:t>USA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09-14,  2018,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r>
              <a:rPr lang="en-US" sz="2400" b="1" dirty="0" smtClean="0">
                <a:solidFill>
                  <a:srgbClr val="FF0000"/>
                </a:solidFill>
              </a:rPr>
              <a:t>, Marriott Marquis Queen’s Park, Bangkok, Thailand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323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066800"/>
            <a:ext cx="8839200" cy="5181600"/>
          </a:xfrm>
        </p:spPr>
        <p:txBody>
          <a:bodyPr/>
          <a:lstStyle/>
          <a:p>
            <a:r>
              <a:rPr lang="en-US" sz="2000" dirty="0"/>
              <a:t>Met with ISO/JTC1/SC6 </a:t>
            </a:r>
            <a:r>
              <a:rPr lang="en-US" sz="2000" dirty="0" smtClean="0"/>
              <a:t> and developed the response to ISO/IEC/JTC1-SC6 comments for EC approval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mentor.ieee.org/802.21/dcn/17/21-17-0037-00-0000-ec-consent-agenda-for-july-plenary.pptx</a:t>
            </a:r>
            <a:endParaRPr lang="en-US" sz="1800" dirty="0" smtClean="0"/>
          </a:p>
          <a:p>
            <a:r>
              <a:rPr lang="en-US" sz="2000" dirty="0" smtClean="0"/>
              <a:t>Presentation on </a:t>
            </a:r>
            <a:r>
              <a:rPr lang="en-US" sz="2000" dirty="0" smtClean="0"/>
              <a:t> P3333.3 activities </a:t>
            </a:r>
            <a:endParaRPr lang="en-US" sz="2000" dirty="0" smtClean="0"/>
          </a:p>
          <a:p>
            <a:pPr lvl="1"/>
            <a:r>
              <a:rPr lang="en-US" sz="1800" dirty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mentor.ieee.org/802.21/dcn/17/21-17-0030-00-0000-network-requirement-for-hmd-based-vr-service.docx</a:t>
            </a:r>
            <a:endParaRPr lang="en-US" sz="1800" dirty="0" smtClean="0"/>
          </a:p>
          <a:p>
            <a:pPr lvl="1"/>
            <a:r>
              <a:rPr lang="en-US" sz="1800" dirty="0"/>
              <a:t> </a:t>
            </a:r>
            <a:r>
              <a:rPr lang="en-US" sz="1800" dirty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mentor.ieee.org/802.21/dcn/17/21-17-0032-00-0000-network-requirement-according-to-compression-codec-for-4k-uhd-service.docx</a:t>
            </a:r>
            <a:endParaRPr lang="en-US" sz="1800" dirty="0" smtClean="0"/>
          </a:p>
          <a:p>
            <a:pPr lvl="1"/>
            <a:r>
              <a:rPr lang="en-US" sz="1800" dirty="0">
                <a:hlinkClick r:id="rId6"/>
              </a:rPr>
              <a:t>https://</a:t>
            </a:r>
            <a:r>
              <a:rPr lang="en-US" sz="1800" dirty="0" smtClean="0">
                <a:hlinkClick r:id="rId6"/>
              </a:rPr>
              <a:t>mentor.ieee.org/802.21/dcn/17/21-17-0034-00-0000-presentation-of-network-requirement-according-to-compression-codec-for-4k-uhd-service.pptx</a:t>
            </a:r>
            <a:r>
              <a:rPr lang="en-US" sz="1800" dirty="0"/>
              <a:t>	</a:t>
            </a:r>
          </a:p>
          <a:p>
            <a:pPr lvl="1"/>
            <a:r>
              <a:rPr lang="en-US" sz="1800" dirty="0">
                <a:hlinkClick r:id="rId7"/>
              </a:rPr>
              <a:t>https://</a:t>
            </a:r>
            <a:r>
              <a:rPr lang="en-US" sz="1800" dirty="0" smtClean="0">
                <a:hlinkClick r:id="rId7"/>
              </a:rPr>
              <a:t>mentor.ieee.org/802.21/dcn/17/21-17-0033-00-0000-bandwidth-and-latency-requirements-for-virtual-reality.pptx</a:t>
            </a:r>
            <a:endParaRPr lang="en-US" sz="1800" dirty="0" smtClean="0"/>
          </a:p>
          <a:p>
            <a:r>
              <a:rPr lang="en-US" sz="2000" dirty="0" smtClean="0"/>
              <a:t>Discussed IEEE P3333.3 liaison letter and prepared the response</a:t>
            </a:r>
            <a:endParaRPr lang="en-US" sz="1400" dirty="0" smtClean="0"/>
          </a:p>
          <a:p>
            <a:pPr lvl="1"/>
            <a:r>
              <a:rPr lang="en-US" sz="1800" dirty="0">
                <a:hlinkClick r:id="rId8"/>
              </a:rPr>
              <a:t>https://</a:t>
            </a:r>
            <a:r>
              <a:rPr lang="en-US" sz="1800" dirty="0" smtClean="0">
                <a:hlinkClick r:id="rId8"/>
              </a:rPr>
              <a:t>mentor.ieee.org/802.21/dcn/17/21-17-0038-00-0000-response-to-ieee-p3333-3-liaison-letter.docx</a:t>
            </a: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August 21, 2017, </a:t>
            </a:r>
            <a:r>
              <a:rPr lang="en-US" sz="2800" dirty="0" smtClean="0"/>
              <a:t>7</a:t>
            </a:r>
            <a:r>
              <a:rPr lang="en-US" sz="2800" dirty="0" smtClean="0"/>
              <a:t>:00-8:00 </a:t>
            </a:r>
            <a:r>
              <a:rPr lang="en-US" sz="2800" dirty="0" smtClean="0"/>
              <a:t>am, US </a:t>
            </a:r>
            <a:r>
              <a:rPr lang="en-US" sz="2800" dirty="0" smtClean="0"/>
              <a:t>EDT (</a:t>
            </a:r>
            <a:r>
              <a:rPr lang="en-US" sz="2800" dirty="0" smtClean="0"/>
              <a:t>8:00-9:00 pm, JST/KST)</a:t>
            </a:r>
            <a:endParaRPr lang="en-US" sz="2800" dirty="0" smtClean="0"/>
          </a:p>
          <a:p>
            <a:r>
              <a:rPr lang="en-US" sz="2800" dirty="0" smtClean="0"/>
              <a:t>August 31, 2017, 9:00-10:00 pm, US EDT (September 01, 10:00-11:00 am JST/KST)</a:t>
            </a:r>
            <a:endParaRPr lang="en-US" sz="2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6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smtClean="0">
                <a:ea typeface="PMingLiU" charset="-120"/>
              </a:rPr>
              <a:t>unconditional or conditional </a:t>
            </a:r>
            <a:r>
              <a:rPr lang="en-GB" sz="2400" dirty="0" smtClean="0">
                <a:ea typeface="PMingLiU" charset="-120"/>
              </a:rPr>
              <a:t>approval </a:t>
            </a:r>
            <a:r>
              <a:rPr lang="en-GB" sz="2400" dirty="0">
                <a:ea typeface="PMingLiU" charset="-120"/>
              </a:rPr>
              <a:t>to forward </a:t>
            </a:r>
            <a:r>
              <a:rPr lang="en-GB" sz="2400" dirty="0" smtClean="0">
                <a:ea typeface="PMingLiU" charset="-120"/>
              </a:rPr>
              <a:t>the IEEE </a:t>
            </a:r>
            <a:r>
              <a:rPr lang="en-GB" sz="2400" smtClean="0">
                <a:ea typeface="PMingLiU" charset="-120"/>
              </a:rPr>
              <a:t>P802.21-2017/Cor1 Draft (D01/D02) </a:t>
            </a:r>
            <a:r>
              <a:rPr lang="en-GB" sz="2400" dirty="0" smtClean="0">
                <a:ea typeface="PMingLiU" charset="-120"/>
              </a:rPr>
              <a:t>for Sponsor Ballot.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Tomoki Takazoe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</a:t>
            </a:r>
            <a:r>
              <a:rPr lang="en-US" altLang="zh-HK" sz="2000" dirty="0" smtClean="0">
                <a:ea typeface="PMingLiU" charset="-120"/>
              </a:rPr>
              <a:t>07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709553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 dirty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66700" y="16002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</a:t>
            </a:r>
            <a:r>
              <a:rPr lang="en-GB" sz="2400" dirty="0" smtClean="0">
                <a:ea typeface="PMingLiU" charset="-120"/>
              </a:rPr>
              <a:t>to send the liaison letter response to IEEE P3333.3 (granting editorial license) </a:t>
            </a:r>
          </a:p>
          <a:p>
            <a:pPr algn="l">
              <a:tabLst>
                <a:tab pos="1271588" algn="l"/>
              </a:tabLst>
              <a:defRPr/>
            </a:pPr>
            <a:endParaRPr lang="en-GB" sz="24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Tomoki Takazoe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</a:t>
            </a:r>
            <a:r>
              <a:rPr lang="en-US" altLang="zh-HK" sz="2000" dirty="0" smtClean="0">
                <a:ea typeface="PMingLiU" charset="-120"/>
              </a:rPr>
              <a:t>07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 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7894187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400201" y="5713810"/>
            <a:ext cx="400751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900">
                <a:solidFill>
                  <a:srgbClr val="000000"/>
                </a:solidFill>
              </a:rPr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900" dirty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1721644" y="1378755"/>
            <a:ext cx="5829300" cy="51435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35157" y="1893104"/>
            <a:ext cx="8063681" cy="380921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69056" tIns="34529" rIns="69056" bIns="34529" anchor="ctr">
            <a:spAutoFit/>
          </a:bodyPr>
          <a:lstStyle/>
          <a:p>
            <a:pPr>
              <a:tabLst>
                <a:tab pos="953691" algn="l"/>
              </a:tabLst>
              <a:defRPr/>
            </a:pPr>
            <a:endParaRPr lang="en-GB" sz="18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953691" algn="l"/>
              </a:tabLst>
              <a:defRPr/>
            </a:pPr>
            <a:r>
              <a:rPr lang="en-GB" sz="1800" b="1" dirty="0">
                <a:solidFill>
                  <a:srgbClr val="000000"/>
                </a:solidFill>
                <a:ea typeface="PMingLiU" charset="-120"/>
              </a:rPr>
              <a:t>Move </a:t>
            </a:r>
            <a:r>
              <a:rPr lang="en-GB" sz="1800" b="1" dirty="0">
                <a:solidFill>
                  <a:srgbClr val="000000"/>
                </a:solidFill>
                <a:ea typeface="PMingLiU" charset="-120"/>
              </a:rPr>
              <a:t>to authorize the P802.21 WG Chair to </a:t>
            </a:r>
            <a:r>
              <a:rPr lang="en-GB" sz="1800" b="1" dirty="0">
                <a:solidFill>
                  <a:srgbClr val="000000"/>
                </a:solidFill>
                <a:ea typeface="PMingLiU" charset="-120"/>
              </a:rPr>
              <a:t>obtain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IEEE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802 EC approval to forward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the comment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responses in &lt;https://mentor.ieee.org/802.21/dcn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/ 17/21-17-0036-00-0000-response-to-iso-iec-jtc1-sc6-comments.docx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&gt; to ISO/IEC JTC1/SC6, as responses to the comments received on the recent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60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day </a:t>
            </a:r>
            <a:r>
              <a:rPr lang="en-US" sz="1800" b="1" dirty="0">
                <a:solidFill>
                  <a:srgbClr val="000000"/>
                </a:solidFill>
                <a:ea typeface="PMingLiU" charset="-120"/>
              </a:rPr>
              <a:t>ballots on IEEE Std 802.21-2017 and IEEE Std 802.21.1-2017</a:t>
            </a:r>
            <a:endParaRPr lang="en-GB" sz="1800" b="1" dirty="0">
              <a:solidFill>
                <a:srgbClr val="000000"/>
              </a:solidFill>
              <a:ea typeface="PMingLiU" charset="-120"/>
            </a:endParaRPr>
          </a:p>
          <a:p>
            <a:pPr algn="ctr">
              <a:tabLst>
                <a:tab pos="953691" algn="l"/>
              </a:tabLst>
              <a:defRPr/>
            </a:pPr>
            <a:endParaRPr lang="en-US" sz="15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953691" algn="l"/>
              </a:tabLst>
              <a:defRPr/>
            </a:pPr>
            <a:r>
              <a:rPr lang="en-US" sz="1500" b="1" dirty="0">
                <a:solidFill>
                  <a:srgbClr val="000000"/>
                </a:solidFill>
                <a:ea typeface="PMingLiU" charset="-120"/>
              </a:rPr>
              <a:t>Move:  </a:t>
            </a:r>
            <a:r>
              <a:rPr lang="en-US" sz="1500" b="1" dirty="0">
                <a:solidFill>
                  <a:srgbClr val="000000"/>
                </a:solidFill>
                <a:ea typeface="PMingLiU" charset="-120"/>
              </a:rPr>
              <a:t>Yoshikazu Hanatani </a:t>
            </a:r>
            <a:endParaRPr lang="en-US" sz="788" b="1" dirty="0">
              <a:solidFill>
                <a:srgbClr val="000000"/>
              </a:solidFill>
            </a:endParaRPr>
          </a:p>
          <a:p>
            <a:pPr>
              <a:tabLst>
                <a:tab pos="953691" algn="l"/>
              </a:tabLst>
              <a:defRPr/>
            </a:pPr>
            <a:r>
              <a:rPr lang="en-US" sz="1500" b="1" dirty="0">
                <a:solidFill>
                  <a:srgbClr val="000000"/>
                </a:solidFill>
                <a:ea typeface="PMingLiU" charset="-120"/>
              </a:rPr>
              <a:t>Second</a:t>
            </a:r>
            <a:r>
              <a:rPr lang="en-US" sz="1500" b="1" dirty="0">
                <a:solidFill>
                  <a:srgbClr val="000000"/>
                </a:solidFill>
                <a:ea typeface="PMingLiU" charset="-120"/>
              </a:rPr>
              <a:t>: Hyeong Ho Lee</a:t>
            </a:r>
            <a:endParaRPr lang="en-US" sz="788" b="1" dirty="0">
              <a:solidFill>
                <a:srgbClr val="000000"/>
              </a:solidFill>
            </a:endParaRPr>
          </a:p>
          <a:p>
            <a:pPr>
              <a:tabLst>
                <a:tab pos="953691" algn="l"/>
              </a:tabLst>
              <a:defRPr/>
            </a:pPr>
            <a:endParaRPr lang="en-US" altLang="zh-HK" sz="15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953691" algn="l"/>
              </a:tabLst>
              <a:defRPr/>
            </a:pP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For:   </a:t>
            </a: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07</a:t>
            </a:r>
            <a:endParaRPr lang="en-US" altLang="zh-HK" sz="788" b="1" dirty="0">
              <a:solidFill>
                <a:srgbClr val="000000"/>
              </a:solidFill>
            </a:endParaRPr>
          </a:p>
          <a:p>
            <a:pPr>
              <a:tabLst>
                <a:tab pos="953691" algn="l"/>
              </a:tabLst>
              <a:defRPr/>
            </a:pP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Against: </a:t>
            </a: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00</a:t>
            </a:r>
          </a:p>
          <a:p>
            <a:pPr>
              <a:tabLst>
                <a:tab pos="953691" algn="l"/>
              </a:tabLst>
              <a:defRPr/>
            </a:pP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Abstain: 00</a:t>
            </a:r>
            <a:endParaRPr lang="en-US" altLang="zh-HK" sz="788" b="1" dirty="0">
              <a:solidFill>
                <a:srgbClr val="000000"/>
              </a:solidFill>
            </a:endParaRPr>
          </a:p>
          <a:p>
            <a:pPr>
              <a:tabLst>
                <a:tab pos="953691" algn="l"/>
              </a:tabLst>
              <a:defRPr/>
            </a:pPr>
            <a:endParaRPr lang="en-US" altLang="zh-HK" sz="15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953691" algn="l"/>
              </a:tabLst>
              <a:defRPr/>
            </a:pP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Motion </a:t>
            </a:r>
            <a:r>
              <a:rPr lang="en-US" altLang="zh-HK" sz="1500" b="1" dirty="0">
                <a:solidFill>
                  <a:srgbClr val="000000"/>
                </a:solidFill>
                <a:ea typeface="PMingLiU" charset="-120"/>
              </a:rPr>
              <a:t> passes</a:t>
            </a:r>
            <a:endParaRPr lang="en-US" altLang="zh-HK" sz="3000" b="1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652732" y="5713810"/>
            <a:ext cx="1898212" cy="184666"/>
          </a:xfrm>
          <a:noFill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946977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807027"/>
            <a:ext cx="8153400" cy="685800"/>
          </a:xfrm>
        </p:spPr>
        <p:txBody>
          <a:bodyPr/>
          <a:lstStyle/>
          <a:p>
            <a:pPr algn="l"/>
            <a:r>
              <a:rPr lang="en-US" altLang="en-US" sz="2800" dirty="0"/>
              <a:t>Motion: </a:t>
            </a:r>
            <a:r>
              <a:rPr lang="en-GB" sz="2800" dirty="0"/>
              <a:t>Adoption of </a:t>
            </a:r>
            <a:r>
              <a:rPr lang="en-GB" sz="2800" dirty="0" smtClean="0"/>
              <a:t>Standards </a:t>
            </a:r>
            <a:r>
              <a:rPr lang="en-GB" sz="2800" dirty="0"/>
              <a:t>under PSDO agreement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40954"/>
              </p:ext>
            </p:extLst>
          </p:nvPr>
        </p:nvGraphicFramePr>
        <p:xfrm>
          <a:off x="381000" y="1676400"/>
          <a:ext cx="8534400" cy="381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Text</a:t>
                      </a:r>
                    </a:p>
                    <a:p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(include)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Approve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submission of the following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standards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to ISO/IEC JTC/SC6 for adoption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as an ISO/IEC/IEEE standard under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the PSDO agreement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IEEE Std 802.21-2017 and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IEEE Std 802.21.1-2017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Other Info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(include)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WG approval (y/n/a):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&lt;7&gt;,&lt;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0&gt;,&lt;0&gt;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66548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Applies to: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standard that has been approved by the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IEEE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SA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tandards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B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oard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LMSC OM:“IEEE 802 LMSC communications with other standards bodies”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 802.21 and P802.21.1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463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58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98515</TotalTime>
  <Words>903</Words>
  <Application>Microsoft Office PowerPoint</Application>
  <PresentationFormat>On-screen Show (4:3)</PresentationFormat>
  <Paragraphs>164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Motions  </vt:lpstr>
      <vt:lpstr>P802.21 WG Motion</vt:lpstr>
      <vt:lpstr>P802.21 WG Motion</vt:lpstr>
      <vt:lpstr>P802.21 WG Motion</vt:lpstr>
      <vt:lpstr>Motion: Adoption of Standards under PSDO agreement </vt:lpstr>
      <vt:lpstr>Future Sessions</vt:lpstr>
      <vt:lpstr> Future Session – 2017 </vt:lpstr>
      <vt:lpstr>September Interim Meeting Logistics </vt:lpstr>
      <vt:lpstr>Future Sessions – 2018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878</cp:revision>
  <cp:lastPrinted>1998-02-10T13:28:06Z</cp:lastPrinted>
  <dcterms:created xsi:type="dcterms:W3CDTF">2002-07-08T22:03:28Z</dcterms:created>
  <dcterms:modified xsi:type="dcterms:W3CDTF">2017-07-13T12:49:20Z</dcterms:modified>
</cp:coreProperties>
</file>