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8"/>
  </p:notesMasterIdLst>
  <p:handoutMasterIdLst>
    <p:handoutMasterId r:id="rId9"/>
  </p:handoutMasterIdLst>
  <p:sldIdLst>
    <p:sldId id="396" r:id="rId2"/>
    <p:sldId id="413" r:id="rId3"/>
    <p:sldId id="408" r:id="rId4"/>
    <p:sldId id="389" r:id="rId5"/>
    <p:sldId id="414" r:id="rId6"/>
    <p:sldId id="41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46" autoAdjust="0"/>
    <p:restoredTop sz="86431" autoAdjust="0"/>
  </p:normalViewPr>
  <p:slideViewPr>
    <p:cSldViewPr>
      <p:cViewPr varScale="1">
        <p:scale>
          <a:sx n="65" d="100"/>
          <a:sy n="65" d="100"/>
        </p:scale>
        <p:origin x="1188" y="39"/>
      </p:cViewPr>
      <p:guideLst>
        <p:guide orient="horz" pos="2160"/>
        <p:guide pos="2880"/>
      </p:guideLst>
    </p:cSldViewPr>
  </p:slideViewPr>
  <p:outlineViewPr>
    <p:cViewPr>
      <p:scale>
        <a:sx n="33" d="100"/>
        <a:sy n="33" d="100"/>
      </p:scale>
      <p:origin x="276" y="1836"/>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8" d="100"/>
          <a:sy n="48" d="100"/>
        </p:scale>
        <p:origin x="2742"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38354607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7661"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7306150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8700" y="601663"/>
            <a:ext cx="4641850" cy="3481387"/>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a:t>
            </a:fld>
            <a:endParaRPr lang="en-US" dirty="0"/>
          </a:p>
        </p:txBody>
      </p:sp>
    </p:spTree>
    <p:extLst>
      <p:ext uri="{BB962C8B-B14F-4D97-AF65-F5344CB8AC3E}">
        <p14:creationId xmlns:p14="http://schemas.microsoft.com/office/powerpoint/2010/main" val="2984552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xfrm>
            <a:off x="693738" y="4408488"/>
            <a:ext cx="5546725" cy="4176712"/>
          </a:xfrm>
          <a:prstGeom prst="rect">
            <a:avLst/>
          </a:prstGeom>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2</a:t>
            </a:fld>
            <a:endParaRPr lang="en-US" dirty="0" smtClean="0"/>
          </a:p>
        </p:txBody>
      </p:sp>
    </p:spTree>
    <p:extLst>
      <p:ext uri="{BB962C8B-B14F-4D97-AF65-F5344CB8AC3E}">
        <p14:creationId xmlns:p14="http://schemas.microsoft.com/office/powerpoint/2010/main" val="45309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3</a:t>
            </a:fld>
            <a:endParaRPr lang="en-US" dirty="0"/>
          </a:p>
        </p:txBody>
      </p:sp>
    </p:spTree>
    <p:extLst>
      <p:ext uri="{BB962C8B-B14F-4D97-AF65-F5344CB8AC3E}">
        <p14:creationId xmlns:p14="http://schemas.microsoft.com/office/powerpoint/2010/main" val="376063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232269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222277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8888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                                 Subir Das, Chair 802.21 WG</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                                 Subir Das, Chair 802.21 WG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                                 Subir Das, Chair 802.21 WG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1"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2"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                                 Subir Das, Chair 802.21 WG</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2791991" y="394156"/>
            <a:ext cx="5482143"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21-17-0046-00-0000-Joint_Wireless_Plenary_Opening_Report.ppt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6" r:id="rId2"/>
    <p:sldLayoutId id="2147483864" r:id="rId3"/>
    <p:sldLayoutId id="2147483865" r:id="rId4"/>
    <p:sldLayoutId id="2147483862" r:id="rId5"/>
    <p:sldLayoutId id="2147483863" r:id="rId6"/>
    <p:sldLayoutId id="2147483837"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152400" y="609600"/>
            <a:ext cx="8610600" cy="4038600"/>
          </a:xfrm>
        </p:spPr>
        <p:txBody>
          <a:bodyPr/>
          <a:lstStyle/>
          <a:p>
            <a:pPr eaLnBrk="1" hangingPunct="1"/>
            <a:r>
              <a:rPr lang="en-US" sz="4000" b="1" dirty="0" smtClean="0">
                <a:solidFill>
                  <a:schemeClr val="accent2"/>
                </a:solidFill>
                <a:latin typeface="Arial" charset="0"/>
              </a:rPr>
              <a:t>802 Wireless Joint Opening Plenary</a:t>
            </a:r>
            <a:br>
              <a:rPr lang="en-US" sz="4000" b="1" dirty="0" smtClean="0">
                <a:solidFill>
                  <a:schemeClr val="accent2"/>
                </a:solidFill>
                <a:latin typeface="Arial" charset="0"/>
              </a:rPr>
            </a:br>
            <a:r>
              <a:rPr lang="en-US" sz="4000" dirty="0" smtClean="0">
                <a:solidFill>
                  <a:schemeClr val="accent2"/>
                </a:solidFill>
                <a:latin typeface="Arial" charset="0"/>
              </a:rPr>
              <a:t/>
            </a:r>
            <a:br>
              <a:rPr lang="en-US" sz="4000" dirty="0" smtClean="0">
                <a:solidFill>
                  <a:schemeClr val="accent2"/>
                </a:solidFill>
                <a:latin typeface="Arial" charset="0"/>
              </a:rPr>
            </a:br>
            <a:r>
              <a:rPr lang="en-US" sz="3600" b="1" dirty="0" smtClean="0">
                <a:solidFill>
                  <a:schemeClr val="accent2"/>
                </a:solidFill>
                <a:latin typeface="Arial" charset="0"/>
              </a:rPr>
              <a:t>IEEE 802.21 </a:t>
            </a:r>
            <a:br>
              <a:rPr lang="en-US" sz="3600" b="1" dirty="0" smtClean="0">
                <a:solidFill>
                  <a:schemeClr val="accent2"/>
                </a:solidFill>
                <a:latin typeface="Arial" charset="0"/>
              </a:rPr>
            </a:br>
            <a:r>
              <a:rPr lang="en-US" sz="3600" b="1" dirty="0" smtClean="0">
                <a:solidFill>
                  <a:schemeClr val="accent2"/>
                </a:solidFill>
                <a:latin typeface="Arial" charset="0"/>
              </a:rPr>
              <a:t>Media Independent </a:t>
            </a:r>
            <a:r>
              <a:rPr lang="en-US" sz="3600" b="1" dirty="0" smtClean="0">
                <a:solidFill>
                  <a:schemeClr val="accent2"/>
                </a:solidFill>
                <a:latin typeface="Arial" charset="0"/>
              </a:rPr>
              <a:t> </a:t>
            </a:r>
            <a:r>
              <a:rPr lang="en-US" sz="3600" b="1" dirty="0" smtClean="0">
                <a:solidFill>
                  <a:schemeClr val="accent2"/>
                </a:solidFill>
                <a:latin typeface="Arial" charset="0"/>
              </a:rPr>
              <a:t>Services</a:t>
            </a:r>
            <a:br>
              <a:rPr lang="en-US" sz="3600" b="1" dirty="0" smtClean="0">
                <a:solidFill>
                  <a:schemeClr val="accent2"/>
                </a:solidFill>
                <a:latin typeface="Arial" charset="0"/>
              </a:rPr>
            </a:br>
            <a:r>
              <a:rPr lang="en-US" sz="3600" b="1" dirty="0" smtClean="0">
                <a:solidFill>
                  <a:schemeClr val="accent2"/>
                </a:solidFill>
                <a:latin typeface="Arial" charset="0"/>
              </a:rPr>
              <a:t>Session #</a:t>
            </a:r>
            <a:r>
              <a:rPr lang="en-US" sz="3600" b="1" dirty="0" smtClean="0">
                <a:solidFill>
                  <a:schemeClr val="accent2"/>
                </a:solidFill>
                <a:latin typeface="Arial" charset="0"/>
              </a:rPr>
              <a:t>82, September, </a:t>
            </a:r>
            <a:r>
              <a:rPr lang="en-US" sz="3600" b="1" dirty="0" smtClean="0">
                <a:solidFill>
                  <a:schemeClr val="accent2"/>
                </a:solidFill>
                <a:latin typeface="Arial" charset="0"/>
              </a:rPr>
              <a:t>2017</a:t>
            </a:r>
            <a:r>
              <a:rPr lang="en-US" sz="3600" b="1" dirty="0" smtClean="0">
                <a:latin typeface="Arial" charset="0"/>
              </a:rPr>
              <a:t/>
            </a:r>
            <a:br>
              <a:rPr lang="en-US" sz="3600" b="1" dirty="0" smtClean="0">
                <a:latin typeface="Arial" charset="0"/>
              </a:rPr>
            </a:br>
            <a:r>
              <a:rPr lang="en-US" sz="3200" b="1" dirty="0" smtClean="0">
                <a:solidFill>
                  <a:schemeClr val="accent2"/>
                </a:solidFill>
                <a:latin typeface="Arial" charset="0"/>
              </a:rPr>
              <a:t>Big Island, Hawaii</a:t>
            </a:r>
            <a:endParaRPr lang="en-US" sz="3200" b="1" dirty="0" smtClean="0">
              <a:solidFill>
                <a:schemeClr val="accent2"/>
              </a:solidFill>
              <a:latin typeface="Arial" charset="0"/>
            </a:endParaRPr>
          </a:p>
        </p:txBody>
      </p:sp>
      <p:sp>
        <p:nvSpPr>
          <p:cNvPr id="4100" name="Rectangle 3"/>
          <p:cNvSpPr>
            <a:spLocks noGrp="1" noChangeArrowheads="1"/>
          </p:cNvSpPr>
          <p:nvPr>
            <p:ph type="subTitle" idx="1"/>
          </p:nvPr>
        </p:nvSpPr>
        <p:spPr>
          <a:xfrm>
            <a:off x="609600" y="5028406"/>
            <a:ext cx="7848600" cy="1066800"/>
          </a:xfrm>
        </p:spPr>
        <p:txBody>
          <a:bodyPr/>
          <a:lstStyle/>
          <a:p>
            <a:pPr eaLnBrk="1" hangingPunct="1"/>
            <a:r>
              <a:rPr lang="en-US" sz="2800" b="1" dirty="0" smtClean="0">
                <a:solidFill>
                  <a:schemeClr val="accent2"/>
                </a:solidFill>
                <a:latin typeface="Arial" charset="0"/>
              </a:rPr>
              <a:t>Subir Das </a:t>
            </a:r>
            <a:r>
              <a:rPr lang="en-US" sz="2800" b="1" dirty="0">
                <a:solidFill>
                  <a:schemeClr val="accent2"/>
                </a:solidFill>
                <a:latin typeface="Arial" charset="0"/>
              </a:rPr>
              <a:t> </a:t>
            </a:r>
            <a:r>
              <a:rPr lang="en-US" sz="2800" b="1" dirty="0" smtClean="0">
                <a:solidFill>
                  <a:schemeClr val="accent2"/>
                </a:solidFill>
                <a:latin typeface="Arial" charset="0"/>
              </a:rPr>
              <a:t>(</a:t>
            </a:r>
            <a:r>
              <a:rPr lang="en-US" sz="2400" b="1" dirty="0" smtClean="0">
                <a:solidFill>
                  <a:schemeClr val="accent2"/>
                </a:solidFill>
                <a:latin typeface="Arial" charset="0"/>
              </a:rPr>
              <a:t>sdas at  appcomsci dot com</a:t>
            </a:r>
            <a:r>
              <a:rPr lang="en-US" sz="2400" b="1" dirty="0" smtClean="0">
                <a:solidFill>
                  <a:schemeClr val="accent2"/>
                </a:solidFill>
                <a:latin typeface="Arial" charset="0"/>
              </a:rPr>
              <a:t>)</a:t>
            </a:r>
            <a:endParaRPr lang="en-US" sz="2400" b="1" dirty="0" smtClean="0">
              <a:solidFill>
                <a:schemeClr val="accent2"/>
              </a:solidFill>
              <a:latin typeface="Arial" charset="0"/>
            </a:endParaRPr>
          </a:p>
        </p:txBody>
      </p:sp>
      <p:sp>
        <p:nvSpPr>
          <p:cNvPr id="6"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389789" y="1600200"/>
            <a:ext cx="8214461" cy="3733800"/>
          </a:xfrm>
        </p:spPr>
        <p:txBody>
          <a:bodyPr/>
          <a:lstStyle/>
          <a:p>
            <a:pPr algn="just" eaLnBrk="1" hangingPunct="1"/>
            <a:r>
              <a:rPr lang="en-US" sz="2800" dirty="0"/>
              <a:t>IEEE 802.21 is developing an 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endParaRPr lang="en-US" sz="2800"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66387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Task Groups and Status  </a:t>
            </a:r>
          </a:p>
        </p:txBody>
      </p:sp>
      <p:sp>
        <p:nvSpPr>
          <p:cNvPr id="33797" name="Rectangle 3"/>
          <p:cNvSpPr>
            <a:spLocks noGrp="1" noChangeArrowheads="1"/>
          </p:cNvSpPr>
          <p:nvPr>
            <p:ph type="body" idx="1"/>
          </p:nvPr>
        </p:nvSpPr>
        <p:spPr>
          <a:xfrm>
            <a:off x="304800" y="1371600"/>
            <a:ext cx="8686800" cy="3886200"/>
          </a:xfrm>
        </p:spPr>
        <p:txBody>
          <a:bodyPr/>
          <a:lstStyle/>
          <a:p>
            <a:pPr>
              <a:lnSpc>
                <a:spcPct val="80000"/>
              </a:lnSpc>
              <a:buNone/>
            </a:pPr>
            <a:endParaRPr lang="en-US" dirty="0" smtClean="0">
              <a:latin typeface="Arial" charset="0"/>
            </a:endParaRPr>
          </a:p>
          <a:p>
            <a:pPr>
              <a:lnSpc>
                <a:spcPct val="80000"/>
              </a:lnSpc>
            </a:pPr>
            <a:r>
              <a:rPr lang="en-US" sz="2800" dirty="0" smtClean="0">
                <a:latin typeface="Arial" charset="0"/>
              </a:rPr>
              <a:t>P802.21-2017/Cor1  </a:t>
            </a:r>
            <a:r>
              <a:rPr lang="en-US" sz="2800" dirty="0" smtClean="0">
                <a:latin typeface="Arial" charset="0"/>
              </a:rPr>
              <a:t>- </a:t>
            </a:r>
            <a:r>
              <a:rPr lang="en-US" sz="2800" dirty="0" smtClean="0">
                <a:latin typeface="Arial" charset="0"/>
              </a:rPr>
              <a:t>Corrigenda Project </a:t>
            </a:r>
            <a:r>
              <a:rPr lang="en-US" sz="2800" dirty="0" smtClean="0">
                <a:latin typeface="Arial" charset="0"/>
              </a:rPr>
              <a:t> </a:t>
            </a:r>
            <a:endParaRPr lang="en-US" sz="2800" dirty="0" smtClean="0">
              <a:latin typeface="Arial" charset="0"/>
            </a:endParaRPr>
          </a:p>
          <a:p>
            <a:pPr lvl="1">
              <a:lnSpc>
                <a:spcPct val="80000"/>
              </a:lnSpc>
            </a:pPr>
            <a:r>
              <a:rPr lang="en-US" dirty="0" smtClean="0">
                <a:latin typeface="Arial" charset="0"/>
              </a:rPr>
              <a:t> </a:t>
            </a:r>
            <a:r>
              <a:rPr lang="en-US" sz="2400" dirty="0" smtClean="0">
                <a:latin typeface="Arial" charset="0"/>
              </a:rPr>
              <a:t>SB ended on Sept 08 and approved </a:t>
            </a:r>
            <a:endParaRPr lang="en-US" dirty="0">
              <a:latin typeface="Arial" charset="0"/>
            </a:endParaRPr>
          </a:p>
          <a:p>
            <a:pPr lvl="1">
              <a:lnSpc>
                <a:spcPct val="80000"/>
              </a:lnSpc>
            </a:pPr>
            <a:endParaRPr lang="en-US" dirty="0" smtClean="0">
              <a:latin typeface="Arial" charset="0"/>
            </a:endParaRPr>
          </a:p>
          <a:p>
            <a:pPr>
              <a:lnSpc>
                <a:spcPct val="80000"/>
              </a:lnSpc>
            </a:pPr>
            <a:r>
              <a:rPr lang="en-US" sz="2800" dirty="0" smtClean="0">
                <a:latin typeface="Arial" charset="0"/>
              </a:rPr>
              <a:t>IEEE802.21-2017 and IEEE802.21.1-2017</a:t>
            </a:r>
            <a:r>
              <a:rPr lang="en-US" sz="2800" dirty="0" smtClean="0">
                <a:latin typeface="Arial" charset="0"/>
              </a:rPr>
              <a:t> </a:t>
            </a:r>
            <a:r>
              <a:rPr lang="en-US" sz="2800" dirty="0" smtClean="0">
                <a:latin typeface="Arial" charset="0"/>
              </a:rPr>
              <a:t>Standards are submitted to ISO/JTC1/SC6 for consideration under PSDO process </a:t>
            </a: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sz="2800" dirty="0" smtClean="0">
              <a:latin typeface="Arial" charset="0"/>
            </a:endParaRPr>
          </a:p>
          <a:p>
            <a:pPr marL="0" indent="0">
              <a:lnSpc>
                <a:spcPct val="80000"/>
              </a:lnSpc>
              <a:buNone/>
            </a:pPr>
            <a:endParaRPr lang="en-US" dirty="0">
              <a:latin typeface="Arial" charset="0"/>
            </a:endParaRPr>
          </a:p>
          <a:p>
            <a:pPr marL="0" indent="0">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
        <p:nvSpPr>
          <p:cNvPr id="6" name="Date Placeholder 3"/>
          <p:cNvSpPr txBox="1">
            <a:spLocks/>
          </p:cNvSpPr>
          <p:nvPr/>
        </p:nvSpPr>
        <p:spPr>
          <a:xfrm>
            <a:off x="685800" y="6472312"/>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410199"/>
            <a:ext cx="7619999" cy="338553"/>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a:t>
            </a:r>
            <a:r>
              <a:rPr lang="en-US" sz="1600" b="1" dirty="0" smtClean="0"/>
              <a:t>Waikoloa 3</a:t>
            </a:r>
            <a:r>
              <a:rPr lang="en-US" sz="1600" dirty="0" smtClean="0"/>
              <a:t>; JTC1/SC6 Ad hoc: Kona 1 </a:t>
            </a:r>
            <a:endParaRPr lang="en-US" sz="1600" dirty="0" smtClean="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799" y="5941149"/>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18 </a:t>
            </a:r>
            <a:r>
              <a:rPr lang="en-US" sz="1600" dirty="0">
                <a:latin typeface="Arial" charset="0"/>
              </a:rPr>
              <a:t>voting members  </a:t>
            </a:r>
            <a:r>
              <a:rPr lang="en-US" sz="1600">
                <a:latin typeface="Arial" charset="0"/>
              </a:rPr>
              <a:t>and </a:t>
            </a:r>
            <a:r>
              <a:rPr lang="en-US" sz="1600" smtClean="0">
                <a:latin typeface="Arial" charset="0"/>
              </a:rPr>
              <a:t>one </a:t>
            </a:r>
            <a:r>
              <a:rPr lang="en-US" sz="1600" dirty="0">
                <a:latin typeface="Arial" charset="0"/>
              </a:rPr>
              <a:t>aspirant member as of this </a:t>
            </a:r>
            <a:r>
              <a:rPr lang="en-US" sz="1600" dirty="0" smtClean="0">
                <a:latin typeface="Arial" charset="0"/>
              </a:rPr>
              <a:t>meeting</a:t>
            </a:r>
            <a:endParaRPr lang="en-US" sz="1600" dirty="0">
              <a:latin typeface="Arial" charset="0"/>
            </a:endParaRPr>
          </a:p>
        </p:txBody>
      </p:sp>
      <p:sp>
        <p:nvSpPr>
          <p:cNvPr id="21"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2689736751"/>
              </p:ext>
            </p:extLst>
          </p:nvPr>
        </p:nvGraphicFramePr>
        <p:xfrm>
          <a:off x="762001" y="1697564"/>
          <a:ext cx="7696198" cy="3364666"/>
        </p:xfrm>
        <a:graphic>
          <a:graphicData uri="http://schemas.openxmlformats.org/drawingml/2006/table">
            <a:tbl>
              <a:tblPr firstRow="1" firstCol="1" bandRow="1">
                <a:tableStyleId>{5C22544A-7EE6-4342-B048-85BDC9FD1C3A}</a:tableStyleId>
              </a:tblPr>
              <a:tblGrid>
                <a:gridCol w="1173252">
                  <a:extLst>
                    <a:ext uri="{9D8B030D-6E8A-4147-A177-3AD203B41FA5}">
                      <a16:colId xmlns:a16="http://schemas.microsoft.com/office/drawing/2014/main" val="2670611111"/>
                    </a:ext>
                  </a:extLst>
                </a:gridCol>
                <a:gridCol w="2014842">
                  <a:extLst>
                    <a:ext uri="{9D8B030D-6E8A-4147-A177-3AD203B41FA5}">
                      <a16:colId xmlns:a16="http://schemas.microsoft.com/office/drawing/2014/main" val="542868173"/>
                    </a:ext>
                  </a:extLst>
                </a:gridCol>
                <a:gridCol w="1417851">
                  <a:extLst>
                    <a:ext uri="{9D8B030D-6E8A-4147-A177-3AD203B41FA5}">
                      <a16:colId xmlns:a16="http://schemas.microsoft.com/office/drawing/2014/main" val="194234222"/>
                    </a:ext>
                  </a:extLst>
                </a:gridCol>
                <a:gridCol w="1417851">
                  <a:extLst>
                    <a:ext uri="{9D8B030D-6E8A-4147-A177-3AD203B41FA5}">
                      <a16:colId xmlns:a16="http://schemas.microsoft.com/office/drawing/2014/main" val="1905988763"/>
                    </a:ext>
                  </a:extLst>
                </a:gridCol>
                <a:gridCol w="1672402">
                  <a:extLst>
                    <a:ext uri="{9D8B030D-6E8A-4147-A177-3AD203B41FA5}">
                      <a16:colId xmlns:a16="http://schemas.microsoft.com/office/drawing/2014/main" val="2928494315"/>
                    </a:ext>
                  </a:extLst>
                </a:gridCol>
              </a:tblGrid>
              <a:tr h="735804">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(September 11,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(September 12,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(September 13,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(September 14, 2017)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594462347"/>
                  </a:ext>
                </a:extLst>
              </a:tr>
              <a:tr h="666461">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Wireless Opening Plenary (8:00-9:00a)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023084735"/>
                  </a:ext>
                </a:extLst>
              </a:tr>
              <a:tr h="479236">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511301039"/>
                  </a:ext>
                </a:extLst>
              </a:tr>
              <a:tr h="455351">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341599331"/>
                  </a:ext>
                </a:extLst>
              </a:tr>
              <a:tr h="513907">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134081983"/>
                  </a:ext>
                </a:extLst>
              </a:tr>
              <a:tr h="513907">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Networking Reception (6:30 – 9p)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576982299"/>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813548"/>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456765"/>
            <a:ext cx="8686800" cy="48006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
        <p:nvSpPr>
          <p:cNvPr id="5" name="Date Placeholder 3"/>
          <p:cNvSpPr txBox="1">
            <a:spLocks/>
          </p:cNvSpPr>
          <p:nvPr/>
        </p:nvSpPr>
        <p:spPr>
          <a:xfrm>
            <a:off x="762000" y="6449655"/>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Sept</a:t>
            </a:r>
            <a:r>
              <a:rPr lang="en-US" noProof="0"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2017</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836037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610600" cy="53340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2018, Hotel Irvine, </a:t>
            </a:r>
            <a:r>
              <a:rPr lang="es-ES" sz="2400" b="1" dirty="0" smtClean="0">
                <a:solidFill>
                  <a:schemeClr val="accent2"/>
                </a:solidFill>
              </a:rPr>
              <a:t> Los Angeles,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a:t>
            </a:r>
            <a:r>
              <a:rPr lang="en-US" sz="2400" b="1" dirty="0" smtClean="0">
                <a:solidFill>
                  <a:srgbClr val="FF0000"/>
                </a:solidFill>
              </a:rPr>
              <a:t>04-09, 2018, </a:t>
            </a:r>
            <a:r>
              <a:rPr lang="en-US" sz="2400" b="1" dirty="0">
                <a:solidFill>
                  <a:srgbClr val="FF0000"/>
                </a:solidFill>
              </a:rPr>
              <a:t>Hyatt Regency </a:t>
            </a:r>
            <a:r>
              <a:rPr lang="en-US" sz="2400" b="1" dirty="0" smtClean="0">
                <a:solidFill>
                  <a:srgbClr val="FF0000"/>
                </a:solidFill>
              </a:rPr>
              <a:t>O’Hare, Rosemont, Illinois, USA </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a:t>
            </a:r>
            <a:r>
              <a:rPr lang="en-US" sz="2400" b="1" dirty="0" smtClean="0">
                <a:solidFill>
                  <a:srgbClr val="0000FF"/>
                </a:solidFill>
              </a:rPr>
              <a:t>06-11, 2018, Mariott, </a:t>
            </a:r>
            <a:r>
              <a:rPr lang="en-US" sz="2400" b="1" dirty="0" smtClean="0">
                <a:solidFill>
                  <a:srgbClr val="0000FF"/>
                </a:solidFill>
              </a:rPr>
              <a:t>Warsaw, </a:t>
            </a:r>
            <a:r>
              <a:rPr lang="en-US" sz="2400" b="1" dirty="0" smtClean="0">
                <a:solidFill>
                  <a:srgbClr val="0000FF"/>
                </a:solidFill>
              </a:rPr>
              <a:t>Poland </a:t>
            </a: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8-13, 2018, Manchester Grand Hyatt, San Diego, CA, </a:t>
            </a:r>
            <a:r>
              <a:rPr lang="en-US" sz="2400" b="1" dirty="0" smtClean="0">
                <a:solidFill>
                  <a:srgbClr val="FF0000"/>
                </a:solidFill>
              </a:rPr>
              <a:t>USA </a:t>
            </a:r>
          </a:p>
          <a:p>
            <a:pPr lvl="1">
              <a:lnSpc>
                <a:spcPct val="90000"/>
              </a:lnSpc>
            </a:pPr>
            <a:r>
              <a:rPr lang="en-US" sz="16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67272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45003</TotalTime>
  <Words>494</Words>
  <Application>Microsoft Office PowerPoint</Application>
  <PresentationFormat>On-screen Show (4:3)</PresentationFormat>
  <Paragraphs>108</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802.11PowerPointTemplate-Landscape</vt:lpstr>
      <vt:lpstr>802 Wireless Joint Opening Plenary  IEEE 802.21  Media Independent  Services Session #82, September, 2017 Big Island, Hawaii</vt:lpstr>
      <vt:lpstr>802.21 WG Objective </vt:lpstr>
      <vt:lpstr>Task Groups and Status  </vt:lpstr>
      <vt:lpstr>Session Time and Location   </vt:lpstr>
      <vt:lpstr>Future Sessions – 2017 </vt:lpstr>
      <vt:lpstr>Future Sessions – 2018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Joint Plenary Session</dc:title>
  <dc:creator>Subir Das</dc:creator>
  <cp:lastModifiedBy>Das, Subir</cp:lastModifiedBy>
  <cp:revision>542</cp:revision>
  <cp:lastPrinted>1998-02-10T13:28:06Z</cp:lastPrinted>
  <dcterms:created xsi:type="dcterms:W3CDTF">2002-07-08T22:03:28Z</dcterms:created>
  <dcterms:modified xsi:type="dcterms:W3CDTF">2017-09-11T17:51:49Z</dcterms:modified>
</cp:coreProperties>
</file>