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3"/>
  </p:notesMasterIdLst>
  <p:handoutMasterIdLst>
    <p:handoutMasterId r:id="rId24"/>
  </p:handoutMasterIdLst>
  <p:sldIdLst>
    <p:sldId id="413" r:id="rId2"/>
    <p:sldId id="489" r:id="rId3"/>
    <p:sldId id="484" r:id="rId4"/>
    <p:sldId id="432" r:id="rId5"/>
    <p:sldId id="400" r:id="rId6"/>
    <p:sldId id="401" r:id="rId7"/>
    <p:sldId id="475" r:id="rId8"/>
    <p:sldId id="403" r:id="rId9"/>
    <p:sldId id="404" r:id="rId10"/>
    <p:sldId id="405" r:id="rId11"/>
    <p:sldId id="406" r:id="rId12"/>
    <p:sldId id="408" r:id="rId13"/>
    <p:sldId id="482" r:id="rId14"/>
    <p:sldId id="409" r:id="rId15"/>
    <p:sldId id="410" r:id="rId16"/>
    <p:sldId id="411" r:id="rId17"/>
    <p:sldId id="488" r:id="rId18"/>
    <p:sldId id="472" r:id="rId19"/>
    <p:sldId id="490" r:id="rId20"/>
    <p:sldId id="485" r:id="rId21"/>
    <p:sldId id="48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8895" autoAdjust="0"/>
    <p:restoredTop sz="99556" autoAdjust="0"/>
  </p:normalViewPr>
  <p:slideViewPr>
    <p:cSldViewPr>
      <p:cViewPr varScale="1">
        <p:scale>
          <a:sx n="65" d="100"/>
          <a:sy n="65" d="100"/>
        </p:scale>
        <p:origin x="1689" y="39"/>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0795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13</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13</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3704177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2199483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extLst>
      <p:ext uri="{BB962C8B-B14F-4D97-AF65-F5344CB8AC3E}">
        <p14:creationId xmlns:p14="http://schemas.microsoft.com/office/powerpoint/2010/main" val="3959775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4505611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29782355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41884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402329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141906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Sept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21-17-0047-00-Session#82-Opening_Plenary_Notes.ppt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990600"/>
            <a:ext cx="8382000" cy="5410199"/>
          </a:xfrm>
          <a:prstGeom prst="rect">
            <a:avLst/>
          </a:prstGeom>
        </p:spPr>
      </p:pic>
      <p:sp>
        <p:nvSpPr>
          <p:cNvPr id="16389" name="Rectangle 2"/>
          <p:cNvSpPr>
            <a:spLocks noGrp="1" noChangeArrowheads="1"/>
          </p:cNvSpPr>
          <p:nvPr>
            <p:ph type="ctrTitle"/>
          </p:nvPr>
        </p:nvSpPr>
        <p:spPr>
          <a:xfrm>
            <a:off x="838200" y="1161476"/>
            <a:ext cx="7848600" cy="3505200"/>
          </a:xfrm>
        </p:spPr>
        <p:txBody>
          <a:bodyPr/>
          <a:lstStyle/>
          <a:p>
            <a:r>
              <a:rPr lang="en-US" sz="5400" b="1" dirty="0" smtClean="0">
                <a:solidFill>
                  <a:schemeClr val="accent6"/>
                </a:solidFill>
                <a:latin typeface="Arial" charset="0"/>
              </a:rPr>
              <a:t>IEEE 802.21</a:t>
            </a:r>
            <a:br>
              <a:rPr lang="en-US" sz="5400" b="1" dirty="0" smtClean="0">
                <a:solidFill>
                  <a:schemeClr val="accent6"/>
                </a:solidFill>
                <a:latin typeface="Arial" charset="0"/>
              </a:rPr>
            </a:br>
            <a:r>
              <a:rPr lang="en-US" b="1" dirty="0" smtClean="0">
                <a:solidFill>
                  <a:schemeClr val="accent6"/>
                </a:solidFill>
                <a:latin typeface="Arial" charset="0"/>
              </a:rPr>
              <a:t>Session #</a:t>
            </a:r>
            <a:r>
              <a:rPr lang="en-US" b="1" dirty="0" smtClean="0">
                <a:solidFill>
                  <a:schemeClr val="accent6"/>
                </a:solidFill>
                <a:latin typeface="Arial" charset="0"/>
              </a:rPr>
              <a:t>82</a:t>
            </a:r>
            <a:r>
              <a:rPr lang="en-US" b="1" dirty="0" smtClean="0">
                <a:solidFill>
                  <a:schemeClr val="accent6"/>
                </a:solidFill>
                <a:latin typeface="Arial" charset="0"/>
              </a:rPr>
              <a:t/>
            </a:r>
            <a:br>
              <a:rPr lang="en-US" b="1" dirty="0" smtClean="0">
                <a:solidFill>
                  <a:schemeClr val="accent6"/>
                </a:solidFill>
                <a:latin typeface="Arial" charset="0"/>
              </a:rPr>
            </a:br>
            <a:r>
              <a:rPr lang="en-US" b="1" dirty="0" smtClean="0">
                <a:solidFill>
                  <a:schemeClr val="accent6"/>
                </a:solidFill>
                <a:latin typeface="Arial" charset="0"/>
              </a:rPr>
              <a:t>Big Island, HI, USA</a:t>
            </a:r>
            <a:r>
              <a:rPr lang="en-US" b="1" dirty="0" smtClean="0">
                <a:solidFill>
                  <a:schemeClr val="accent6"/>
                </a:solidFill>
                <a:latin typeface="Arial" charset="0"/>
              </a:rPr>
              <a:t/>
            </a:r>
            <a:br>
              <a:rPr lang="en-US" b="1" dirty="0" smtClean="0">
                <a:solidFill>
                  <a:schemeClr val="accent6"/>
                </a:solidFill>
                <a:latin typeface="Arial" charset="0"/>
              </a:rPr>
            </a:br>
            <a:r>
              <a:rPr lang="en-US" b="1" dirty="0" smtClean="0">
                <a:solidFill>
                  <a:schemeClr val="accent6"/>
                </a:solidFill>
                <a:latin typeface="Arial" charset="0"/>
              </a:rPr>
              <a:t>WG </a:t>
            </a:r>
            <a:r>
              <a:rPr lang="en-US" sz="3200" b="1" dirty="0" smtClean="0">
                <a:solidFill>
                  <a:schemeClr val="accent6"/>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65455" y="5078797"/>
            <a:ext cx="6858000" cy="1066800"/>
          </a:xfrm>
        </p:spPr>
        <p:txBody>
          <a:bodyPr/>
          <a:lstStyle/>
          <a:p>
            <a:pPr eaLnBrk="1" hangingPunct="1"/>
            <a:r>
              <a:rPr lang="en-US" sz="2800" b="1" dirty="0" smtClean="0">
                <a:solidFill>
                  <a:schemeClr val="accent6"/>
                </a:solidFill>
                <a:latin typeface="Arial" charset="0"/>
              </a:rPr>
              <a:t>Subir Das</a:t>
            </a:r>
          </a:p>
          <a:p>
            <a:pPr eaLnBrk="1" hangingPunct="1"/>
            <a:r>
              <a:rPr lang="en-US" sz="2800" b="1" dirty="0" smtClean="0">
                <a:solidFill>
                  <a:schemeClr val="accent6"/>
                </a:solidFill>
                <a:latin typeface="Arial" charset="0"/>
              </a:rPr>
              <a:t>sdas at vencorelabs dot com</a:t>
            </a:r>
          </a:p>
        </p:txBody>
      </p:sp>
      <p:sp>
        <p:nvSpPr>
          <p:cNvPr id="7"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Sept</a:t>
            </a:r>
            <a:r>
              <a:rPr lang="en-US" b="1" dirty="0" smtClean="0"/>
              <a:t>,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13</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Task Groups and Status  </a:t>
            </a:r>
          </a:p>
        </p:txBody>
      </p:sp>
      <p:sp>
        <p:nvSpPr>
          <p:cNvPr id="33797" name="Rectangle 3"/>
          <p:cNvSpPr>
            <a:spLocks noGrp="1" noChangeArrowheads="1"/>
          </p:cNvSpPr>
          <p:nvPr>
            <p:ph type="body" idx="1"/>
          </p:nvPr>
        </p:nvSpPr>
        <p:spPr>
          <a:xfrm>
            <a:off x="304800" y="1371600"/>
            <a:ext cx="8686800" cy="3886200"/>
          </a:xfrm>
        </p:spPr>
        <p:txBody>
          <a:bodyPr/>
          <a:lstStyle/>
          <a:p>
            <a:pPr>
              <a:lnSpc>
                <a:spcPct val="80000"/>
              </a:lnSpc>
              <a:buNone/>
            </a:pPr>
            <a:endParaRPr lang="en-US" dirty="0" smtClean="0">
              <a:latin typeface="Arial" charset="0"/>
            </a:endParaRPr>
          </a:p>
          <a:p>
            <a:pPr>
              <a:lnSpc>
                <a:spcPct val="80000"/>
              </a:lnSpc>
            </a:pPr>
            <a:r>
              <a:rPr lang="en-US" sz="2800" dirty="0" smtClean="0">
                <a:latin typeface="Arial" charset="0"/>
              </a:rPr>
              <a:t>P802.21-2017/Cor1  </a:t>
            </a:r>
            <a:r>
              <a:rPr lang="en-US" sz="2800" dirty="0" smtClean="0">
                <a:latin typeface="Arial" charset="0"/>
              </a:rPr>
              <a:t>- </a:t>
            </a:r>
            <a:r>
              <a:rPr lang="en-US" sz="2800" dirty="0" smtClean="0">
                <a:latin typeface="Arial" charset="0"/>
              </a:rPr>
              <a:t>Corrigenda Project </a:t>
            </a:r>
            <a:r>
              <a:rPr lang="en-US" sz="2800" dirty="0" smtClean="0">
                <a:latin typeface="Arial" charset="0"/>
              </a:rPr>
              <a:t> </a:t>
            </a:r>
            <a:endParaRPr lang="en-US" sz="2800" dirty="0" smtClean="0">
              <a:latin typeface="Arial" charset="0"/>
            </a:endParaRPr>
          </a:p>
          <a:p>
            <a:pPr lvl="1">
              <a:lnSpc>
                <a:spcPct val="80000"/>
              </a:lnSpc>
            </a:pPr>
            <a:r>
              <a:rPr lang="en-US" dirty="0" smtClean="0">
                <a:latin typeface="Arial" charset="0"/>
              </a:rPr>
              <a:t> </a:t>
            </a:r>
            <a:r>
              <a:rPr lang="en-US" sz="2400" dirty="0" smtClean="0">
                <a:latin typeface="Arial" charset="0"/>
              </a:rPr>
              <a:t>SB ended on Sept 08 and approved </a:t>
            </a:r>
            <a:endParaRPr lang="en-US" dirty="0">
              <a:latin typeface="Arial" charset="0"/>
            </a:endParaRPr>
          </a:p>
          <a:p>
            <a:pPr lvl="1">
              <a:lnSpc>
                <a:spcPct val="80000"/>
              </a:lnSpc>
            </a:pPr>
            <a:endParaRPr lang="en-US" dirty="0" smtClean="0">
              <a:latin typeface="Arial" charset="0"/>
            </a:endParaRPr>
          </a:p>
          <a:p>
            <a:pPr>
              <a:lnSpc>
                <a:spcPct val="80000"/>
              </a:lnSpc>
            </a:pPr>
            <a:r>
              <a:rPr lang="en-US" sz="2800" dirty="0" smtClean="0">
                <a:latin typeface="Arial" charset="0"/>
              </a:rPr>
              <a:t>IEEE802.21-2017 and IEEE802.21.1-2017</a:t>
            </a:r>
            <a:r>
              <a:rPr lang="en-US" sz="2800" dirty="0" smtClean="0">
                <a:latin typeface="Arial" charset="0"/>
              </a:rPr>
              <a:t> </a:t>
            </a:r>
            <a:r>
              <a:rPr lang="en-US" sz="2800" dirty="0" smtClean="0">
                <a:latin typeface="Arial" charset="0"/>
              </a:rPr>
              <a:t>Standards are submitted to ISO/JTC1/SC6 for consideration under PSDO process </a:t>
            </a: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dirty="0">
              <a:latin typeface="Arial" charset="0"/>
            </a:endParaRPr>
          </a:p>
          <a:p>
            <a:pPr marL="0" indent="0">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
        <p:nvSpPr>
          <p:cNvPr id="6" name="Date Placeholder 3"/>
          <p:cNvSpPr txBox="1">
            <a:spLocks/>
          </p:cNvSpPr>
          <p:nvPr/>
        </p:nvSpPr>
        <p:spPr>
          <a:xfrm>
            <a:off x="685800" y="6472312"/>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01988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600200"/>
            <a:ext cx="8458200" cy="4267200"/>
          </a:xfrm>
        </p:spPr>
        <p:txBody>
          <a:bodyPr/>
          <a:lstStyle/>
          <a:p>
            <a:pPr lvl="2">
              <a:lnSpc>
                <a:spcPct val="90000"/>
              </a:lnSpc>
              <a:buNone/>
            </a:pPr>
            <a:endParaRPr lang="en-US" sz="1800" dirty="0" smtClean="0">
              <a:latin typeface="Arial" charset="0"/>
            </a:endParaRPr>
          </a:p>
          <a:p>
            <a:pPr>
              <a:lnSpc>
                <a:spcPct val="90000"/>
              </a:lnSpc>
            </a:pPr>
            <a:r>
              <a:rPr lang="en-US" sz="2600" dirty="0">
                <a:latin typeface="Arial" charset="0"/>
              </a:rPr>
              <a:t> </a:t>
            </a:r>
            <a:r>
              <a:rPr lang="en-US" sz="2800" dirty="0" smtClean="0">
                <a:latin typeface="Arial" charset="0"/>
              </a:rPr>
              <a:t>Work/discussion on </a:t>
            </a:r>
          </a:p>
          <a:p>
            <a:pPr lvl="1">
              <a:lnSpc>
                <a:spcPct val="90000"/>
              </a:lnSpc>
            </a:pPr>
            <a:r>
              <a:rPr lang="en-US" sz="2400" dirty="0" smtClean="0">
                <a:latin typeface="Arial" charset="0"/>
              </a:rPr>
              <a:t>Discuss </a:t>
            </a:r>
            <a:r>
              <a:rPr lang="en-US" sz="2400" dirty="0" smtClean="0">
                <a:latin typeface="Arial" charset="0"/>
              </a:rPr>
              <a:t>IEEE P3079: HMD </a:t>
            </a:r>
            <a:r>
              <a:rPr lang="en-US" sz="2400" dirty="0">
                <a:latin typeface="Arial" charset="0"/>
              </a:rPr>
              <a:t>based 3D Content Motion Sickness Reducing Technology</a:t>
            </a:r>
            <a:endParaRPr lang="en-US" sz="2400" dirty="0" smtClean="0">
              <a:latin typeface="Arial" charset="0"/>
            </a:endParaRPr>
          </a:p>
          <a:p>
            <a:pPr lvl="1">
              <a:lnSpc>
                <a:spcPct val="90000"/>
              </a:lnSpc>
            </a:pPr>
            <a:r>
              <a:rPr lang="en-US" sz="2400" dirty="0" smtClean="0">
                <a:latin typeface="Arial" charset="0"/>
              </a:rPr>
              <a:t>Presentation on Network requirements on AR/VR</a:t>
            </a:r>
            <a:endParaRPr lang="en-US" sz="2400" dirty="0">
              <a:latin typeface="Arial" charset="0"/>
            </a:endParaRPr>
          </a:p>
          <a:p>
            <a:pPr lvl="1">
              <a:lnSpc>
                <a:spcPct val="90000"/>
              </a:lnSpc>
            </a:pPr>
            <a:r>
              <a:rPr lang="en-US" sz="2400" dirty="0" smtClean="0">
                <a:latin typeface="Arial" charset="0"/>
              </a:rPr>
              <a:t>ISO-IEC/SC6 </a:t>
            </a:r>
            <a:r>
              <a:rPr lang="en-US" sz="2400" dirty="0" smtClean="0">
                <a:latin typeface="Arial" charset="0"/>
              </a:rPr>
              <a:t>Next Steps</a:t>
            </a:r>
            <a:endParaRPr lang="en-US" sz="2400" dirty="0" smtClean="0">
              <a:latin typeface="Arial" charset="0"/>
            </a:endParaRPr>
          </a:p>
          <a:p>
            <a:pPr lvl="1">
              <a:lnSpc>
                <a:spcPct val="90000"/>
              </a:lnSpc>
            </a:pPr>
            <a:r>
              <a:rPr lang="en-US" sz="2400" dirty="0" smtClean="0">
                <a:latin typeface="Arial" charset="0"/>
              </a:rPr>
              <a:t>IEEE-802.21-2017/Cor1</a:t>
            </a:r>
            <a:r>
              <a:rPr lang="en-US" sz="2400" dirty="0" smtClean="0">
                <a:latin typeface="Arial" charset="0"/>
              </a:rPr>
              <a:t> </a:t>
            </a:r>
            <a:r>
              <a:rPr lang="en-US" sz="2400" dirty="0" smtClean="0">
                <a:latin typeface="Arial" charset="0"/>
              </a:rPr>
              <a:t>SB </a:t>
            </a:r>
            <a:r>
              <a:rPr lang="en-US" sz="2400" dirty="0" smtClean="0">
                <a:latin typeface="Arial" charset="0"/>
              </a:rPr>
              <a:t>Ballot </a:t>
            </a:r>
            <a:r>
              <a:rPr lang="en-US" sz="2400" dirty="0" smtClean="0">
                <a:latin typeface="Arial" charset="0"/>
              </a:rPr>
              <a:t>Results </a:t>
            </a:r>
            <a:endParaRPr lang="en-US" sz="2400" dirty="0" smtClean="0">
              <a:latin typeface="Arial" charset="0"/>
            </a:endParaRPr>
          </a:p>
          <a:p>
            <a:pPr lvl="1">
              <a:lnSpc>
                <a:spcPct val="90000"/>
              </a:lnSpc>
            </a:pPr>
            <a:r>
              <a:rPr lang="en-US" sz="2400" dirty="0">
                <a:latin typeface="Arial" charset="0"/>
              </a:rPr>
              <a:t>IEEE 802c presentation </a:t>
            </a:r>
            <a:endParaRPr lang="en-US" sz="2400" dirty="0" smtClean="0">
              <a:latin typeface="Arial" charset="0"/>
            </a:endParaRPr>
          </a:p>
          <a:p>
            <a:pPr lvl="1">
              <a:lnSpc>
                <a:spcPct val="90000"/>
              </a:lnSpc>
            </a:pPr>
            <a:r>
              <a:rPr lang="en-US" sz="2400" dirty="0" smtClean="0">
                <a:latin typeface="Arial" charset="0"/>
              </a:rPr>
              <a:t>EC approval request to submit </a:t>
            </a:r>
            <a:r>
              <a:rPr lang="en-US" sz="2400" dirty="0" smtClean="0">
                <a:latin typeface="Arial" charset="0"/>
              </a:rPr>
              <a:t>IEEE 802.21-2017/Cor1 to </a:t>
            </a:r>
            <a:r>
              <a:rPr lang="en-US" sz="2400" dirty="0" err="1" smtClean="0">
                <a:latin typeface="Arial" charset="0"/>
              </a:rPr>
              <a:t>RevCom</a:t>
            </a:r>
            <a:r>
              <a:rPr lang="en-US" sz="2400" dirty="0" smtClean="0">
                <a:latin typeface="Arial" charset="0"/>
              </a:rPr>
              <a:t> </a:t>
            </a:r>
          </a:p>
          <a:p>
            <a:pPr marL="0" indent="0">
              <a:lnSpc>
                <a:spcPct val="90000"/>
              </a:lnSpc>
              <a:buNone/>
            </a:pPr>
            <a:endParaRPr lang="en-US" sz="24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2478123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Sponsor Ballot Results</a:t>
            </a:r>
            <a:endParaRPr lang="en-US" sz="3200" dirty="0" smtClean="0">
              <a:solidFill>
                <a:schemeClr val="accent2"/>
              </a:solidFill>
              <a:latin typeface="Arial" charset="0"/>
            </a:endParaRPr>
          </a:p>
        </p:txBody>
      </p:sp>
      <p:sp>
        <p:nvSpPr>
          <p:cNvPr id="34822" name="Rectangle 3"/>
          <p:cNvSpPr>
            <a:spLocks noGrp="1" noChangeArrowheads="1"/>
          </p:cNvSpPr>
          <p:nvPr>
            <p:ph type="body" idx="1"/>
          </p:nvPr>
        </p:nvSpPr>
        <p:spPr>
          <a:xfrm>
            <a:off x="723106" y="1600200"/>
            <a:ext cx="8116094" cy="4419600"/>
          </a:xfrm>
        </p:spPr>
        <p:txBody>
          <a:bodyPr/>
          <a:lstStyle/>
          <a:p>
            <a:r>
              <a:rPr lang="en-US" sz="2400" dirty="0" smtClean="0">
                <a:latin typeface="Arial" panose="020B0604020202020204" pitchFamily="34" charset="0"/>
                <a:cs typeface="Arial" panose="020B0604020202020204" pitchFamily="34" charset="0"/>
              </a:rPr>
              <a:t>Ballot </a:t>
            </a:r>
            <a:r>
              <a:rPr lang="en-US" sz="2400" dirty="0">
                <a:latin typeface="Arial" panose="020B0604020202020204" pitchFamily="34" charset="0"/>
                <a:cs typeface="Arial" panose="020B0604020202020204" pitchFamily="34" charset="0"/>
              </a:rPr>
              <a:t>Open Date: </a:t>
            </a:r>
            <a:r>
              <a:rPr lang="en-US" sz="2400" dirty="0" smtClean="0">
                <a:latin typeface="Arial" panose="020B0604020202020204" pitchFamily="34" charset="0"/>
                <a:cs typeface="Arial" panose="020B0604020202020204" pitchFamily="34" charset="0"/>
              </a:rPr>
              <a:t>09-Aug-2017</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Ballot Close Date:  </a:t>
            </a:r>
            <a:r>
              <a:rPr lang="en-US" sz="2400" dirty="0" smtClean="0">
                <a:latin typeface="Arial" panose="020B0604020202020204" pitchFamily="34" charset="0"/>
                <a:cs typeface="Arial" panose="020B0604020202020204" pitchFamily="34" charset="0"/>
              </a:rPr>
              <a:t>08-Sep-2017</a:t>
            </a:r>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Draft </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D02</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RESPONSE RATE</a:t>
            </a:r>
          </a:p>
          <a:p>
            <a:pPr lvl="1"/>
            <a:r>
              <a:rPr lang="en-US" sz="2000" dirty="0" smtClean="0">
                <a:latin typeface="Arial" panose="020B0604020202020204" pitchFamily="34" charset="0"/>
                <a:cs typeface="Arial" panose="020B0604020202020204" pitchFamily="34" charset="0"/>
              </a:rPr>
              <a:t>40 </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votes </a:t>
            </a:r>
            <a:r>
              <a:rPr lang="en-US" sz="2000" dirty="0">
                <a:latin typeface="Arial" panose="020B0604020202020204" pitchFamily="34" charset="0"/>
                <a:cs typeface="Arial" panose="020B0604020202020204" pitchFamily="34" charset="0"/>
              </a:rPr>
              <a:t>received = 88% </a:t>
            </a:r>
            <a:r>
              <a:rPr lang="en-US" sz="2000" dirty="0" smtClean="0">
                <a:latin typeface="Arial" panose="020B0604020202020204" pitchFamily="34" charset="0"/>
                <a:cs typeface="Arial" panose="020B0604020202020204" pitchFamily="34" charset="0"/>
              </a:rPr>
              <a:t>returned and 0</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abstention</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APPROVAL RATE</a:t>
            </a:r>
          </a:p>
          <a:p>
            <a:pPr lvl="1"/>
            <a:r>
              <a:rPr lang="en-US" sz="2000" dirty="0">
                <a:latin typeface="Arial" panose="020B0604020202020204" pitchFamily="34" charset="0"/>
                <a:cs typeface="Arial" panose="020B0604020202020204" pitchFamily="34" charset="0"/>
              </a:rPr>
              <a:t>The 75% affirmation requirement is being met.</a:t>
            </a:r>
          </a:p>
          <a:p>
            <a:pPr lvl="1"/>
            <a:r>
              <a:rPr lang="en-US" sz="2000" dirty="0">
                <a:latin typeface="Arial" panose="020B0604020202020204" pitchFamily="34" charset="0"/>
                <a:cs typeface="Arial" panose="020B0604020202020204" pitchFamily="34" charset="0"/>
              </a:rPr>
              <a:t>40         affirmative votes</a:t>
            </a:r>
          </a:p>
          <a:p>
            <a:pPr lvl="1"/>
            <a:r>
              <a:rPr lang="en-US" sz="2000" dirty="0">
                <a:latin typeface="Arial" panose="020B0604020202020204" pitchFamily="34" charset="0"/>
                <a:cs typeface="Arial" panose="020B0604020202020204" pitchFamily="34" charset="0"/>
              </a:rPr>
              <a:t>0            negative votes with comments</a:t>
            </a:r>
          </a:p>
          <a:p>
            <a:pPr lvl="1"/>
            <a:r>
              <a:rPr lang="en-US" sz="2000" dirty="0">
                <a:latin typeface="Arial" panose="020B0604020202020204" pitchFamily="34" charset="0"/>
                <a:cs typeface="Arial" panose="020B0604020202020204" pitchFamily="34" charset="0"/>
              </a:rPr>
              <a:t>40         votes = 100% affirmative</a:t>
            </a:r>
          </a:p>
          <a:p>
            <a:pPr>
              <a:lnSpc>
                <a:spcPct val="90000"/>
              </a:lnSpc>
            </a:pPr>
            <a:endParaRPr lang="en-US" sz="24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19</a:t>
            </a:fld>
            <a:endParaRPr lang="en-US" dirty="0"/>
          </a:p>
        </p:txBody>
      </p:sp>
    </p:spTree>
    <p:extLst>
      <p:ext uri="{BB962C8B-B14F-4D97-AF65-F5344CB8AC3E}">
        <p14:creationId xmlns:p14="http://schemas.microsoft.com/office/powerpoint/2010/main" val="202193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5410199"/>
            <a:ext cx="7619999" cy="338553"/>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Waikoloa 3; JTC1/SC6 Ad hoc: Kona 1 </a:t>
            </a:r>
            <a:endParaRPr lang="en-US" sz="1600" dirty="0" smtClean="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18 </a:t>
            </a:r>
            <a:r>
              <a:rPr lang="en-US" sz="1600" dirty="0">
                <a:latin typeface="Arial" charset="0"/>
              </a:rPr>
              <a:t>voting members  and </a:t>
            </a:r>
            <a:r>
              <a:rPr lang="en-US" sz="1600" dirty="0" smtClean="0">
                <a:latin typeface="Arial" charset="0"/>
              </a:rPr>
              <a:t>one </a:t>
            </a:r>
            <a:r>
              <a:rPr lang="en-US" sz="1600" dirty="0">
                <a:latin typeface="Arial" charset="0"/>
              </a:rPr>
              <a:t>aspirant member as of this </a:t>
            </a:r>
            <a:r>
              <a:rPr lang="en-US" sz="1600" dirty="0" smtClean="0">
                <a:latin typeface="Arial" charset="0"/>
              </a:rPr>
              <a:t>meeting</a:t>
            </a:r>
            <a:endParaRPr lang="en-US" sz="1600" dirty="0">
              <a:latin typeface="Arial" charset="0"/>
            </a:endParaRPr>
          </a:p>
        </p:txBody>
      </p:sp>
      <p:sp>
        <p:nvSpPr>
          <p:cNvPr id="21"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2563875164"/>
              </p:ext>
            </p:extLst>
          </p:nvPr>
        </p:nvGraphicFramePr>
        <p:xfrm>
          <a:off x="762000" y="1697564"/>
          <a:ext cx="7772399" cy="3560236"/>
        </p:xfrm>
        <a:graphic>
          <a:graphicData uri="http://schemas.openxmlformats.org/drawingml/2006/table">
            <a:tbl>
              <a:tblPr firstRow="1" firstCol="1" bandRow="1">
                <a:tableStyleId>{5C22544A-7EE6-4342-B048-85BDC9FD1C3A}</a:tableStyleId>
              </a:tblPr>
              <a:tblGrid>
                <a:gridCol w="1184869">
                  <a:extLst>
                    <a:ext uri="{9D8B030D-6E8A-4147-A177-3AD203B41FA5}">
                      <a16:colId xmlns:a16="http://schemas.microsoft.com/office/drawing/2014/main" val="2670611111"/>
                    </a:ext>
                  </a:extLst>
                </a:gridCol>
                <a:gridCol w="2034791">
                  <a:extLst>
                    <a:ext uri="{9D8B030D-6E8A-4147-A177-3AD203B41FA5}">
                      <a16:colId xmlns:a16="http://schemas.microsoft.com/office/drawing/2014/main" val="542868173"/>
                    </a:ext>
                  </a:extLst>
                </a:gridCol>
                <a:gridCol w="1431889">
                  <a:extLst>
                    <a:ext uri="{9D8B030D-6E8A-4147-A177-3AD203B41FA5}">
                      <a16:colId xmlns:a16="http://schemas.microsoft.com/office/drawing/2014/main" val="194234222"/>
                    </a:ext>
                  </a:extLst>
                </a:gridCol>
                <a:gridCol w="1431889">
                  <a:extLst>
                    <a:ext uri="{9D8B030D-6E8A-4147-A177-3AD203B41FA5}">
                      <a16:colId xmlns:a16="http://schemas.microsoft.com/office/drawing/2014/main" val="1905988763"/>
                    </a:ext>
                  </a:extLst>
                </a:gridCol>
                <a:gridCol w="1688961">
                  <a:extLst>
                    <a:ext uri="{9D8B030D-6E8A-4147-A177-3AD203B41FA5}">
                      <a16:colId xmlns:a16="http://schemas.microsoft.com/office/drawing/2014/main" val="2928494315"/>
                    </a:ext>
                  </a:extLst>
                </a:gridCol>
              </a:tblGrid>
              <a:tr h="778572">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(September 11,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(September 12,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(September 13,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(September 14, 2017)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594462347"/>
                  </a:ext>
                </a:extLst>
              </a:tr>
              <a:tr h="705199">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Opening Plenary (8:00-9:00a)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023084735"/>
                  </a:ext>
                </a:extLst>
              </a:tr>
              <a:tr h="507091">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511301039"/>
                  </a:ext>
                </a:extLst>
              </a:tr>
              <a:tr h="481818">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341599331"/>
                  </a:ext>
                </a:extLst>
              </a:tr>
              <a:tr h="543778">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134081983"/>
                  </a:ext>
                </a:extLst>
              </a:tr>
              <a:tr h="543778">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Networking Reception (6:30 – 9p)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576982299"/>
                  </a:ext>
                </a:extLst>
              </a:tr>
            </a:tbl>
          </a:graphicData>
        </a:graphic>
      </p:graphicFrame>
    </p:spTree>
    <p:extLst>
      <p:ext uri="{BB962C8B-B14F-4D97-AF65-F5344CB8AC3E}">
        <p14:creationId xmlns:p14="http://schemas.microsoft.com/office/powerpoint/2010/main" val="14635899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533400" y="990600"/>
            <a:ext cx="8534400" cy="533400"/>
          </a:xfrm>
        </p:spPr>
        <p:txBody>
          <a:bodyPr/>
          <a:lstStyle/>
          <a:p>
            <a:r>
              <a:rPr lang="en-US" sz="3200" dirty="0" smtClean="0">
                <a:solidFill>
                  <a:schemeClr val="accent2"/>
                </a:solidFill>
              </a:rPr>
              <a:t/>
            </a:r>
            <a:br>
              <a:rPr lang="en-US" sz="3200" dirty="0" smtClean="0">
                <a:solidFill>
                  <a:schemeClr val="accent2"/>
                </a:solidFill>
              </a:rPr>
            </a:br>
            <a:r>
              <a:rPr lang="en-US" sz="3200" dirty="0" smtClean="0">
                <a:solidFill>
                  <a:schemeClr val="accent2"/>
                </a:solidFill>
              </a:rPr>
              <a:t>Future Session – 2017</a:t>
            </a:r>
            <a:br>
              <a:rPr lang="en-US" sz="3200" dirty="0" smtClean="0">
                <a:solidFill>
                  <a:schemeClr val="accent2"/>
                </a:solidFill>
              </a:rPr>
            </a:br>
            <a:endParaRPr lang="en-US" sz="3200" b="1" dirty="0" smtClean="0">
              <a:solidFill>
                <a:schemeClr val="accent2"/>
              </a:solidFill>
            </a:endParaRPr>
          </a:p>
        </p:txBody>
      </p:sp>
      <p:sp>
        <p:nvSpPr>
          <p:cNvPr id="36870" name="Rectangle 3"/>
          <p:cNvSpPr>
            <a:spLocks noGrp="1" noChangeArrowheads="1"/>
          </p:cNvSpPr>
          <p:nvPr>
            <p:ph type="body" idx="1"/>
          </p:nvPr>
        </p:nvSpPr>
        <p:spPr>
          <a:xfrm>
            <a:off x="533400" y="1676400"/>
            <a:ext cx="8305800" cy="35814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1520607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10600" cy="53340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2018, Hotel Irvine, </a:t>
            </a:r>
            <a:r>
              <a:rPr lang="es-ES" sz="2400" b="1" dirty="0" smtClean="0">
                <a:solidFill>
                  <a:schemeClr val="accent2"/>
                </a:solidFill>
              </a:rPr>
              <a:t> Los Angeles,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a:t>
            </a:r>
            <a:r>
              <a:rPr lang="en-US" sz="2400" b="1" dirty="0" smtClean="0">
                <a:solidFill>
                  <a:srgbClr val="FF0000"/>
                </a:solidFill>
              </a:rPr>
              <a:t>04-09, 2018, </a:t>
            </a:r>
            <a:r>
              <a:rPr lang="en-US" sz="2400" b="1" dirty="0">
                <a:solidFill>
                  <a:srgbClr val="FF0000"/>
                </a:solidFill>
              </a:rPr>
              <a:t>Hyatt Regency </a:t>
            </a:r>
            <a:r>
              <a:rPr lang="en-US" sz="2400" b="1" dirty="0" smtClean="0">
                <a:solidFill>
                  <a:srgbClr val="FF0000"/>
                </a:solidFill>
              </a:rPr>
              <a:t>O’Hare, Rosemont, Illinois, USA </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a:t>
            </a:r>
            <a:r>
              <a:rPr lang="en-US" sz="2400" b="1" dirty="0" smtClean="0">
                <a:solidFill>
                  <a:srgbClr val="0000FF"/>
                </a:solidFill>
              </a:rPr>
              <a:t>06-11, 2018, Mariott, </a:t>
            </a:r>
            <a:r>
              <a:rPr lang="en-US" sz="2400" b="1" dirty="0" smtClean="0">
                <a:solidFill>
                  <a:srgbClr val="0000FF"/>
                </a:solidFill>
              </a:rPr>
              <a:t>Warsaw, </a:t>
            </a:r>
            <a:r>
              <a:rPr lang="en-US" sz="2400" b="1" dirty="0" smtClean="0">
                <a:solidFill>
                  <a:srgbClr val="0000FF"/>
                </a:solidFill>
              </a:rPr>
              <a:t>Poland </a:t>
            </a: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8-13, 2018, Manchester Grand Hyatt, San Diego, CA, </a:t>
            </a:r>
            <a:r>
              <a:rPr lang="en-US" sz="2400" b="1" dirty="0" smtClean="0">
                <a:solidFill>
                  <a:srgbClr val="FF0000"/>
                </a:solidFill>
              </a:rPr>
              <a:t>USA </a:t>
            </a:r>
          </a:p>
          <a:p>
            <a:pPr lvl="1">
              <a:lnSpc>
                <a:spcPct val="90000"/>
              </a:lnSpc>
            </a:pPr>
            <a:r>
              <a:rPr lang="en-US" sz="16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a:t>
            </a:r>
            <a:r>
              <a:rPr lang="en-US" sz="2400" b="1" dirty="0" smtClean="0">
                <a:solidFill>
                  <a:srgbClr val="0000FF"/>
                </a:solidFill>
              </a:rPr>
              <a:t>09-14,  2018, </a:t>
            </a:r>
            <a:r>
              <a:rPr lang="en-US" sz="2400" b="1" dirty="0">
                <a:solidFill>
                  <a:srgbClr val="0000FF"/>
                </a:solidFill>
              </a:rPr>
              <a:t>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a:t>
            </a:r>
            <a:r>
              <a:rPr lang="en-US" sz="2400" b="1" dirty="0" smtClean="0">
                <a:solidFill>
                  <a:srgbClr val="FF0000"/>
                </a:solidFill>
              </a:rPr>
              <a:t>, Marriott Marquis Queen’s Park, Bangkok, Thailand </a:t>
            </a: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046424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2345084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b="1" dirty="0" smtClean="0">
                <a:ea typeface="ＭＳ Ｐゴシック" charset="-128"/>
              </a:rPr>
              <a:t>https</a:t>
            </a:r>
            <a:r>
              <a:rPr lang="en-US" altLang="ja-JP" sz="1600" b="1" dirty="0">
                <a:ea typeface="ＭＳ Ｐゴシック" charset="-128"/>
              </a:rPr>
              <a:t>://imat.ieee.org/my-site/home</a:t>
            </a:r>
            <a:endParaRPr lang="en-US" altLang="ja-JP" sz="1600" b="1"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07</a:t>
            </a:r>
          </a:p>
          <a:p>
            <a:pPr>
              <a:lnSpc>
                <a:spcPct val="80000"/>
              </a:lnSpc>
              <a:defRPr/>
            </a:pPr>
            <a:r>
              <a:rPr lang="en-US" sz="2000" dirty="0" smtClean="0">
                <a:latin typeface="Arial" charset="0"/>
              </a:rPr>
              <a:t>05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04800" y="1143000"/>
            <a:ext cx="8686800" cy="5181600"/>
          </a:xfrm>
        </p:spPr>
        <p:txBody>
          <a:bodyPr/>
          <a:lstStyle/>
          <a:p>
            <a:pPr>
              <a:lnSpc>
                <a:spcPct val="90000"/>
              </a:lnSpc>
            </a:pPr>
            <a:r>
              <a:rPr lang="en-US" sz="2000" dirty="0" smtClean="0">
                <a:latin typeface="Arial" charset="0"/>
              </a:rPr>
              <a:t>Meeting Information: 802info@facetoface-events.com </a:t>
            </a:r>
          </a:p>
          <a:p>
            <a:pPr>
              <a:lnSpc>
                <a:spcPct val="90000"/>
              </a:lnSpc>
            </a:pPr>
            <a:r>
              <a:rPr lang="en-US" sz="2000" dirty="0" smtClean="0">
                <a:latin typeface="Arial" charset="0"/>
              </a:rPr>
              <a:t>WG Documents</a:t>
            </a:r>
            <a:r>
              <a:rPr lang="en-US" sz="2000" dirty="0">
                <a:latin typeface="Arial" charset="0"/>
              </a:rPr>
              <a:t>: http://ieee802.linespeed.io/</a:t>
            </a:r>
            <a:endParaRPr lang="en-US" sz="2000" dirty="0" smtClean="0">
              <a:latin typeface="Arial" charset="0"/>
            </a:endParaRPr>
          </a:p>
          <a:p>
            <a:pPr>
              <a:lnSpc>
                <a:spcPct val="90000"/>
              </a:lnSpc>
            </a:pPr>
            <a:r>
              <a:rPr lang="en-US" sz="2000" dirty="0" smtClean="0">
                <a:latin typeface="Arial" charset="0"/>
              </a:rPr>
              <a:t>Mobile </a:t>
            </a:r>
            <a:r>
              <a:rPr lang="en-US" sz="2000" dirty="0" smtClean="0">
                <a:latin typeface="Arial" charset="0"/>
              </a:rPr>
              <a:t>Device website: </a:t>
            </a:r>
            <a:r>
              <a:rPr lang="en-US" sz="2000" dirty="0">
                <a:latin typeface="Arial" charset="0"/>
              </a:rPr>
              <a:t>http://</a:t>
            </a:r>
            <a:r>
              <a:rPr lang="en-US" sz="2000" dirty="0" smtClean="0">
                <a:latin typeface="Arial" charset="0"/>
              </a:rPr>
              <a:t>schedule.802world.com/</a:t>
            </a:r>
            <a:endParaRPr lang="en-US" sz="2000" dirty="0">
              <a:latin typeface="Arial" charset="0"/>
            </a:endParaRPr>
          </a:p>
          <a:p>
            <a:pPr>
              <a:lnSpc>
                <a:spcPct val="90000"/>
              </a:lnSpc>
            </a:pPr>
            <a:r>
              <a:rPr lang="en-US" sz="2000" dirty="0" smtClean="0">
                <a:latin typeface="Arial" charset="0"/>
              </a:rPr>
              <a:t>Meeting Map: </a:t>
            </a:r>
            <a:r>
              <a:rPr lang="en-US" sz="2000" dirty="0">
                <a:latin typeface="Arial" charset="0"/>
              </a:rPr>
              <a:t>http://802world.org/wireless/meeting-map</a:t>
            </a:r>
          </a:p>
          <a:p>
            <a:pPr>
              <a:lnSpc>
                <a:spcPct val="90000"/>
              </a:lnSpc>
            </a:pPr>
            <a:r>
              <a:rPr lang="en-US" sz="2000" dirty="0" smtClean="0">
                <a:latin typeface="Arial" pitchFamily="34" charset="0"/>
                <a:cs typeface="Arial" pitchFamily="34" charset="0"/>
              </a:rPr>
              <a:t>Guest </a:t>
            </a:r>
            <a:r>
              <a:rPr lang="en-US" sz="2000" dirty="0" smtClean="0">
                <a:latin typeface="Arial" pitchFamily="34" charset="0"/>
                <a:cs typeface="Arial" pitchFamily="34" charset="0"/>
              </a:rPr>
              <a:t>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smtClean="0">
                <a:latin typeface="Arial" pitchFamily="34" charset="0"/>
                <a:cs typeface="Arial" pitchFamily="34" charset="0"/>
              </a:rPr>
              <a:t>IEEE802 </a:t>
            </a:r>
            <a:r>
              <a:rPr lang="en-US" sz="2000" dirty="0" smtClean="0">
                <a:latin typeface="Arial" pitchFamily="34" charset="0"/>
                <a:cs typeface="Arial" pitchFamily="34" charset="0"/>
              </a:rPr>
              <a:t>;  Access code: ieeeieee</a:t>
            </a:r>
          </a:p>
          <a:p>
            <a:pPr>
              <a:lnSpc>
                <a:spcPct val="90000"/>
              </a:lnSpc>
            </a:pPr>
            <a:r>
              <a:rPr lang="en-US" sz="2000" dirty="0" smtClean="0">
                <a:latin typeface="Arial" pitchFamily="34" charset="0"/>
                <a:cs typeface="Arial" pitchFamily="34" charset="0"/>
              </a:rPr>
              <a:t>Network help desk: </a:t>
            </a:r>
            <a:r>
              <a:rPr lang="en-US" sz="2000" dirty="0">
                <a:latin typeface="Arial" pitchFamily="34" charset="0"/>
                <a:cs typeface="Arial" pitchFamily="34" charset="0"/>
              </a:rPr>
              <a:t>Located Kona Ballrooms</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Lagoon </a:t>
            </a:r>
            <a:r>
              <a:rPr lang="en-US" sz="2000" dirty="0">
                <a:latin typeface="Arial" charset="0"/>
              </a:rPr>
              <a:t>Lanai </a:t>
            </a:r>
            <a:endParaRPr lang="en-US" sz="2000" dirty="0" smtClean="0">
              <a:latin typeface="Arial" charset="0"/>
            </a:endParaRPr>
          </a:p>
          <a:p>
            <a:pPr lvl="1"/>
            <a:r>
              <a:rPr lang="en-US" sz="1800" dirty="0" smtClean="0">
                <a:latin typeface="Arial" charset="0"/>
              </a:rPr>
              <a:t>Breakfast: 7:15- 8:30 AM</a:t>
            </a:r>
            <a:endParaRPr lang="en-US" sz="1800" dirty="0" smtClean="0">
              <a:latin typeface="Arial" charset="0"/>
            </a:endParaRPr>
          </a:p>
          <a:p>
            <a:pPr lvl="1"/>
            <a:r>
              <a:rPr lang="en-US" sz="1800" dirty="0" smtClean="0">
                <a:latin typeface="Arial" charset="0"/>
              </a:rPr>
              <a:t>Morning  and afternoon Coffee/Tea : 10:00AM –</a:t>
            </a:r>
            <a:r>
              <a:rPr lang="en-US" sz="1800" dirty="0" smtClean="0">
                <a:latin typeface="Arial" charset="0"/>
              </a:rPr>
              <a:t>11:00a, </a:t>
            </a:r>
            <a:r>
              <a:rPr lang="en-US" sz="1800" dirty="0" smtClean="0">
                <a:latin typeface="Arial" charset="0"/>
              </a:rPr>
              <a:t>and </a:t>
            </a:r>
            <a:r>
              <a:rPr lang="en-US" sz="1800" dirty="0" smtClean="0">
                <a:latin typeface="Arial" charset="0"/>
              </a:rPr>
              <a:t>3:00-4:00p</a:t>
            </a:r>
            <a:endParaRPr lang="en-US" sz="1800" dirty="0" smtClean="0">
              <a:latin typeface="Arial" charset="0"/>
            </a:endParaRPr>
          </a:p>
          <a:p>
            <a:pPr lvl="1"/>
            <a:r>
              <a:rPr lang="en-US" sz="1800" dirty="0" smtClean="0">
                <a:latin typeface="Arial" charset="0"/>
              </a:rPr>
              <a:t>Lunch: 12:30 -1:30 </a:t>
            </a:r>
            <a:r>
              <a:rPr lang="en-US" sz="1800" dirty="0" smtClean="0">
                <a:latin typeface="Arial" charset="0"/>
              </a:rPr>
              <a:t>PM</a:t>
            </a:r>
            <a:endParaRPr lang="en-US" sz="1800" dirty="0" smtClean="0">
              <a:latin typeface="Arial" charset="0"/>
            </a:endParaRPr>
          </a:p>
          <a:p>
            <a:pPr>
              <a:lnSpc>
                <a:spcPct val="90000"/>
              </a:lnSpc>
            </a:pPr>
            <a:r>
              <a:rPr lang="en-US" sz="2000" dirty="0" smtClean="0">
                <a:latin typeface="Arial" charset="0"/>
              </a:rPr>
              <a:t>Social Event</a:t>
            </a:r>
            <a:r>
              <a:rPr lang="en-US" sz="2000" dirty="0">
                <a:latin typeface="Arial" charset="0"/>
              </a:rPr>
              <a:t>: : Wednesday September </a:t>
            </a:r>
            <a:r>
              <a:rPr lang="en-US" sz="2000" dirty="0" smtClean="0">
                <a:latin typeface="Arial" charset="0"/>
              </a:rPr>
              <a:t>13</a:t>
            </a:r>
            <a:r>
              <a:rPr lang="en-US" sz="2000" baseline="30000" dirty="0" smtClean="0">
                <a:latin typeface="Arial" charset="0"/>
              </a:rPr>
              <a:t>th</a:t>
            </a:r>
            <a:r>
              <a:rPr lang="en-US" sz="2000" dirty="0" smtClean="0">
                <a:latin typeface="Arial" charset="0"/>
              </a:rPr>
              <a:t>: </a:t>
            </a:r>
            <a:r>
              <a:rPr lang="en-US" sz="2000" dirty="0">
                <a:latin typeface="Arial" charset="0"/>
              </a:rPr>
              <a:t>6:30 PM – 8:30 </a:t>
            </a:r>
            <a:r>
              <a:rPr lang="en-US" sz="2000" dirty="0" smtClean="0">
                <a:latin typeface="Arial" charset="0"/>
              </a:rPr>
              <a:t>PM in Lagoon Lanai</a:t>
            </a:r>
            <a:endParaRPr lang="en-US" sz="2000" dirty="0" smtClean="0">
              <a:latin typeface="Arial" charset="0"/>
            </a:endParaRPr>
          </a:p>
          <a:p>
            <a:pPr lvl="1">
              <a:lnSpc>
                <a:spcPct val="90000"/>
              </a:lnSpc>
            </a:pPr>
            <a:r>
              <a:rPr lang="en-US" sz="1600" dirty="0">
                <a:latin typeface="Arial" charset="0"/>
              </a:rPr>
              <a:t>Registered attendees and their guests are invited to attend a casual networking reception at the Lagoon Lanai. Musical Entertainment by the </a:t>
            </a:r>
            <a:r>
              <a:rPr lang="en-US" sz="1600" dirty="0" err="1">
                <a:latin typeface="Arial" charset="0"/>
              </a:rPr>
              <a:t>UkeLadies</a:t>
            </a:r>
            <a:r>
              <a:rPr lang="en-US" sz="1600" dirty="0">
                <a:latin typeface="Arial" charset="0"/>
              </a:rPr>
              <a:t>. Tickets are not required</a:t>
            </a:r>
            <a:r>
              <a:rPr lang="en-US" sz="1600" dirty="0" smtClean="0">
                <a:latin typeface="Arial" charset="0"/>
              </a:rPr>
              <a:t>.</a:t>
            </a:r>
            <a:endParaRPr lang="en-US" sz="1600" dirty="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926386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86451</TotalTime>
  <Words>1869</Words>
  <Application>Microsoft Office PowerPoint</Application>
  <PresentationFormat>On-screen Show (4:3)</PresentationFormat>
  <Paragraphs>340</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MS Gothic</vt:lpstr>
      <vt:lpstr>MS PGothic</vt:lpstr>
      <vt:lpstr>Arial</vt:lpstr>
      <vt:lpstr>Helvetica</vt:lpstr>
      <vt:lpstr>Times New Roman</vt:lpstr>
      <vt:lpstr>802.11PowerPointTemplate-Landscape</vt:lpstr>
      <vt:lpstr>IEEE 802.21 Session #82 Big Island, HI, USA WG Opening Plenary</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Task Groups and Status  </vt:lpstr>
      <vt:lpstr>Objectives for the September Meeting</vt:lpstr>
      <vt:lpstr>Sponsor Ballot Results</vt:lpstr>
      <vt:lpstr> Future Session – 2017 </vt:lpstr>
      <vt:lpstr>Future Sessions – 2018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856</cp:revision>
  <cp:lastPrinted>1998-02-10T13:28:06Z</cp:lastPrinted>
  <dcterms:created xsi:type="dcterms:W3CDTF">2002-07-08T22:03:28Z</dcterms:created>
  <dcterms:modified xsi:type="dcterms:W3CDTF">2017-09-11T20:19:49Z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