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1"/>
  </p:notesMasterIdLst>
  <p:handoutMasterIdLst>
    <p:handoutMasterId r:id="rId22"/>
  </p:handoutMasterIdLst>
  <p:sldIdLst>
    <p:sldId id="413" r:id="rId11"/>
    <p:sldId id="425" r:id="rId12"/>
    <p:sldId id="426" r:id="rId13"/>
    <p:sldId id="529" r:id="rId14"/>
    <p:sldId id="551" r:id="rId15"/>
    <p:sldId id="550" r:id="rId16"/>
    <p:sldId id="429" r:id="rId17"/>
    <p:sldId id="548" r:id="rId18"/>
    <p:sldId id="541" r:id="rId19"/>
    <p:sldId id="54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65" d="100"/>
          <a:sy n="65" d="100"/>
        </p:scale>
        <p:origin x="1737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697" y="39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302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5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64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3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21-17-0049-00-0000-Session#82-Closing_Plenary_Notes.ppt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7/21-17-0045-00-0000-use-case-for-handover-occurrence-while-using-the-vr-servi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mentor.ieee.org/802.21/dcn/17/21-17-0048-00-0000-report-on-echonet-lite-for-2017-09.ppt" TargetMode="External"/><Relationship Id="rId5" Type="http://schemas.openxmlformats.org/officeDocument/2006/relationships/hyperlink" Target="https://mentor.ieee.org/802.11/dcn/17/11-17-1466-01-0000-local-mac-addresses-in-the-overview-and-architecture-based-on-ieee-std-802c.pptx" TargetMode="External"/><Relationship Id="rId4" Type="http://schemas.openxmlformats.org/officeDocument/2006/relationships/hyperlink" Target="https://mentor.ieee.org/802.11/dcn/17/11-17-1178-05-0jtc-jtc1-sc-agenda-for-hawaii-sep-2017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reservations.travelclick.com/5636?groupID=1693692" TargetMode="External"/><Relationship Id="rId4" Type="http://schemas.openxmlformats.org/officeDocument/2006/relationships/hyperlink" Target="https://www.regonline.com/ieee802plenarynovember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90624"/>
            <a:ext cx="8305799" cy="5210175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sdas at vencorelabs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132609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82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Big Island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HI, 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2018, Hotel Irvine, </a:t>
            </a:r>
            <a:r>
              <a:rPr lang="es-ES" sz="2400" b="1" dirty="0" smtClean="0">
                <a:solidFill>
                  <a:schemeClr val="accent2"/>
                </a:solidFill>
              </a:rPr>
              <a:t> Los Angeles,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</a:t>
            </a:r>
            <a:r>
              <a:rPr lang="en-US" sz="2400" b="1" dirty="0" smtClean="0">
                <a:solidFill>
                  <a:srgbClr val="FF0000"/>
                </a:solidFill>
              </a:rPr>
              <a:t>04-09, 2018, </a:t>
            </a:r>
            <a:r>
              <a:rPr lang="en-US" sz="2400" b="1" dirty="0">
                <a:solidFill>
                  <a:srgbClr val="FF0000"/>
                </a:solidFill>
              </a:rPr>
              <a:t>Hyatt Regency </a:t>
            </a:r>
            <a:r>
              <a:rPr lang="en-US" sz="2400" b="1" dirty="0" smtClean="0">
                <a:solidFill>
                  <a:srgbClr val="FF0000"/>
                </a:solidFill>
              </a:rPr>
              <a:t>O’Hare, Rosemont, Illinois, 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06-11, 2018, Mariott, </a:t>
            </a:r>
            <a:r>
              <a:rPr lang="en-US" sz="2400" b="1" dirty="0" smtClean="0">
                <a:solidFill>
                  <a:srgbClr val="0000FF"/>
                </a:solidFill>
              </a:rPr>
              <a:t>Warsaw, </a:t>
            </a:r>
            <a:r>
              <a:rPr lang="en-US" sz="2400" b="1" dirty="0" smtClean="0">
                <a:solidFill>
                  <a:srgbClr val="0000FF"/>
                </a:solidFill>
              </a:rPr>
              <a:t>Poland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8-13, 2018, Manchester Grand Hyatt, San Diego, CA, </a:t>
            </a:r>
            <a:r>
              <a:rPr lang="en-US" sz="2400" b="1" dirty="0" smtClean="0">
                <a:solidFill>
                  <a:srgbClr val="FF0000"/>
                </a:solidFill>
              </a:rPr>
              <a:t>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2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066800"/>
            <a:ext cx="8718550" cy="5334000"/>
          </a:xfrm>
        </p:spPr>
        <p:txBody>
          <a:bodyPr/>
          <a:lstStyle/>
          <a:p>
            <a:r>
              <a:rPr lang="en-US" sz="2400" dirty="0" smtClean="0"/>
              <a:t>Presentation on Networ</a:t>
            </a:r>
            <a:r>
              <a:rPr lang="en-US" sz="2400" dirty="0" smtClean="0"/>
              <a:t>k requirements for IEEE P3079  and discussion on creating a white paper </a:t>
            </a:r>
          </a:p>
          <a:p>
            <a:pPr lvl="1"/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mentor.ieee.org/802.21/dcn/17/21-17-0045-00-0000-use-case-for-handover-occurrence-while-using-the-vr-service.docx</a:t>
            </a:r>
            <a:endParaRPr lang="en-US" sz="2000" dirty="0" smtClean="0"/>
          </a:p>
          <a:p>
            <a:r>
              <a:rPr lang="en-US" sz="2400" dirty="0" smtClean="0"/>
              <a:t>Met </a:t>
            </a:r>
            <a:r>
              <a:rPr lang="en-US" sz="2400" dirty="0"/>
              <a:t>with ISO/JTC1/SC6  </a:t>
            </a:r>
            <a:endParaRPr lang="en-US" sz="2400" dirty="0" smtClean="0"/>
          </a:p>
          <a:p>
            <a:pPr lvl="1"/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mentor.ieee.org/802.11/dcn/17/11-17-1178-05-0jtc-jtc1-sc-agenda-for-hawaii-sep-2017.pptx</a:t>
            </a:r>
            <a:endParaRPr lang="en-US" sz="2400" dirty="0" smtClean="0"/>
          </a:p>
          <a:p>
            <a:r>
              <a:rPr lang="en-US" sz="2400" dirty="0" smtClean="0"/>
              <a:t>Discussed the IEEE-SA Press Release </a:t>
            </a:r>
            <a:endParaRPr lang="en-US" sz="2400" dirty="0" smtClean="0"/>
          </a:p>
          <a:p>
            <a:r>
              <a:rPr lang="en-US" sz="2400" dirty="0" smtClean="0"/>
              <a:t>Presentation on 802C</a:t>
            </a:r>
          </a:p>
          <a:p>
            <a:pPr lvl="1"/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mentor.ieee.org/802.11/dcn/17/11-17-1466-01-0000-local-mac-addresses-in-the-overview-and-architecture-based-on-ieee-std-802c.pptx</a:t>
            </a:r>
            <a:endParaRPr lang="en-US" sz="2000" dirty="0"/>
          </a:p>
          <a:p>
            <a:r>
              <a:rPr lang="en-US" sz="2400" dirty="0" smtClean="0"/>
              <a:t>Presentation on </a:t>
            </a:r>
            <a:r>
              <a:rPr lang="en-US" sz="2400" dirty="0" err="1" smtClean="0"/>
              <a:t>EchoNet</a:t>
            </a:r>
            <a:r>
              <a:rPr lang="en-US" sz="2400" dirty="0" smtClean="0"/>
              <a:t> Lite </a:t>
            </a:r>
          </a:p>
          <a:p>
            <a:pPr lvl="1"/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mentor.ieee.org/802.21/dcn/17/21-17-0048-00-0000-report-on-echonet-lite-for-2017-09.ppt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October 16</a:t>
            </a:r>
            <a:r>
              <a:rPr lang="en-US" sz="2800" dirty="0" smtClean="0"/>
              <a:t>, </a:t>
            </a:r>
            <a:r>
              <a:rPr lang="en-US" sz="2800" dirty="0" smtClean="0"/>
              <a:t>2017, 7:00-8:00 am, US EDT (8:00-9:00 pm, JST/KST</a:t>
            </a:r>
            <a:r>
              <a:rPr lang="en-US" sz="2800" dirty="0" smtClean="0"/>
              <a:t>)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1794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dirty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6</a:t>
            </a:fld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Motion: Authorize the WG Chair to request the EC to forward </a:t>
            </a:r>
            <a:r>
              <a:rPr lang="en-US" sz="2400" dirty="0" smtClean="0">
                <a:solidFill>
                  <a:srgbClr val="000000"/>
                </a:solidFill>
              </a:rPr>
              <a:t>IEEE </a:t>
            </a:r>
            <a:r>
              <a:rPr lang="en-US" sz="2400" dirty="0" smtClean="0">
                <a:solidFill>
                  <a:srgbClr val="000000"/>
                </a:solidFill>
              </a:rPr>
              <a:t>P802.21-2017/cor1</a:t>
            </a:r>
            <a:r>
              <a:rPr lang="en-US" sz="2400" b="0" dirty="0" smtClean="0">
                <a:solidFill>
                  <a:srgbClr val="000000"/>
                </a:solidFill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</a:rPr>
              <a:t>to IEEE SA RevCom.</a:t>
            </a:r>
          </a:p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Yoshikazu </a:t>
            </a:r>
            <a:r>
              <a:rPr lang="en-US" sz="2000" dirty="0" err="1" smtClean="0">
                <a:solidFill>
                  <a:srgbClr val="000000"/>
                </a:solidFill>
                <a:ea typeface="PMingLiU" charset="-120"/>
              </a:rPr>
              <a:t>Hanatani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 Hyeong Ho Lee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06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00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Passes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134183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8534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/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smtClean="0">
                <a:solidFill>
                  <a:schemeClr val="accent2"/>
                </a:solidFill>
              </a:rPr>
              <a:t>Future Session – 2017</a:t>
            </a:r>
            <a:br>
              <a:rPr lang="en-US" sz="3200" dirty="0" smtClean="0">
                <a:solidFill>
                  <a:schemeClr val="accent2"/>
                </a:solidFill>
              </a:rPr>
            </a:br>
            <a:endParaRPr lang="en-US" sz="32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35814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 Plenary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55847" cy="5257800"/>
          </a:xfrm>
        </p:spPr>
        <p:txBody>
          <a:bodyPr/>
          <a:lstStyle/>
          <a:p>
            <a:r>
              <a:rPr lang="en-US" sz="1800" b="1" dirty="0"/>
              <a:t>IEEE 802 Plenary </a:t>
            </a:r>
            <a:r>
              <a:rPr lang="en-US" sz="1800" b="1" dirty="0" smtClean="0"/>
              <a:t>Session, </a:t>
            </a:r>
            <a:r>
              <a:rPr lang="en-US" sz="1800" dirty="0" smtClean="0"/>
              <a:t>November </a:t>
            </a:r>
            <a:r>
              <a:rPr lang="en-US" sz="1800" dirty="0"/>
              <a:t>5-10, </a:t>
            </a:r>
            <a:r>
              <a:rPr lang="en-US" sz="1800" dirty="0" smtClean="0"/>
              <a:t>2017</a:t>
            </a:r>
            <a:r>
              <a:rPr lang="en-US" sz="1800" dirty="0"/>
              <a:t> </a:t>
            </a:r>
            <a:r>
              <a:rPr lang="en-US" sz="1800" dirty="0" smtClean="0"/>
              <a:t> at </a:t>
            </a:r>
            <a:r>
              <a:rPr lang="en-US" sz="1800" dirty="0"/>
              <a:t>the Caribe Royale in Orlando, Florida, USA. </a:t>
            </a:r>
          </a:p>
          <a:p>
            <a:r>
              <a:rPr lang="en-US" sz="1800" b="1" dirty="0" smtClean="0"/>
              <a:t>Event </a:t>
            </a:r>
            <a:r>
              <a:rPr lang="en-US" sz="1800" b="1" dirty="0"/>
              <a:t>Information:</a:t>
            </a:r>
            <a:r>
              <a:rPr lang="en-US" sz="1800" dirty="0"/>
              <a:t>	</a:t>
            </a:r>
            <a:r>
              <a:rPr lang="en-US" sz="1800" u="sng" dirty="0">
                <a:hlinkClick r:id="rId3"/>
              </a:rPr>
              <a:t>http://802world.org/plenary</a:t>
            </a:r>
            <a:r>
              <a:rPr lang="en-US" sz="1800" dirty="0"/>
              <a:t> </a:t>
            </a:r>
          </a:p>
          <a:p>
            <a:r>
              <a:rPr lang="en-US" sz="1800" dirty="0" smtClean="0"/>
              <a:t> </a:t>
            </a:r>
            <a:r>
              <a:rPr lang="en-US" sz="1800" b="1" dirty="0"/>
              <a:t>Registration:</a:t>
            </a:r>
            <a:r>
              <a:rPr lang="en-US" sz="1800" dirty="0"/>
              <a:t> </a:t>
            </a:r>
            <a:r>
              <a:rPr lang="en-US" sz="1800" u="sng" dirty="0">
                <a:hlinkClick r:id="rId4"/>
              </a:rPr>
              <a:t>https://</a:t>
            </a:r>
            <a:r>
              <a:rPr lang="en-US" sz="1800" u="sng" dirty="0" smtClean="0">
                <a:hlinkClick r:id="rId4"/>
              </a:rPr>
              <a:t>www.regonline.com/ieee802plenarynovember17</a:t>
            </a:r>
            <a:endParaRPr lang="en-US" sz="1800" dirty="0"/>
          </a:p>
          <a:p>
            <a:r>
              <a:rPr lang="en-US" sz="1800" b="1" dirty="0"/>
              <a:t>REGISTRATION FEES &amp; DEADLINES </a:t>
            </a:r>
            <a:endParaRPr lang="en-US" sz="1800" dirty="0"/>
          </a:p>
          <a:p>
            <a:pPr lvl="1"/>
            <a:r>
              <a:rPr lang="en-US" sz="1600" b="1" dirty="0"/>
              <a:t>Early Registration</a:t>
            </a:r>
            <a:endParaRPr lang="en-US" sz="1600" dirty="0"/>
          </a:p>
          <a:p>
            <a:pPr lvl="2"/>
            <a:r>
              <a:rPr lang="en-US" sz="1050" dirty="0" smtClean="0"/>
              <a:t>$</a:t>
            </a:r>
            <a:r>
              <a:rPr lang="en-US" sz="1050" dirty="0"/>
              <a:t>US 450.00 for attendees staying one or more nights at the Caribe </a:t>
            </a:r>
            <a:r>
              <a:rPr lang="en-US" sz="1050" dirty="0" smtClean="0"/>
              <a:t>Royale </a:t>
            </a:r>
            <a:r>
              <a:rPr lang="en-US" sz="1050" dirty="0"/>
              <a:t>Orlando </a:t>
            </a:r>
            <a:r>
              <a:rPr lang="en-US" sz="1050" dirty="0" smtClean="0"/>
              <a:t>otherwise US $750.00</a:t>
            </a:r>
            <a:endParaRPr lang="en-US" sz="1600" dirty="0"/>
          </a:p>
          <a:p>
            <a:pPr lvl="2"/>
            <a:r>
              <a:rPr lang="en-US" sz="1050" b="1" dirty="0" smtClean="0"/>
              <a:t>Deadline</a:t>
            </a:r>
            <a:r>
              <a:rPr lang="en-US" sz="1050" b="1" dirty="0"/>
              <a:t>:</a:t>
            </a:r>
            <a:r>
              <a:rPr lang="en-US" sz="1050" dirty="0"/>
              <a:t> 6:00 PM Pacific Time, Friday, October 13, 2017 </a:t>
            </a:r>
            <a:endParaRPr lang="en-US" sz="1600" dirty="0"/>
          </a:p>
          <a:p>
            <a:pPr lvl="1"/>
            <a:r>
              <a:rPr lang="en-US" sz="1600" b="1" dirty="0"/>
              <a:t>Standard Registration</a:t>
            </a:r>
            <a:endParaRPr lang="en-US" sz="1600" dirty="0"/>
          </a:p>
          <a:p>
            <a:pPr lvl="2"/>
            <a:r>
              <a:rPr lang="en-US" sz="1050" dirty="0" smtClean="0"/>
              <a:t>$</a:t>
            </a:r>
            <a:r>
              <a:rPr lang="en-US" sz="1050" dirty="0"/>
              <a:t>US 550.00 for attendees staying one or more nights at Caribe </a:t>
            </a:r>
            <a:r>
              <a:rPr lang="en-US" sz="1050" dirty="0" smtClean="0"/>
              <a:t>Royale </a:t>
            </a:r>
            <a:r>
              <a:rPr lang="en-US" sz="1050" dirty="0"/>
              <a:t>Orlando </a:t>
            </a:r>
            <a:r>
              <a:rPr lang="en-US" sz="1050" dirty="0" smtClean="0"/>
              <a:t> otherwise $US </a:t>
            </a:r>
            <a:r>
              <a:rPr lang="en-US" sz="1050" dirty="0"/>
              <a:t>850.00 for all </a:t>
            </a:r>
            <a:r>
              <a:rPr lang="en-US" sz="1050" dirty="0" smtClean="0"/>
              <a:t>others</a:t>
            </a:r>
            <a:endParaRPr lang="en-US" sz="1050" dirty="0"/>
          </a:p>
          <a:p>
            <a:pPr lvl="2"/>
            <a:r>
              <a:rPr lang="en-US" sz="1050" dirty="0" smtClean="0"/>
              <a:t> </a:t>
            </a:r>
            <a:r>
              <a:rPr lang="en-US" sz="1050" b="1" dirty="0"/>
              <a:t>Deadline: </a:t>
            </a:r>
            <a:r>
              <a:rPr lang="en-US" sz="1050" dirty="0"/>
              <a:t>6:00 PM Pacific Time, Friday, November 3, </a:t>
            </a:r>
            <a:r>
              <a:rPr lang="en-US" sz="1050" dirty="0" smtClean="0"/>
              <a:t>2017</a:t>
            </a:r>
          </a:p>
          <a:p>
            <a:pPr lvl="1"/>
            <a:r>
              <a:rPr lang="en-US" sz="1600" b="1" dirty="0" smtClean="0"/>
              <a:t>Late/On-site </a:t>
            </a:r>
            <a:r>
              <a:rPr lang="en-US" sz="1600" b="1" dirty="0"/>
              <a:t>Registration</a:t>
            </a:r>
            <a:endParaRPr lang="en-US" sz="1600" dirty="0"/>
          </a:p>
          <a:p>
            <a:pPr lvl="1"/>
            <a:r>
              <a:rPr lang="en-US" sz="1400" dirty="0" smtClean="0"/>
              <a:t> </a:t>
            </a:r>
            <a:r>
              <a:rPr lang="en-US" sz="1400" dirty="0"/>
              <a:t>$US 750.00 for attendees staying one or more nights at Caribe </a:t>
            </a:r>
            <a:r>
              <a:rPr lang="en-US" sz="1400" dirty="0" smtClean="0"/>
              <a:t>Royale </a:t>
            </a:r>
            <a:r>
              <a:rPr lang="en-US" sz="1400" dirty="0"/>
              <a:t>Orlando </a:t>
            </a:r>
            <a:r>
              <a:rPr lang="en-US" sz="1400" dirty="0" smtClean="0"/>
              <a:t>otherwise $US 1050.00</a:t>
            </a:r>
            <a:endParaRPr lang="en-US" sz="1400" dirty="0"/>
          </a:p>
          <a:p>
            <a:pPr lvl="1"/>
            <a:r>
              <a:rPr lang="en-US" sz="1400" dirty="0" smtClean="0"/>
              <a:t>After</a:t>
            </a:r>
            <a:r>
              <a:rPr lang="en-US" sz="1400" b="1" dirty="0" smtClean="0"/>
              <a:t>: </a:t>
            </a:r>
            <a:r>
              <a:rPr lang="en-US" sz="1400" dirty="0"/>
              <a:t>6:00 PM Pacific Time, Friday, November 3, 2017</a:t>
            </a:r>
          </a:p>
          <a:p>
            <a:r>
              <a:rPr lang="en-US" sz="1600" dirty="0"/>
              <a:t> </a:t>
            </a:r>
            <a:r>
              <a:rPr lang="en-US" sz="1600" b="1" dirty="0" smtClean="0"/>
              <a:t>Hotel Reservations</a:t>
            </a:r>
            <a:endParaRPr lang="en-US" sz="1600" dirty="0"/>
          </a:p>
          <a:p>
            <a:pPr lvl="1"/>
            <a:r>
              <a:rPr lang="en-US" sz="1200" u="sng" dirty="0" smtClean="0">
                <a:hlinkClick r:id="rId5"/>
              </a:rPr>
              <a:t>https</a:t>
            </a:r>
            <a:r>
              <a:rPr lang="en-US" sz="1200" u="sng" dirty="0">
                <a:hlinkClick r:id="rId5"/>
              </a:rPr>
              <a:t>://</a:t>
            </a:r>
            <a:r>
              <a:rPr lang="en-US" sz="1200" u="sng" dirty="0" smtClean="0">
                <a:hlinkClick r:id="rId5"/>
              </a:rPr>
              <a:t>reservations.travelclick.com/5636?groupID=1693692</a:t>
            </a:r>
            <a:endParaRPr lang="en-US" sz="1600" dirty="0"/>
          </a:p>
          <a:p>
            <a:r>
              <a:rPr lang="en-US" sz="1600" b="1" dirty="0"/>
              <a:t>IEEE 802 Room Rates</a:t>
            </a:r>
            <a:endParaRPr lang="en-US" sz="1600" dirty="0"/>
          </a:p>
          <a:p>
            <a:pPr lvl="1"/>
            <a:r>
              <a:rPr lang="en-US" sz="1200" b="1" dirty="0" smtClean="0"/>
              <a:t>Single/Double </a:t>
            </a:r>
            <a:r>
              <a:rPr lang="en-US" sz="1200" b="1" dirty="0"/>
              <a:t>Occupancy*: $US 139.00 per </a:t>
            </a:r>
            <a:r>
              <a:rPr lang="en-US" sz="1200" b="1" dirty="0" smtClean="0"/>
              <a:t>night</a:t>
            </a:r>
            <a:r>
              <a:rPr lang="en-US" sz="1200" dirty="0" smtClean="0"/>
              <a:t>; </a:t>
            </a:r>
            <a:r>
              <a:rPr lang="en-US" sz="1200" b="1" dirty="0" smtClean="0"/>
              <a:t>2 </a:t>
            </a:r>
            <a:r>
              <a:rPr lang="en-US" sz="1200" b="1" dirty="0"/>
              <a:t>Bedroom Villa (4 Adult Occupancy)*: $US 285.00 per </a:t>
            </a:r>
            <a:r>
              <a:rPr lang="en-US" sz="1200" b="1" dirty="0" smtClean="0"/>
              <a:t>Night</a:t>
            </a:r>
            <a:endParaRPr lang="en-US" sz="1200" dirty="0"/>
          </a:p>
          <a:p>
            <a:r>
              <a:rPr lang="en-US" sz="1400" b="1" dirty="0" smtClean="0"/>
              <a:t>IEEE </a:t>
            </a:r>
            <a:r>
              <a:rPr lang="en-US" sz="1400" b="1" dirty="0"/>
              <a:t>802 Group Rate </a:t>
            </a:r>
            <a:r>
              <a:rPr lang="en-US" sz="1400" b="1" dirty="0" smtClean="0"/>
              <a:t>Deadline</a:t>
            </a:r>
            <a:r>
              <a:rPr lang="en-US" sz="1400" dirty="0" smtClean="0"/>
              <a:t>: Friday, October </a:t>
            </a:r>
            <a:r>
              <a:rPr lang="en-US" sz="1400" dirty="0"/>
              <a:t>13, 2017, 8:00 PM Eastern Time</a:t>
            </a:r>
            <a:r>
              <a:rPr lang="en-US" sz="2000" dirty="0"/>
              <a:t> 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98571</TotalTime>
  <Words>410</Words>
  <Application>Microsoft Office PowerPoint</Application>
  <PresentationFormat>On-screen Show (4:3)</PresentationFormat>
  <Paragraphs>116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9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 </vt:lpstr>
      <vt:lpstr>P802.21 WG Motion </vt:lpstr>
      <vt:lpstr>Future Sessions</vt:lpstr>
      <vt:lpstr> Future Session – 2017 </vt:lpstr>
      <vt:lpstr>November Plenary Meeting Logistics </vt:lpstr>
      <vt:lpstr>Future Sessions – 2018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885</cp:revision>
  <cp:lastPrinted>1998-02-10T13:28:06Z</cp:lastPrinted>
  <dcterms:created xsi:type="dcterms:W3CDTF">2002-07-08T22:03:28Z</dcterms:created>
  <dcterms:modified xsi:type="dcterms:W3CDTF">2017-09-14T19:44:48Z</dcterms:modified>
</cp:coreProperties>
</file>