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2"/>
  </p:notesMasterIdLst>
  <p:handoutMasterIdLst>
    <p:handoutMasterId r:id="rId23"/>
  </p:handoutMasterIdLst>
  <p:sldIdLst>
    <p:sldId id="413" r:id="rId2"/>
    <p:sldId id="488" r:id="rId3"/>
    <p:sldId id="484" r:id="rId4"/>
    <p:sldId id="432" r:id="rId5"/>
    <p:sldId id="400" r:id="rId6"/>
    <p:sldId id="401" r:id="rId7"/>
    <p:sldId id="475" r:id="rId8"/>
    <p:sldId id="403" r:id="rId9"/>
    <p:sldId id="404" r:id="rId10"/>
    <p:sldId id="405" r:id="rId11"/>
    <p:sldId id="406" r:id="rId12"/>
    <p:sldId id="408" r:id="rId13"/>
    <p:sldId id="482" r:id="rId14"/>
    <p:sldId id="409" r:id="rId15"/>
    <p:sldId id="410" r:id="rId16"/>
    <p:sldId id="411" r:id="rId17"/>
    <p:sldId id="489" r:id="rId18"/>
    <p:sldId id="490" r:id="rId19"/>
    <p:sldId id="492" r:id="rId20"/>
    <p:sldId id="49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69" d="100"/>
          <a:sy n="69" d="100"/>
        </p:scale>
        <p:origin x="1564" y="44"/>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4024"/>
    </p:cViewPr>
  </p:sorterViewPr>
  <p:notesViewPr>
    <p:cSldViewPr>
      <p:cViewPr varScale="1">
        <p:scale>
          <a:sx n="51" d="100"/>
          <a:sy n="51" d="100"/>
        </p:scale>
        <p:origin x="2680" y="6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0795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13</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13</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3591942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1836409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extLst>
      <p:ext uri="{BB962C8B-B14F-4D97-AF65-F5344CB8AC3E}">
        <p14:creationId xmlns:p14="http://schemas.microsoft.com/office/powerpoint/2010/main" val="351217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2690079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8022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402329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141906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21-17-0060-00-Session#83</a:t>
            </a:r>
            <a:r>
              <a:rPr lang="en-US" sz="1400" b="1" dirty="0" smtClean="0"/>
              <a:t>	-Opening_Plenary_Notes.ppt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609600" y="838200"/>
            <a:ext cx="8153399" cy="5243430"/>
          </a:xfrm>
          <a:prstGeom prst="rect">
            <a:avLst/>
          </a:prstGeom>
        </p:spPr>
      </p:pic>
      <p:sp>
        <p:nvSpPr>
          <p:cNvPr id="16389" name="Rectangle 2"/>
          <p:cNvSpPr>
            <a:spLocks noGrp="1" noChangeArrowheads="1"/>
          </p:cNvSpPr>
          <p:nvPr>
            <p:ph type="ctrTitle"/>
          </p:nvPr>
        </p:nvSpPr>
        <p:spPr>
          <a:xfrm>
            <a:off x="838200" y="1161476"/>
            <a:ext cx="7848600" cy="3505200"/>
          </a:xfrm>
        </p:spPr>
        <p:txBody>
          <a:bodyPr/>
          <a:lstStyle/>
          <a:p>
            <a:r>
              <a:rPr lang="en-US" sz="5400" b="1" dirty="0" smtClean="0">
                <a:solidFill>
                  <a:srgbClr val="FF0000"/>
                </a:solidFill>
                <a:latin typeface="Arial" charset="0"/>
              </a:rPr>
              <a:t>IEEE 802.21</a:t>
            </a:r>
            <a:br>
              <a:rPr lang="en-US" sz="5400" b="1" dirty="0" smtClean="0">
                <a:solidFill>
                  <a:srgbClr val="FF0000"/>
                </a:solidFill>
                <a:latin typeface="Arial" charset="0"/>
              </a:rPr>
            </a:br>
            <a:r>
              <a:rPr lang="en-US" b="1" dirty="0" smtClean="0">
                <a:solidFill>
                  <a:srgbClr val="FF0000"/>
                </a:solidFill>
                <a:latin typeface="Arial" charset="0"/>
              </a:rPr>
              <a:t>Session #</a:t>
            </a:r>
            <a:r>
              <a:rPr lang="en-US" b="1" dirty="0" smtClean="0">
                <a:solidFill>
                  <a:srgbClr val="FF0000"/>
                </a:solidFill>
                <a:latin typeface="Arial" charset="0"/>
              </a:rPr>
              <a:t>83 </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Orlando</a:t>
            </a:r>
            <a:r>
              <a:rPr lang="en-US" b="1" dirty="0" smtClean="0">
                <a:solidFill>
                  <a:srgbClr val="FF0000"/>
                </a:solidFill>
                <a:latin typeface="Arial" charset="0"/>
              </a:rPr>
              <a:t>, FL, USA</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WG </a:t>
            </a:r>
            <a:r>
              <a:rPr lang="en-US" sz="3200" b="1" dirty="0" smtClean="0">
                <a:solidFill>
                  <a:srgbClr val="FF0000"/>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65455" y="5078797"/>
            <a:ext cx="6858000" cy="1066800"/>
          </a:xfrm>
        </p:spPr>
        <p:txBody>
          <a:bodyPr/>
          <a:lstStyle/>
          <a:p>
            <a:pPr eaLnBrk="1" hangingPunct="1"/>
            <a:r>
              <a:rPr lang="en-US" sz="2800" b="1" dirty="0" smtClean="0">
                <a:solidFill>
                  <a:srgbClr val="FF0000"/>
                </a:solidFill>
                <a:latin typeface="Arial" charset="0"/>
              </a:rPr>
              <a:t>Subir Das</a:t>
            </a:r>
          </a:p>
          <a:p>
            <a:pPr eaLnBrk="1" hangingPunct="1"/>
            <a:r>
              <a:rPr lang="en-US" sz="2800" b="1" dirty="0" smtClean="0">
                <a:solidFill>
                  <a:srgbClr val="FF0000"/>
                </a:solidFill>
                <a:latin typeface="Arial" charset="0"/>
              </a:rPr>
              <a:t>sdas at vencorelabs dot com</a:t>
            </a:r>
          </a:p>
        </p:txBody>
      </p:sp>
      <p:sp>
        <p:nvSpPr>
          <p:cNvPr id="7" name="Date Placeholder 3"/>
          <p:cNvSpPr txBox="1">
            <a:spLocks/>
          </p:cNvSpPr>
          <p:nvPr/>
        </p:nvSpPr>
        <p:spPr>
          <a:xfrm>
            <a:off x="685800" y="6487886"/>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Nov</a:t>
            </a:r>
            <a:r>
              <a:rPr lang="en-US" b="1" dirty="0" smtClean="0"/>
              <a:t>, </a:t>
            </a:r>
            <a:r>
              <a:rPr kumimoji="0" lang="en-US" sz="1200" b="1" i="0" u="none" strike="noStrike" kern="1200" cap="none" spc="0" normalizeH="0" baseline="0" noProof="0" dirty="0" smtClean="0">
                <a:ln>
                  <a:noFill/>
                </a:ln>
                <a:effectLst/>
                <a:uLnTx/>
                <a:uFillTx/>
              </a:rPr>
              <a:t>2017</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13</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8006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IEEE-802.21-2017  published on April 2017</a:t>
            </a:r>
          </a:p>
          <a:p>
            <a:pPr lvl="1">
              <a:lnSpc>
                <a:spcPct val="80000"/>
              </a:lnSpc>
            </a:pPr>
            <a:endParaRPr lang="en-US" sz="2400" dirty="0">
              <a:latin typeface="Arial" charset="0"/>
            </a:endParaRPr>
          </a:p>
          <a:p>
            <a:pPr lvl="1">
              <a:lnSpc>
                <a:spcPct val="80000"/>
              </a:lnSpc>
            </a:pPr>
            <a:r>
              <a:rPr lang="en-US" sz="2400" dirty="0" smtClean="0">
                <a:latin typeface="Arial" charset="0"/>
              </a:rPr>
              <a:t>IEEE 802.21.1-2017 published on April 2017 </a:t>
            </a:r>
          </a:p>
          <a:p>
            <a:pPr lvl="1">
              <a:lnSpc>
                <a:spcPct val="80000"/>
              </a:lnSpc>
            </a:pPr>
            <a:endParaRPr lang="en-US" sz="2400" dirty="0">
              <a:latin typeface="Arial" charset="0"/>
            </a:endParaRPr>
          </a:p>
          <a:p>
            <a:pPr lvl="1">
              <a:lnSpc>
                <a:spcPct val="80000"/>
              </a:lnSpc>
            </a:pPr>
            <a:r>
              <a:rPr lang="en-US" sz="2400" dirty="0" smtClean="0">
                <a:latin typeface="Arial" charset="0"/>
              </a:rPr>
              <a:t>IEEE 802.21-2017/Cor1 </a:t>
            </a:r>
            <a:r>
              <a:rPr lang="en-US" sz="2400" dirty="0">
                <a:latin typeface="Arial" charset="0"/>
              </a:rPr>
              <a:t> </a:t>
            </a:r>
            <a:r>
              <a:rPr lang="en-US" sz="2400" dirty="0" smtClean="0">
                <a:latin typeface="Arial" charset="0"/>
              </a:rPr>
              <a:t>is on </a:t>
            </a:r>
            <a:r>
              <a:rPr lang="en-US" sz="2400" dirty="0" err="1" smtClean="0">
                <a:latin typeface="Arial" charset="0"/>
              </a:rPr>
              <a:t>Revcom’s</a:t>
            </a:r>
            <a:r>
              <a:rPr lang="en-US" sz="2400" dirty="0" smtClean="0">
                <a:latin typeface="Arial" charset="0"/>
              </a:rPr>
              <a:t> December 2017 Agenda </a:t>
            </a:r>
          </a:p>
          <a:p>
            <a:pPr lvl="2">
              <a:lnSpc>
                <a:spcPct val="80000"/>
              </a:lnSpc>
              <a:buNone/>
            </a:pPr>
            <a:endParaRPr lang="en-US" sz="1200" dirty="0">
              <a:latin typeface="Arial" charset="0"/>
            </a:endParaRPr>
          </a:p>
          <a:p>
            <a:pPr lvl="1">
              <a:lnSpc>
                <a:spcPct val="80000"/>
              </a:lnSpc>
            </a:pPr>
            <a:r>
              <a:rPr lang="en-US" sz="2400" dirty="0" smtClean="0">
                <a:latin typeface="Arial" charset="0"/>
              </a:rPr>
              <a:t>ISO/IEC/JTC1/SC6 FDIS ballot started for IEEE-802.21-2017  </a:t>
            </a:r>
            <a:r>
              <a:rPr lang="en-US" sz="2400" dirty="0">
                <a:latin typeface="Arial" charset="0"/>
              </a:rPr>
              <a:t>and IEEE 802.21.1-2017 </a:t>
            </a: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7884438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November  Meeting</a:t>
            </a:r>
          </a:p>
        </p:txBody>
      </p:sp>
      <p:sp>
        <p:nvSpPr>
          <p:cNvPr id="34822" name="Rectangle 3"/>
          <p:cNvSpPr>
            <a:spLocks noGrp="1" noChangeArrowheads="1"/>
          </p:cNvSpPr>
          <p:nvPr>
            <p:ph type="body" idx="1"/>
          </p:nvPr>
        </p:nvSpPr>
        <p:spPr>
          <a:xfrm>
            <a:off x="533400" y="16764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Approval of IEEE 802.21-2017/Cor1 Draft submission to ISO-IEC/SC6  </a:t>
            </a:r>
          </a:p>
          <a:p>
            <a:pPr>
              <a:lnSpc>
                <a:spcPct val="90000"/>
              </a:lnSpc>
            </a:pPr>
            <a:r>
              <a:rPr lang="en-US" sz="2600" dirty="0" smtClean="0">
                <a:latin typeface="Arial" charset="0"/>
              </a:rPr>
              <a:t>Discussion on network requirements w.r.t to liaison from IEEE P3079</a:t>
            </a:r>
          </a:p>
          <a:p>
            <a:pPr>
              <a:lnSpc>
                <a:spcPct val="90000"/>
              </a:lnSpc>
            </a:pPr>
            <a:r>
              <a:rPr lang="en-US" sz="2600" dirty="0" smtClean="0">
                <a:latin typeface="Arial" charset="0"/>
              </a:rPr>
              <a:t>Next Steps  </a:t>
            </a:r>
            <a:endParaRPr lang="en-US" sz="2600" dirty="0">
              <a:latin typeface="Arial" charset="0"/>
            </a:endParaRPr>
          </a:p>
          <a:p>
            <a:pPr marL="857250" lvl="2" indent="0">
              <a:lnSpc>
                <a:spcPct val="90000"/>
              </a:lnSpc>
              <a:buNone/>
            </a:pPr>
            <a:r>
              <a:rPr lang="en-US" sz="2600" dirty="0" smtClean="0">
                <a:latin typeface="Arial" charset="0"/>
              </a:rPr>
              <a:t>	</a:t>
            </a:r>
            <a:endParaRPr lang="en-US" sz="26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28399661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77479" y="762000"/>
            <a:ext cx="7772400" cy="533400"/>
          </a:xfrm>
        </p:spPr>
        <p:txBody>
          <a:bodyPr/>
          <a:lstStyle/>
          <a:p>
            <a:r>
              <a:rPr lang="en-US" sz="3200" dirty="0" smtClean="0">
                <a:solidFill>
                  <a:schemeClr val="accent2"/>
                </a:solidFill>
                <a:latin typeface="Arial" charset="0"/>
              </a:rPr>
              <a:t>802 EC #117 Meeting Update </a:t>
            </a:r>
            <a:endParaRPr lang="en-US" sz="32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19</a:t>
            </a:fld>
            <a:endParaRPr lang="en-US" dirty="0"/>
          </a:p>
        </p:txBody>
      </p:sp>
      <p:pic>
        <p:nvPicPr>
          <p:cNvPr id="4" name="Picture 3"/>
          <p:cNvPicPr>
            <a:picLocks noChangeAspect="1"/>
          </p:cNvPicPr>
          <p:nvPr/>
        </p:nvPicPr>
        <p:blipFill>
          <a:blip r:embed="rId3"/>
          <a:stretch>
            <a:fillRect/>
          </a:stretch>
        </p:blipFill>
        <p:spPr>
          <a:xfrm>
            <a:off x="723107" y="1295400"/>
            <a:ext cx="7881144" cy="5069899"/>
          </a:xfrm>
          <a:prstGeom prst="rect">
            <a:avLst/>
          </a:prstGeom>
        </p:spPr>
      </p:pic>
    </p:spTree>
    <p:extLst>
      <p:ext uri="{BB962C8B-B14F-4D97-AF65-F5344CB8AC3E}">
        <p14:creationId xmlns:p14="http://schemas.microsoft.com/office/powerpoint/2010/main" val="605470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1150215" y="5184824"/>
            <a:ext cx="7242175" cy="338554"/>
          </a:xfrm>
          <a:prstGeom prst="rect">
            <a:avLst/>
          </a:prstGeom>
          <a:noFill/>
          <a:ln w="9525">
            <a:noFill/>
            <a:miter lim="800000"/>
            <a:headEnd/>
            <a:tailEnd/>
          </a:ln>
        </p:spPr>
        <p:txBody>
          <a:bodyPr wrap="square">
            <a:spAutoFit/>
          </a:bodyPr>
          <a:lstStyle/>
          <a:p>
            <a:pPr eaLnBrk="1" hangingPunct="1"/>
            <a:r>
              <a:rPr lang="en-US" sz="1600" b="1" dirty="0" smtClean="0"/>
              <a:t>Default </a:t>
            </a:r>
            <a:r>
              <a:rPr lang="en-US" sz="1600" b="1" dirty="0"/>
              <a:t>Location</a:t>
            </a:r>
            <a:r>
              <a:rPr lang="en-US" sz="1600" dirty="0" smtClean="0"/>
              <a:t>: Bonaire 4  JTC1/SC6: Bonaire 3; </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723900" y="5831788"/>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18 </a:t>
            </a:r>
            <a:r>
              <a:rPr lang="en-US" sz="1600" dirty="0">
                <a:latin typeface="Arial" charset="0"/>
              </a:rPr>
              <a:t>voting members </a:t>
            </a:r>
            <a:r>
              <a:rPr lang="en-US" sz="1600" dirty="0" smtClean="0">
                <a:latin typeface="Arial" charset="0"/>
              </a:rPr>
              <a:t> as </a:t>
            </a:r>
            <a:r>
              <a:rPr lang="en-US" sz="1600" dirty="0">
                <a:latin typeface="Arial" charset="0"/>
              </a:rPr>
              <a:t>of this meeting</a:t>
            </a:r>
          </a:p>
        </p:txBody>
      </p:sp>
      <p:graphicFrame>
        <p:nvGraphicFramePr>
          <p:cNvPr id="5" name="Table 4"/>
          <p:cNvGraphicFramePr>
            <a:graphicFrameLocks noGrp="1"/>
          </p:cNvGraphicFramePr>
          <p:nvPr>
            <p:extLst>
              <p:ext uri="{D42A27DB-BD31-4B8C-83A1-F6EECF244321}">
                <p14:modId xmlns:p14="http://schemas.microsoft.com/office/powerpoint/2010/main" val="644656853"/>
              </p:ext>
            </p:extLst>
          </p:nvPr>
        </p:nvGraphicFramePr>
        <p:xfrm>
          <a:off x="987424" y="1571626"/>
          <a:ext cx="7432675" cy="3426773"/>
        </p:xfrm>
        <a:graphic>
          <a:graphicData uri="http://schemas.openxmlformats.org/drawingml/2006/table">
            <a:tbl>
              <a:tblPr firstRow="1" firstCol="1" bandRow="1">
                <a:tableStyleId>{5C22544A-7EE6-4342-B048-85BDC9FD1C3A}</a:tableStyleId>
              </a:tblPr>
              <a:tblGrid>
                <a:gridCol w="1133078">
                  <a:extLst>
                    <a:ext uri="{9D8B030D-6E8A-4147-A177-3AD203B41FA5}">
                      <a16:colId xmlns:a16="http://schemas.microsoft.com/office/drawing/2014/main" val="1573210905"/>
                    </a:ext>
                  </a:extLst>
                </a:gridCol>
                <a:gridCol w="2017922">
                  <a:extLst>
                    <a:ext uri="{9D8B030D-6E8A-4147-A177-3AD203B41FA5}">
                      <a16:colId xmlns:a16="http://schemas.microsoft.com/office/drawing/2014/main" val="338507183"/>
                    </a:ext>
                  </a:extLst>
                </a:gridCol>
                <a:gridCol w="1297234">
                  <a:extLst>
                    <a:ext uri="{9D8B030D-6E8A-4147-A177-3AD203B41FA5}">
                      <a16:colId xmlns:a16="http://schemas.microsoft.com/office/drawing/2014/main" val="2278793096"/>
                    </a:ext>
                  </a:extLst>
                </a:gridCol>
                <a:gridCol w="1369304">
                  <a:extLst>
                    <a:ext uri="{9D8B030D-6E8A-4147-A177-3AD203B41FA5}">
                      <a16:colId xmlns:a16="http://schemas.microsoft.com/office/drawing/2014/main" val="775343952"/>
                    </a:ext>
                  </a:extLst>
                </a:gridCol>
                <a:gridCol w="1615137">
                  <a:extLst>
                    <a:ext uri="{9D8B030D-6E8A-4147-A177-3AD203B41FA5}">
                      <a16:colId xmlns:a16="http://schemas.microsoft.com/office/drawing/2014/main" val="3212962555"/>
                    </a:ext>
                  </a:extLst>
                </a:gridCol>
              </a:tblGrid>
              <a:tr h="749386">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(Nov 06,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(Nov 07,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(Nov 08, 2017)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(Nov 09, 2017) </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295873097"/>
                  </a:ext>
                </a:extLst>
              </a:tr>
              <a:tr h="678763">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EC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269965344"/>
                  </a:ext>
                </a:extLst>
              </a:tr>
              <a:tr h="488082">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594960597"/>
                  </a:ext>
                </a:extLst>
              </a:tr>
              <a:tr h="463756">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 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057641254"/>
                  </a:ext>
                </a:extLst>
              </a:tr>
              <a:tr h="523393">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4217880011"/>
                  </a:ext>
                </a:extLst>
              </a:tr>
              <a:tr h="523393">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Tutorial #1 (6:00-7:20p)</a:t>
                      </a:r>
                    </a:p>
                    <a:p>
                      <a:pPr marL="0" marR="0">
                        <a:spcBef>
                          <a:spcPts val="0"/>
                        </a:spcBef>
                        <a:spcAft>
                          <a:spcPts val="0"/>
                        </a:spcAft>
                      </a:pPr>
                      <a:r>
                        <a:rPr lang="en-US" sz="1200" dirty="0">
                          <a:effectLst/>
                        </a:rPr>
                        <a:t>Tutorial #2 (7:30-8:50p</a:t>
                      </a:r>
                      <a:r>
                        <a:rPr lang="en-US" sz="1200" dirty="0" smtClean="0">
                          <a:effectLst/>
                        </a:rPr>
                        <a:t>)</a:t>
                      </a:r>
                      <a:endParaRPr lang="en-US" sz="1200" dirty="0">
                        <a:effectLst/>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Social (6 – 9p)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524480157"/>
                  </a:ext>
                </a:extLst>
              </a:tr>
            </a:tbl>
          </a:graphicData>
        </a:graphic>
      </p:graphicFrame>
    </p:spTree>
    <p:extLst>
      <p:ext uri="{BB962C8B-B14F-4D97-AF65-F5344CB8AC3E}">
        <p14:creationId xmlns:p14="http://schemas.microsoft.com/office/powerpoint/2010/main" val="2039187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23900"/>
            <a:ext cx="8534400" cy="5715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066800"/>
            <a:ext cx="8610600" cy="5334000"/>
          </a:xfrm>
        </p:spPr>
        <p:txBody>
          <a:bodyPr/>
          <a:lstStyle/>
          <a:p>
            <a:pPr>
              <a:lnSpc>
                <a:spcPct val="90000"/>
              </a:lnSpc>
            </a:pPr>
            <a:r>
              <a:rPr lang="en-US" sz="2400" b="1" dirty="0" smtClean="0">
                <a:solidFill>
                  <a:schemeClr val="accent2"/>
                </a:solidFill>
              </a:rPr>
              <a:t>January </a:t>
            </a:r>
            <a:r>
              <a:rPr lang="en-US" sz="2400" b="1" dirty="0">
                <a:solidFill>
                  <a:schemeClr val="accent2"/>
                </a:solidFill>
              </a:rPr>
              <a:t>15-20, </a:t>
            </a:r>
            <a:r>
              <a:rPr lang="en-US" sz="2400" b="1" dirty="0" smtClean="0">
                <a:solidFill>
                  <a:schemeClr val="accent2"/>
                </a:solidFill>
              </a:rPr>
              <a:t>2018, Hotel Irvine, </a:t>
            </a:r>
            <a:r>
              <a:rPr lang="es-ES" sz="2400" b="1" dirty="0" smtClean="0">
                <a:solidFill>
                  <a:schemeClr val="accent2"/>
                </a:solidFill>
              </a:rPr>
              <a:t> Los Angeles,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a:t>
            </a:r>
            <a:r>
              <a:rPr lang="en-US" sz="2400" b="1" dirty="0">
                <a:solidFill>
                  <a:srgbClr val="FF0000"/>
                </a:solidFill>
              </a:rPr>
              <a:t>March </a:t>
            </a:r>
            <a:r>
              <a:rPr lang="en-US" sz="2400" b="1" dirty="0" smtClean="0">
                <a:solidFill>
                  <a:srgbClr val="FF0000"/>
                </a:solidFill>
              </a:rPr>
              <a:t>04-09, 2018, </a:t>
            </a:r>
            <a:r>
              <a:rPr lang="en-US" sz="2400" b="1" dirty="0">
                <a:solidFill>
                  <a:srgbClr val="FF0000"/>
                </a:solidFill>
              </a:rPr>
              <a:t>Hyatt Regency </a:t>
            </a:r>
            <a:r>
              <a:rPr lang="en-US" sz="2400" b="1" dirty="0" smtClean="0">
                <a:solidFill>
                  <a:srgbClr val="FF0000"/>
                </a:solidFill>
              </a:rPr>
              <a:t>O’Hare, Rosemont, Illinois, USA </a:t>
            </a:r>
          </a:p>
          <a:p>
            <a:pPr lvl="1">
              <a:lnSpc>
                <a:spcPct val="90000"/>
              </a:lnSpc>
            </a:pPr>
            <a:r>
              <a:rPr lang="en-US" sz="1600" dirty="0" smtClean="0">
                <a:solidFill>
                  <a:srgbClr val="FF0000"/>
                </a:solidFill>
              </a:rPr>
              <a:t>Co-located with all 802 groups</a:t>
            </a:r>
            <a:endParaRPr lang="en-US" sz="1600" b="1" dirty="0" smtClean="0">
              <a:solidFill>
                <a:srgbClr val="FF0000"/>
              </a:solidFill>
            </a:endParaRPr>
          </a:p>
          <a:p>
            <a:pPr>
              <a:lnSpc>
                <a:spcPct val="90000"/>
              </a:lnSpc>
            </a:pPr>
            <a:r>
              <a:rPr lang="en-US" sz="2400" b="1" dirty="0" smtClean="0">
                <a:solidFill>
                  <a:srgbClr val="0000FF"/>
                </a:solidFill>
              </a:rPr>
              <a:t>Interim:  </a:t>
            </a:r>
            <a:r>
              <a:rPr lang="en-US" sz="2400" b="1" dirty="0">
                <a:solidFill>
                  <a:srgbClr val="0000FF"/>
                </a:solidFill>
              </a:rPr>
              <a:t>May </a:t>
            </a:r>
            <a:r>
              <a:rPr lang="en-US" sz="2400" b="1" dirty="0" smtClean="0">
                <a:solidFill>
                  <a:srgbClr val="0000FF"/>
                </a:solidFill>
              </a:rPr>
              <a:t>06-11, 2018, Mariott, Warsaw, Poland </a:t>
            </a: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8-13, 2018, Manchester Grand Hyatt, San Diego, CA, </a:t>
            </a:r>
            <a:r>
              <a:rPr lang="en-US" sz="2400" b="1" dirty="0" smtClean="0">
                <a:solidFill>
                  <a:srgbClr val="FF0000"/>
                </a:solidFill>
              </a:rPr>
              <a:t>USA </a:t>
            </a:r>
          </a:p>
          <a:p>
            <a:pPr lvl="1">
              <a:lnSpc>
                <a:spcPct val="90000"/>
              </a:lnSpc>
            </a:pPr>
            <a:r>
              <a:rPr lang="en-US" sz="16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a:t>
            </a:r>
            <a:r>
              <a:rPr lang="en-US" sz="2400" b="1" dirty="0" smtClean="0">
                <a:solidFill>
                  <a:srgbClr val="0000FF"/>
                </a:solidFill>
              </a:rPr>
              <a:t>09-14,  2018, </a:t>
            </a:r>
            <a:r>
              <a:rPr lang="en-US" sz="2400" b="1" dirty="0">
                <a:solidFill>
                  <a:srgbClr val="0000FF"/>
                </a:solidFill>
              </a:rPr>
              <a:t>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a:t>
            </a:r>
            <a:r>
              <a:rPr lang="en-US" sz="2400" b="1" dirty="0" smtClean="0">
                <a:solidFill>
                  <a:srgbClr val="FF0000"/>
                </a:solidFill>
              </a:rPr>
              <a:t>, Marriott Marquis Queen’s Park, Bangkok, Thailand </a:t>
            </a: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43056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2345084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382000" cy="4191000"/>
          </a:xfrm>
          <a:noFill/>
        </p:spPr>
        <p:txBody>
          <a:bodyPr wrap="square"/>
          <a:lstStyle/>
          <a:p>
            <a:pPr>
              <a:lnSpc>
                <a:spcPct val="80000"/>
              </a:lnSpc>
              <a:defRPr/>
            </a:pPr>
            <a:r>
              <a:rPr lang="en-US" sz="2400" dirty="0" smtClean="0">
                <a:latin typeface="Arial" panose="020B0604020202020204" pitchFamily="34" charset="0"/>
                <a:cs typeface="Arial" panose="020B0604020202020204" pitchFamily="34" charset="0"/>
              </a:rPr>
              <a:t>Electronic Attendance ONLY</a:t>
            </a:r>
          </a:p>
          <a:p>
            <a:pPr>
              <a:lnSpc>
                <a:spcPct val="80000"/>
              </a:lnSpc>
              <a:defRPr/>
            </a:pPr>
            <a:r>
              <a:rPr lang="en-US" sz="2400" dirty="0" smtClean="0">
                <a:latin typeface="Arial" panose="020B0604020202020204" pitchFamily="34" charset="0"/>
                <a:cs typeface="Arial" panose="020B0604020202020204" pitchFamily="34" charset="0"/>
              </a:rPr>
              <a:t>Electronic Attendance</a:t>
            </a: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IMAT System   </a:t>
            </a:r>
          </a:p>
          <a:p>
            <a:pPr lvl="2">
              <a:lnSpc>
                <a:spcPct val="80000"/>
              </a:lnSpc>
              <a:defRPr/>
            </a:pPr>
            <a:r>
              <a:rPr lang="en-US" altLang="ja-JP" sz="1800" b="1" dirty="0" smtClean="0">
                <a:latin typeface="Arial" panose="020B0604020202020204" pitchFamily="34" charset="0"/>
                <a:ea typeface="ＭＳ Ｐゴシック" charset="-128"/>
                <a:cs typeface="Arial" panose="020B0604020202020204" pitchFamily="34" charset="0"/>
              </a:rPr>
              <a:t>https://imat.ieee.org/attendance</a:t>
            </a:r>
            <a:endParaRPr lang="en-US" altLang="ja-JP" sz="1600" b="1"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 </a:t>
            </a:r>
            <a:r>
              <a:rPr lang="en-US" sz="2400" dirty="0" smtClean="0">
                <a:latin typeface="Arial" charset="0"/>
              </a:rPr>
              <a:t>08</a:t>
            </a:r>
            <a:endParaRPr lang="en-US" sz="2400" dirty="0" smtClean="0">
              <a:latin typeface="Arial" charset="0"/>
            </a:endParaRPr>
          </a:p>
          <a:p>
            <a:pPr>
              <a:lnSpc>
                <a:spcPct val="80000"/>
              </a:lnSpc>
              <a:defRPr/>
            </a:pPr>
            <a:r>
              <a:rPr lang="en-US" sz="2400" dirty="0" smtClean="0">
                <a:latin typeface="Arial" charset="0"/>
              </a:rPr>
              <a:t>06 </a:t>
            </a:r>
            <a:r>
              <a:rPr lang="en-US" sz="2400" dirty="0" smtClean="0">
                <a:latin typeface="Arial" charset="0"/>
              </a:rPr>
              <a:t>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04800" y="1295400"/>
            <a:ext cx="8610600" cy="5029200"/>
          </a:xfrm>
        </p:spPr>
        <p:txBody>
          <a:bodyPr/>
          <a:lstStyle/>
          <a:p>
            <a:pPr>
              <a:lnSpc>
                <a:spcPct val="90000"/>
              </a:lnSpc>
            </a:pPr>
            <a:r>
              <a:rPr lang="en-US" sz="2000" dirty="0" smtClean="0">
                <a:latin typeface="Arial" charset="0"/>
              </a:rPr>
              <a:t>Meeting Information: 802info@facetoface-events.com </a:t>
            </a:r>
          </a:p>
          <a:p>
            <a:pPr>
              <a:lnSpc>
                <a:spcPct val="90000"/>
              </a:lnSpc>
            </a:pPr>
            <a:r>
              <a:rPr lang="en-US" sz="2000" dirty="0" smtClean="0">
                <a:latin typeface="Arial" charset="0"/>
              </a:rPr>
              <a:t>WG Documents</a:t>
            </a:r>
            <a:r>
              <a:rPr lang="en-US" sz="2000" dirty="0">
                <a:latin typeface="Arial" charset="0"/>
              </a:rPr>
              <a:t>: </a:t>
            </a:r>
            <a:r>
              <a:rPr lang="en-US" sz="2000" dirty="0" smtClean="0">
                <a:latin typeface="Arial" charset="0"/>
              </a:rPr>
              <a:t>http</a:t>
            </a:r>
            <a:r>
              <a:rPr lang="en-US" sz="2000" dirty="0">
                <a:latin typeface="Arial" charset="0"/>
              </a:rPr>
              <a:t>://newton.meeting.verilan.com</a:t>
            </a:r>
            <a:endParaRPr lang="en-US" sz="2000" dirty="0" smtClean="0">
              <a:latin typeface="Arial" charset="0"/>
            </a:endParaRPr>
          </a:p>
          <a:p>
            <a:pPr>
              <a:lnSpc>
                <a:spcPct val="90000"/>
              </a:lnSpc>
            </a:pPr>
            <a:r>
              <a:rPr lang="en-US" sz="2000" dirty="0" smtClean="0">
                <a:latin typeface="Arial" charset="0"/>
              </a:rPr>
              <a:t>Mobile Device website: </a:t>
            </a:r>
            <a:r>
              <a:rPr lang="en-US" sz="2000" dirty="0">
                <a:latin typeface="Arial" charset="0"/>
              </a:rPr>
              <a:t>http://</a:t>
            </a:r>
            <a:r>
              <a:rPr lang="en-US" sz="2000" dirty="0" smtClean="0">
                <a:latin typeface="Arial" charset="0"/>
              </a:rPr>
              <a:t>schedule.802world.com/</a:t>
            </a:r>
            <a:endParaRPr lang="en-US" sz="2000" dirty="0">
              <a:latin typeface="Arial" charset="0"/>
            </a:endParaRPr>
          </a:p>
          <a:p>
            <a:pPr>
              <a:lnSpc>
                <a:spcPct val="90000"/>
              </a:lnSpc>
            </a:pPr>
            <a:r>
              <a:rPr lang="en-US" sz="2000" dirty="0" smtClean="0">
                <a:latin typeface="Arial" charset="0"/>
              </a:rPr>
              <a:t>Meeting Map: http</a:t>
            </a:r>
            <a:r>
              <a:rPr lang="en-US" sz="2000" dirty="0">
                <a:latin typeface="Arial" charset="0"/>
              </a:rPr>
              <a:t>://</a:t>
            </a:r>
            <a:r>
              <a:rPr lang="en-US" sz="2000" dirty="0" smtClean="0">
                <a:latin typeface="Arial" charset="0"/>
              </a:rPr>
              <a:t>802world.org/plenary/meeting-map/</a:t>
            </a: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a:latin typeface="Arial" pitchFamily="34" charset="0"/>
                <a:cs typeface="Arial" pitchFamily="34" charset="0"/>
              </a:rPr>
              <a:t>verilan-secure </a:t>
            </a:r>
            <a:r>
              <a:rPr lang="en-US" sz="2000" dirty="0" smtClean="0">
                <a:latin typeface="Arial" pitchFamily="34" charset="0"/>
                <a:cs typeface="Arial" pitchFamily="34" charset="0"/>
              </a:rPr>
              <a:t>;  Access code: ieeeieee</a:t>
            </a:r>
          </a:p>
          <a:p>
            <a:pPr>
              <a:lnSpc>
                <a:spcPct val="90000"/>
              </a:lnSpc>
            </a:pPr>
            <a:r>
              <a:rPr lang="en-US" sz="2000" dirty="0" smtClean="0">
                <a:latin typeface="Arial" pitchFamily="34" charset="0"/>
                <a:cs typeface="Arial" pitchFamily="34" charset="0"/>
              </a:rPr>
              <a:t>Network help desk: Located </a:t>
            </a:r>
            <a:r>
              <a:rPr lang="en-US" sz="2000" dirty="0">
                <a:latin typeface="Arial" pitchFamily="34" charset="0"/>
                <a:cs typeface="Arial" pitchFamily="34" charset="0"/>
              </a:rPr>
              <a:t>in </a:t>
            </a:r>
            <a:r>
              <a:rPr lang="en-US" sz="2000" dirty="0" smtClean="0">
                <a:latin typeface="Arial" pitchFamily="34" charset="0"/>
                <a:cs typeface="Arial" pitchFamily="34" charset="0"/>
              </a:rPr>
              <a:t>Caribbean </a:t>
            </a:r>
            <a:r>
              <a:rPr lang="en-US" sz="2000" dirty="0">
                <a:latin typeface="Arial" pitchFamily="34" charset="0"/>
                <a:cs typeface="Arial" pitchFamily="34" charset="0"/>
              </a:rPr>
              <a:t>Foyer – Conference Center</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Caribbean </a:t>
            </a:r>
            <a:r>
              <a:rPr lang="en-US" sz="2000" dirty="0">
                <a:latin typeface="Arial" charset="0"/>
              </a:rPr>
              <a:t>&amp; Grand Sierra Foyer</a:t>
            </a:r>
            <a:endParaRPr lang="en-US" sz="2000" dirty="0" smtClean="0">
              <a:latin typeface="Arial" charset="0"/>
            </a:endParaRPr>
          </a:p>
          <a:p>
            <a:pPr lvl="1"/>
            <a:r>
              <a:rPr lang="en-US" sz="1800" dirty="0" smtClean="0">
                <a:latin typeface="Arial" charset="0"/>
              </a:rPr>
              <a:t>Breakfast: 7:30-9:00 AM </a:t>
            </a:r>
            <a:endParaRPr lang="en-US" sz="1800" dirty="0" smtClean="0">
              <a:latin typeface="Arial" charset="0"/>
            </a:endParaRPr>
          </a:p>
          <a:p>
            <a:pPr lvl="1"/>
            <a:r>
              <a:rPr lang="en-US" sz="1800" dirty="0" smtClean="0">
                <a:latin typeface="Arial" charset="0"/>
              </a:rPr>
              <a:t>Morning  and afternoon Coffee/Tea : </a:t>
            </a:r>
            <a:r>
              <a:rPr lang="en-US" sz="1800" dirty="0" smtClean="0">
                <a:latin typeface="Arial" charset="0"/>
              </a:rPr>
              <a:t>9:00</a:t>
            </a:r>
            <a:r>
              <a:rPr lang="en-US" sz="1800" dirty="0" smtClean="0">
                <a:latin typeface="Arial" charset="0"/>
              </a:rPr>
              <a:t>AM </a:t>
            </a:r>
            <a:r>
              <a:rPr lang="en-US" sz="1800" dirty="0" smtClean="0">
                <a:latin typeface="Arial" charset="0"/>
              </a:rPr>
              <a:t>–11:00 AM, and </a:t>
            </a:r>
            <a:r>
              <a:rPr lang="en-US" sz="1800" dirty="0" smtClean="0">
                <a:latin typeface="Arial" charset="0"/>
              </a:rPr>
              <a:t>2:00-4:00 PM,</a:t>
            </a:r>
            <a:endParaRPr lang="en-US" sz="1800" dirty="0" smtClean="0">
              <a:latin typeface="Arial" charset="0"/>
            </a:endParaRPr>
          </a:p>
          <a:p>
            <a:pPr>
              <a:lnSpc>
                <a:spcPct val="90000"/>
              </a:lnSpc>
            </a:pPr>
            <a:r>
              <a:rPr lang="en-US" sz="2000" dirty="0" smtClean="0">
                <a:latin typeface="Arial" charset="0"/>
              </a:rPr>
              <a:t>Social Event: </a:t>
            </a:r>
            <a:endParaRPr lang="en-US" sz="2000" dirty="0">
              <a:latin typeface="Arial" charset="0"/>
            </a:endParaRPr>
          </a:p>
          <a:p>
            <a:pPr lvl="1">
              <a:lnSpc>
                <a:spcPct val="90000"/>
              </a:lnSpc>
            </a:pPr>
            <a:r>
              <a:rPr lang="en-US" sz="1600" dirty="0">
                <a:latin typeface="Arial" charset="0"/>
              </a:rPr>
              <a:t>Wednesday November </a:t>
            </a:r>
            <a:r>
              <a:rPr lang="en-US" sz="1600" dirty="0" smtClean="0">
                <a:latin typeface="Arial" charset="0"/>
              </a:rPr>
              <a:t>8</a:t>
            </a:r>
            <a:r>
              <a:rPr lang="en-US" sz="1600" baseline="30000" dirty="0" smtClean="0">
                <a:latin typeface="Arial" charset="0"/>
              </a:rPr>
              <a:t>th</a:t>
            </a:r>
            <a:r>
              <a:rPr lang="en-US" sz="1600" dirty="0" smtClean="0">
                <a:latin typeface="Arial" charset="0"/>
              </a:rPr>
              <a:t>, 6:30 </a:t>
            </a:r>
            <a:r>
              <a:rPr lang="en-US" sz="1600" dirty="0">
                <a:latin typeface="Arial" charset="0"/>
              </a:rPr>
              <a:t>PM – 8:30 </a:t>
            </a:r>
            <a:r>
              <a:rPr lang="en-US" sz="1600" dirty="0" smtClean="0">
                <a:latin typeface="Arial" charset="0"/>
              </a:rPr>
              <a:t>PM </a:t>
            </a:r>
          </a:p>
          <a:p>
            <a:pPr lvl="1">
              <a:lnSpc>
                <a:spcPct val="90000"/>
              </a:lnSpc>
            </a:pPr>
            <a:r>
              <a:rPr lang="en-US" sz="1600" dirty="0" smtClean="0">
                <a:latin typeface="Arial" charset="0"/>
              </a:rPr>
              <a:t>Location: Caribe Hotel Pool Side between Tower 2 and 3</a:t>
            </a:r>
          </a:p>
          <a:p>
            <a:pPr lvl="1">
              <a:lnSpc>
                <a:spcPct val="90000"/>
              </a:lnSpc>
            </a:pPr>
            <a:r>
              <a:rPr lang="en-US" sz="1600" dirty="0">
                <a:latin typeface="Arial" charset="0"/>
              </a:rPr>
              <a:t>A casual reception with food, </a:t>
            </a:r>
            <a:r>
              <a:rPr lang="en-US" sz="1600" dirty="0" smtClean="0">
                <a:latin typeface="Arial" charset="0"/>
              </a:rPr>
              <a:t>drinks and </a:t>
            </a:r>
            <a:r>
              <a:rPr lang="en-US" sz="1600" dirty="0">
                <a:latin typeface="Arial" charset="0"/>
              </a:rPr>
              <a:t>musical entertainment.</a:t>
            </a: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926386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85275</TotalTime>
  <Words>1796</Words>
  <Application>Microsoft Office PowerPoint</Application>
  <PresentationFormat>On-screen Show (4:3)</PresentationFormat>
  <Paragraphs>318</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MS Gothic</vt:lpstr>
      <vt:lpstr>MS PGothic</vt:lpstr>
      <vt:lpstr>Arial</vt:lpstr>
      <vt:lpstr>Helvetica</vt:lpstr>
      <vt:lpstr>Times New Roman</vt:lpstr>
      <vt:lpstr>802.11PowerPointTemplate-Landscape</vt:lpstr>
      <vt:lpstr>IEEE 802.21 Session #83  Orlando, FL, USA WG Opening Plenary</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Work Status </vt:lpstr>
      <vt:lpstr>Objectives for the November  Meeting</vt:lpstr>
      <vt:lpstr>802 EC #117 Meeting Update </vt:lpstr>
      <vt:lpstr>Future Sessions – 2018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travel</cp:lastModifiedBy>
  <cp:revision>853</cp:revision>
  <cp:lastPrinted>1998-02-10T13:28:06Z</cp:lastPrinted>
  <dcterms:created xsi:type="dcterms:W3CDTF">2002-07-08T22:03:28Z</dcterms:created>
  <dcterms:modified xsi:type="dcterms:W3CDTF">2017-11-06T17:08:31Z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